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13" r:id="rId17"/>
    <p:sldId id="314" r:id="rId18"/>
    <p:sldId id="315" r:id="rId19"/>
    <p:sldId id="316" r:id="rId20"/>
    <p:sldId id="317" r:id="rId21"/>
    <p:sldId id="318" r:id="rId22"/>
    <p:sldId id="319" r:id="rId23"/>
    <p:sldId id="320" r:id="rId24"/>
    <p:sldId id="321" r:id="rId25"/>
    <p:sldId id="322" r:id="rId26"/>
    <p:sldId id="299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62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08.08.2018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08.08.2018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08.08.2018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08.08.2018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08.08.2018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08.08.2018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08.08.2018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08.08.2018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08.08.2018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08.08.2018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768A1-7A09-48E0-9CA0-FB6A935594CF}" type="datetimeFigureOut">
              <a:rPr lang="ru-RU" smtClean="0"/>
              <a:pPr/>
              <a:t>08.08.2018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39768A1-7A09-48E0-9CA0-FB6A935594CF}" type="datetimeFigureOut">
              <a:rPr lang="ru-RU" smtClean="0"/>
              <a:pPr/>
              <a:t>08.08.2018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5B8A64D-8455-434E-A4B9-30AFA30DB17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266429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 Tj" pitchFamily="18" charset="-52"/>
              </a:rPr>
              <a:t/>
            </a:r>
            <a:br>
              <a:rPr lang="ru-RU" b="1" dirty="0" smtClean="0">
                <a:latin typeface="Times New Roman Tj" pitchFamily="18" charset="-52"/>
              </a:rPr>
            </a:br>
            <a:r>
              <a:rPr lang="ru-RU" b="1" dirty="0" smtClean="0">
                <a:latin typeface="Times New Roman Tj" pitchFamily="18" charset="-52"/>
              </a:rPr>
              <a:t/>
            </a:r>
            <a:br>
              <a:rPr lang="ru-RU" b="1" dirty="0" smtClean="0">
                <a:latin typeface="Times New Roman Tj" pitchFamily="18" charset="-52"/>
              </a:rPr>
            </a:br>
            <a:r>
              <a:rPr lang="ru-RU" b="1" dirty="0">
                <a:latin typeface="Times New Roman Tj" pitchFamily="18" charset="-52"/>
              </a:rPr>
              <a:t/>
            </a:r>
            <a:br>
              <a:rPr lang="ru-RU" b="1" dirty="0">
                <a:latin typeface="Times New Roman Tj" pitchFamily="18" charset="-52"/>
              </a:rPr>
            </a:br>
            <a:r>
              <a:rPr lang="ru-RU" b="1" dirty="0" smtClean="0">
                <a:latin typeface="Times New Roman Tj" pitchFamily="18" charset="-52"/>
              </a:rPr>
              <a:t/>
            </a:r>
            <a:br>
              <a:rPr lang="ru-RU" b="1" dirty="0" smtClean="0">
                <a:latin typeface="Times New Roman Tj" pitchFamily="18" charset="-52"/>
              </a:rPr>
            </a:br>
            <a:r>
              <a:rPr lang="ru-RU" b="1" dirty="0">
                <a:latin typeface="Times New Roman Tj" pitchFamily="18" charset="-52"/>
              </a:rPr>
              <a:t/>
            </a:r>
            <a:br>
              <a:rPr lang="ru-RU" b="1" dirty="0">
                <a:latin typeface="Times New Roman Tj" pitchFamily="18" charset="-52"/>
              </a:rPr>
            </a:br>
            <a:r>
              <a:rPr lang="ru-RU" b="1" dirty="0" smtClean="0">
                <a:latin typeface="Times New Roman Tj" pitchFamily="18" charset="-52"/>
              </a:rPr>
              <a:t/>
            </a:r>
            <a:br>
              <a:rPr lang="ru-RU" b="1" dirty="0" smtClean="0">
                <a:latin typeface="Times New Roman Tj" pitchFamily="18" charset="-52"/>
              </a:rPr>
            </a:br>
            <a:r>
              <a:rPr lang="ru-RU" b="1" dirty="0">
                <a:latin typeface="Times New Roman Tj" pitchFamily="18" charset="-52"/>
              </a:rPr>
              <a:t/>
            </a:r>
            <a:br>
              <a:rPr lang="ru-RU" b="1" dirty="0">
                <a:latin typeface="Times New Roman Tj" pitchFamily="18" charset="-52"/>
              </a:rPr>
            </a:br>
            <a:r>
              <a:rPr lang="ru-RU" b="1" dirty="0" smtClean="0">
                <a:latin typeface="Times New Roman Tj" pitchFamily="18" charset="-52"/>
              </a:rPr>
              <a:t>ХАРАКТЕР </a:t>
            </a:r>
            <a:r>
              <a:rPr lang="ru-RU" b="1" dirty="0" smtClean="0">
                <a:latin typeface="Times New Roman Tj" pitchFamily="18" charset="-52"/>
              </a:rPr>
              <a:t>ДАР ФАЪОЛИЯТИ МЕЊНАТЇ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/>
          <a:p>
            <a:r>
              <a:rPr lang="ru-RU" sz="3200" b="1" i="1" dirty="0" smtClean="0">
                <a:solidFill>
                  <a:schemeClr val="tx1"/>
                </a:solidFill>
                <a:latin typeface="Times New Roman Tj" pitchFamily="18" charset="-52"/>
              </a:rPr>
              <a:t>Файзализода Љумахон Хол </a:t>
            </a:r>
          </a:p>
          <a:p>
            <a:r>
              <a:rPr lang="ru-RU" sz="3200" b="1" i="1" dirty="0" smtClean="0">
                <a:solidFill>
                  <a:schemeClr val="tx1"/>
                </a:solidFill>
                <a:latin typeface="Times New Roman Tj" pitchFamily="18" charset="-52"/>
              </a:rPr>
              <a:t>доктори илмњои педагогї, профессор</a:t>
            </a:r>
            <a:endParaRPr lang="ru-RU" sz="3200" i="1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19288749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764704"/>
            <a:ext cx="8640959" cy="5616624"/>
          </a:xfrm>
        </p:spPr>
        <p:txBody>
          <a:bodyPr>
            <a:noAutofit/>
          </a:bodyPr>
          <a:lstStyle/>
          <a:p>
            <a:pPr algn="just"/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Њар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як характер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фардист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, вале ба ин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нигоњ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накарда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, ба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характерњо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аз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рўйи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мазмун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ќувва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доштан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ё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надоштани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ин ё он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хислат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бањои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умумї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додан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мумкин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аст. </a:t>
            </a:r>
            <a:endParaRPr lang="ru-RU" sz="225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/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Бањогузорї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ба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мазмун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аз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рўи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нишондод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ба 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хусусиятњои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махсуси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муносибат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ба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худ, ба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дигарон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ба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мењнат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ба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атрофиён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ба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вуљуд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оварда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мешавад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endParaRPr lang="ru-RU" sz="225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/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Ин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бањогузории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асосї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аст,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бе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вай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дар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бораи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характер ба таври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мушаххас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дуруст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хулоса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баровардан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мумкин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нест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250" dirty="0" err="1" smtClean="0">
                <a:latin typeface="Times New Roman Tj" pitchFamily="18" charset="-52"/>
              </a:rPr>
              <a:t>Бањогузории</a:t>
            </a:r>
            <a:r>
              <a:rPr lang="ru-RU" sz="2250" dirty="0" smtClean="0">
                <a:latin typeface="Times New Roman Tj" pitchFamily="18" charset="-52"/>
              </a:rPr>
              <a:t> </a:t>
            </a:r>
            <a:r>
              <a:rPr lang="ru-RU" sz="2250" dirty="0" err="1" smtClean="0">
                <a:latin typeface="Times New Roman Tj" pitchFamily="18" charset="-52"/>
              </a:rPr>
              <a:t>ќувва</a:t>
            </a:r>
            <a:r>
              <a:rPr lang="ru-RU" sz="2250" dirty="0" smtClean="0">
                <a:latin typeface="Times New Roman Tj" pitchFamily="18" charset="-52"/>
              </a:rPr>
              <a:t>: 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характери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ќавї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гуфта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чунин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одамонро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мегўянд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рафтору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амали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онњо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бо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дониш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аќидаашон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як аст. </a:t>
            </a:r>
            <a:endParaRPr lang="ru-RU" sz="225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/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Шахсе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характери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ќавї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дорад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, одами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боэътимод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аст.  </a:t>
            </a:r>
            <a:endParaRPr lang="ru-RU" sz="225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/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Агар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имконияти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донистани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нуктаи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назар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аќидаи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ўро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дошта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бошем,  пас бо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ќатъият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метавон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гуфт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рафтору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амали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ин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шахсро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дар ин ё он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шароит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пешгўї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кардан </a:t>
            </a:r>
            <a:r>
              <a:rPr lang="ru-RU" sz="2250" dirty="0" err="1" smtClean="0">
                <a:solidFill>
                  <a:schemeClr val="tx1"/>
                </a:solidFill>
                <a:latin typeface="Times New Roman Tj" pitchFamily="18" charset="-52"/>
              </a:rPr>
              <a:t>мумкин</a:t>
            </a:r>
            <a:r>
              <a:rPr lang="ru-RU" sz="2250" dirty="0" smtClean="0">
                <a:solidFill>
                  <a:schemeClr val="tx1"/>
                </a:solidFill>
                <a:latin typeface="Times New Roman Tj" pitchFamily="18" charset="-52"/>
              </a:rPr>
              <a:t> аст.</a:t>
            </a:r>
          </a:p>
          <a:p>
            <a:pPr algn="just"/>
            <a:endParaRPr lang="ru-RU" sz="2150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49838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 Tj" pitchFamily="18" charset="-52"/>
              </a:rPr>
              <a:t>БАЊОГУЗОРИИ ХАРАКТЕР</a:t>
            </a:r>
            <a:endParaRPr lang="ru-RU" sz="2800" b="1" dirty="0"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79926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836712"/>
            <a:ext cx="8640959" cy="5544616"/>
          </a:xfrm>
        </p:spPr>
        <p:txBody>
          <a:bodyPr>
            <a:noAutofit/>
          </a:bodyPr>
          <a:lstStyle/>
          <a:p>
            <a:pPr algn="just"/>
            <a:r>
              <a:rPr lang="ru-RU" sz="2150" dirty="0" err="1" smtClean="0">
                <a:solidFill>
                  <a:schemeClr val="bg1"/>
                </a:solidFill>
                <a:latin typeface="Times New Roman Tj" pitchFamily="18" charset="-52"/>
              </a:rPr>
              <a:t>Бањогузории</a:t>
            </a:r>
            <a:r>
              <a:rPr lang="ru-RU" sz="2150" dirty="0" smtClean="0">
                <a:solidFill>
                  <a:schemeClr val="bg1"/>
                </a:solidFill>
                <a:latin typeface="Times New Roman Tj" pitchFamily="18" charset="-52"/>
              </a:rPr>
              <a:t> характер 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аз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рўйи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хислатњои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ў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мансуб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;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ќавииродагї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-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мустаќилият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худдорї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устуворї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-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собитќадамї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якравї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;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эњсосотї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-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ботањаммулї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чолокї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шавќмандї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таъсирбхшї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; 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зењнї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- 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пурандешї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зиракї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уњдабарої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ѓайрањо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дода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мешавад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Характер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њаётро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таљассум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карда, дар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навбати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худ ба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тарзи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њаёти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инсон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таъсир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мерасонад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endParaRPr lang="ru-RU" sz="215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/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Шахсе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характери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устувор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дорад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тамоми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мушкилињоро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паси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сар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карда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метавонад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маќсади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гузошташудааш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бирасад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.  </a:t>
            </a:r>
            <a:endParaRPr lang="ru-RU" sz="215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/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Характер на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танњо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ба худи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шахс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, балки ба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љамъият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низ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ањамияти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калон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дорад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endParaRPr lang="ru-RU" sz="215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/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Њаёт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ва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фаъолияти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коллектив,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алалхусус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рўњияи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њар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нафар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 аз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сифати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характери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њар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як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кас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вобаста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аст. </a:t>
            </a:r>
            <a:endParaRPr lang="ru-RU" sz="215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/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Баъзан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як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нафари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дорои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характери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вазнин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ба 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њаёти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тамоми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коллектив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таъсир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мерасонад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endParaRPr lang="ru-RU" sz="215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/>
            <a:endParaRPr lang="ru-RU" sz="2000" dirty="0" smtClean="0">
              <a:latin typeface="Times New Roman Tj" pitchFamily="18" charset="-52"/>
            </a:endParaRPr>
          </a:p>
          <a:p>
            <a:pPr algn="just"/>
            <a:endParaRPr lang="ru-RU" sz="2150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49838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 Tj" pitchFamily="18" charset="-52"/>
              </a:rPr>
              <a:t>БАЊОГУЗОРИИ ХАРАКТЕР</a:t>
            </a:r>
            <a:endParaRPr lang="ru-RU" sz="2800" b="1" dirty="0"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79926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836712"/>
            <a:ext cx="8640959" cy="5544616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Ба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андешаи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Карл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Леногард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дар 20-50%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одамон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баъзе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хусусиятњои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характер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чунон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аён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аст,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вай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дар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њолатњои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мушаххас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бо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мољароњои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њам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монанд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ё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асабоният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оварда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мерасонад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0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Аксентуатсияи</a:t>
            </a:r>
            <a:r>
              <a:rPr lang="ru-RU" sz="2000" b="1" i="1" dirty="0" smtClean="0">
                <a:solidFill>
                  <a:srgbClr val="7030A0"/>
                </a:solidFill>
                <a:latin typeface="Times New Roman Tj" pitchFamily="18" charset="-52"/>
              </a:rPr>
              <a:t> характер - </a:t>
            </a:r>
            <a:r>
              <a:rPr lang="ru-RU" sz="20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ташаккули</a:t>
            </a:r>
            <a:r>
              <a:rPr lang="ru-RU" sz="2000" b="1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баланди</a:t>
            </a:r>
            <a:r>
              <a:rPr lang="ru-RU" sz="2000" b="1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хислатњои</a:t>
            </a:r>
            <a:r>
              <a:rPr lang="ru-RU" sz="2000" b="1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људогонаи</a:t>
            </a:r>
            <a:r>
              <a:rPr lang="ru-RU" sz="2000" b="1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характер</a:t>
            </a:r>
            <a:r>
              <a:rPr lang="ru-RU" sz="2000" b="1" i="1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sz="20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ки</a:t>
            </a:r>
            <a:r>
              <a:rPr lang="ru-RU" sz="2000" b="1" i="1" dirty="0" smtClean="0">
                <a:solidFill>
                  <a:srgbClr val="7030A0"/>
                </a:solidFill>
                <a:latin typeface="Times New Roman Tj" pitchFamily="18" charset="-52"/>
              </a:rPr>
              <a:t> бар </a:t>
            </a:r>
            <a:r>
              <a:rPr lang="ru-RU" sz="20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зарари</a:t>
            </a:r>
            <a:r>
              <a:rPr lang="ru-RU" sz="2000" b="1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дигарон</a:t>
            </a:r>
            <a:r>
              <a:rPr lang="ru-RU" sz="2000" b="1" i="1" dirty="0" smtClean="0">
                <a:solidFill>
                  <a:srgbClr val="7030A0"/>
                </a:solidFill>
                <a:latin typeface="Times New Roman Tj" pitchFamily="18" charset="-52"/>
              </a:rPr>
              <a:t> аст ва дар </a:t>
            </a:r>
            <a:r>
              <a:rPr lang="ru-RU" sz="20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натиљаи</a:t>
            </a:r>
            <a:r>
              <a:rPr lang="ru-RU" sz="2000" b="1" i="1" dirty="0" smtClean="0">
                <a:solidFill>
                  <a:srgbClr val="7030A0"/>
                </a:solidFill>
                <a:latin typeface="Times New Roman Tj" pitchFamily="18" charset="-52"/>
              </a:rPr>
              <a:t> он </a:t>
            </a:r>
            <a:r>
              <a:rPr lang="ru-RU" sz="20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муносибати</a:t>
            </a:r>
            <a:r>
              <a:rPr lang="ru-RU" sz="2000" b="1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байнињамдигарии</a:t>
            </a:r>
            <a:r>
              <a:rPr lang="ru-RU" sz="2000" b="1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одамон</a:t>
            </a:r>
            <a:r>
              <a:rPr lang="ru-RU" sz="2000" b="1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вайрон</a:t>
            </a:r>
            <a:r>
              <a:rPr lang="ru-RU" sz="2000" b="1" i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b="1" i="1" dirty="0" err="1" smtClean="0">
                <a:solidFill>
                  <a:srgbClr val="7030A0"/>
                </a:solidFill>
                <a:latin typeface="Times New Roman Tj" pitchFamily="18" charset="-52"/>
              </a:rPr>
              <a:t>мешавад</a:t>
            </a:r>
            <a:r>
              <a:rPr lang="ru-RU" sz="2000" b="1" i="1" dirty="0" smtClean="0">
                <a:solidFill>
                  <a:srgbClr val="7030A0"/>
                </a:solidFill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Зуњуроти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аксенсуатсия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метавонад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гуногун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бошад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- аз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соддаи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љозиб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то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ѓайримуќаррарї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Леонгард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12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намуди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(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типи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)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аксентуатсияро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пешинињод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мекунад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њар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кадоми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он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устувории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интихобии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одамонро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баъзе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фалокатњо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њангоми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њассосияти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баланд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нисбат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дигарон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ба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низоъњои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мунтазами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ба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њам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монанд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барои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асабонияти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муайян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муќаррар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менамояд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endParaRPr lang="ru-RU" sz="200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Дар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шароити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мусоид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ваќте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звенои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камќуввати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шахсият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 ба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зарба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дучор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намешавад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ин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гуна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шахс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метавонад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шахсияти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фавќуллода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камол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расад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b="1" i="1" dirty="0" smtClean="0">
                <a:solidFill>
                  <a:srgbClr val="FF0000"/>
                </a:solidFill>
                <a:latin typeface="Times New Roman Tj" pitchFamily="18" charset="-52"/>
              </a:rPr>
              <a:t>(</a:t>
            </a:r>
            <a:r>
              <a:rPr lang="ru-RU" sz="2000" b="1" i="1" dirty="0" err="1" smtClean="0">
                <a:solidFill>
                  <a:srgbClr val="FF0000"/>
                </a:solidFill>
                <a:latin typeface="Times New Roman Tj" pitchFamily="18" charset="-52"/>
              </a:rPr>
              <a:t>масалан</a:t>
            </a:r>
            <a:r>
              <a:rPr lang="ru-RU" sz="2000" b="1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000" b="1" i="1" dirty="0" err="1" smtClean="0">
                <a:solidFill>
                  <a:srgbClr val="FF0000"/>
                </a:solidFill>
                <a:latin typeface="Times New Roman Tj" pitchFamily="18" charset="-52"/>
              </a:rPr>
              <a:t>аксентуатсияи</a:t>
            </a:r>
            <a:r>
              <a:rPr lang="ru-RU" sz="2000" b="1" i="1" dirty="0" smtClean="0">
                <a:solidFill>
                  <a:srgbClr val="FF0000"/>
                </a:solidFill>
                <a:latin typeface="Times New Roman Tj" pitchFamily="18" charset="-52"/>
              </a:rPr>
              <a:t> характер ба </a:t>
            </a:r>
            <a:r>
              <a:rPr lang="ru-RU" sz="2000" b="1" i="1" dirty="0" err="1" smtClean="0">
                <a:solidFill>
                  <a:srgbClr val="FF0000"/>
                </a:solidFill>
                <a:latin typeface="Times New Roman Tj" pitchFamily="18" charset="-52"/>
              </a:rPr>
              <a:t>типи</a:t>
            </a:r>
            <a:r>
              <a:rPr lang="ru-RU" sz="2000" b="1" i="1" dirty="0" smtClean="0">
                <a:solidFill>
                  <a:srgbClr val="FF0000"/>
                </a:solidFill>
                <a:latin typeface="Times New Roman Tj" pitchFamily="18" charset="-52"/>
              </a:rPr>
              <a:t> дар </a:t>
            </a:r>
            <a:r>
              <a:rPr lang="ru-RU" sz="2000" b="1" i="1" dirty="0" err="1" smtClean="0">
                <a:solidFill>
                  <a:srgbClr val="FF0000"/>
                </a:solidFill>
                <a:latin typeface="Times New Roman Tj" pitchFamily="18" charset="-52"/>
              </a:rPr>
              <a:t>њаљонбуда</a:t>
            </a:r>
            <a:r>
              <a:rPr lang="ru-RU" sz="2000" b="1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  <a:latin typeface="Times New Roman Tj" pitchFamily="18" charset="-52"/>
              </a:rPr>
              <a:t>метавонад</a:t>
            </a:r>
            <a:r>
              <a:rPr lang="ru-RU" sz="2000" b="1" i="1" dirty="0" smtClean="0">
                <a:solidFill>
                  <a:srgbClr val="FF0000"/>
                </a:solidFill>
                <a:latin typeface="Times New Roman Tj" pitchFamily="18" charset="-52"/>
              </a:rPr>
              <a:t> ба </a:t>
            </a:r>
            <a:r>
              <a:rPr lang="ru-RU" sz="2000" b="1" i="1" dirty="0" err="1" smtClean="0">
                <a:solidFill>
                  <a:srgbClr val="FF0000"/>
                </a:solidFill>
                <a:latin typeface="Times New Roman Tj" pitchFamily="18" charset="-52"/>
              </a:rPr>
              <a:t>ташаккули</a:t>
            </a:r>
            <a:r>
              <a:rPr lang="ru-RU" sz="2000" b="1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  <a:latin typeface="Times New Roman Tj" pitchFamily="18" charset="-52"/>
              </a:rPr>
              <a:t>ќобилияти</a:t>
            </a:r>
            <a:r>
              <a:rPr lang="ru-RU" sz="2000" b="1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  <a:latin typeface="Times New Roman Tj" pitchFamily="18" charset="-52"/>
              </a:rPr>
              <a:t>њунарї</a:t>
            </a:r>
            <a:r>
              <a:rPr lang="ru-RU" sz="2000" b="1" i="1" dirty="0" smtClean="0">
                <a:solidFill>
                  <a:srgbClr val="FF0000"/>
                </a:solidFill>
                <a:latin typeface="Times New Roman Tj" pitchFamily="18" charset="-52"/>
              </a:rPr>
              <a:t> ё </a:t>
            </a:r>
            <a:r>
              <a:rPr lang="ru-RU" sz="2000" b="1" i="1" dirty="0" err="1" smtClean="0">
                <a:solidFill>
                  <a:srgbClr val="FF0000"/>
                </a:solidFill>
                <a:latin typeface="Times New Roman Tj" pitchFamily="18" charset="-52"/>
              </a:rPr>
              <a:t>рассомии</a:t>
            </a:r>
            <a:r>
              <a:rPr lang="ru-RU" sz="2000" b="1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  <a:latin typeface="Times New Roman Tj" pitchFamily="18" charset="-52"/>
              </a:rPr>
              <a:t>вай</a:t>
            </a:r>
            <a:r>
              <a:rPr lang="ru-RU" sz="2000" b="1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  <a:latin typeface="Times New Roman Tj" pitchFamily="18" charset="-52"/>
              </a:rPr>
              <a:t>мусоидат</a:t>
            </a:r>
            <a:r>
              <a:rPr lang="ru-RU" sz="2000" b="1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  <a:latin typeface="Times New Roman Tj" pitchFamily="18" charset="-52"/>
              </a:rPr>
              <a:t>намояд</a:t>
            </a:r>
            <a:r>
              <a:rPr lang="ru-RU" sz="2000" b="1" i="1" dirty="0" smtClean="0">
                <a:solidFill>
                  <a:srgbClr val="FF0000"/>
                </a:solidFill>
                <a:latin typeface="Times New Roman Tj" pitchFamily="18" charset="-52"/>
              </a:rPr>
              <a:t>)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endParaRPr lang="ru-RU" sz="200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/>
            <a:endParaRPr lang="ru-RU" sz="2000" dirty="0" smtClean="0">
              <a:latin typeface="Times New Roman Tj" pitchFamily="18" charset="-52"/>
            </a:endParaRPr>
          </a:p>
          <a:p>
            <a:pPr algn="just"/>
            <a:endParaRPr lang="ru-RU" sz="2150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49838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 Tj" pitchFamily="18" charset="-52"/>
              </a:rPr>
              <a:t>ИФРОТ (АКСЕНТУАТСИЯ)-И ХАРАКТЕР</a:t>
            </a:r>
            <a:endParaRPr lang="ru-RU" sz="2400" dirty="0"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79926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052736"/>
            <a:ext cx="8640959" cy="5328592"/>
          </a:xfrm>
        </p:spPr>
        <p:txBody>
          <a:bodyPr>
            <a:noAutofit/>
          </a:bodyPr>
          <a:lstStyle/>
          <a:p>
            <a:pPr lvl="0" algn="just"/>
            <a:r>
              <a:rPr lang="ru-RU" sz="2000" b="1" dirty="0" smtClean="0">
                <a:solidFill>
                  <a:srgbClr val="7030A0"/>
                </a:solidFill>
                <a:latin typeface="Times New Roman Tj" pitchFamily="18" charset="-52"/>
              </a:rPr>
              <a:t>1.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 Tj" pitchFamily="18" charset="-52"/>
              </a:rPr>
              <a:t>Гиперт</a:t>
            </a:r>
            <a:r>
              <a:rPr lang="ru-RU" sz="20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 Tj" pitchFamily="18" charset="-52"/>
              </a:rPr>
              <a:t>(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 Tj" pitchFamily="18" charset="-52"/>
              </a:rPr>
              <a:t>хеле</a:t>
            </a:r>
            <a:r>
              <a:rPr lang="ru-RU" sz="20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 Tj" pitchFamily="18" charset="-52"/>
              </a:rPr>
              <a:t>фаъол</a:t>
            </a:r>
            <a:r>
              <a:rPr lang="ru-RU" sz="2000" b="1" dirty="0" smtClean="0">
                <a:solidFill>
                  <a:srgbClr val="7030A0"/>
                </a:solidFill>
                <a:latin typeface="Times New Roman Tj" pitchFamily="18" charset="-52"/>
              </a:rPr>
              <a:t>) - </a:t>
            </a:r>
            <a:r>
              <a:rPr lang="ru-RU" sz="2000" b="1" dirty="0" smtClean="0">
                <a:solidFill>
                  <a:srgbClr val="7030A0"/>
                </a:solidFill>
                <a:latin typeface="Times New Roman Tj" pitchFamily="18" charset="-52"/>
              </a:rPr>
              <a:t>одами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 Tj" pitchFamily="18" charset="-52"/>
              </a:rPr>
              <a:t>дорои</a:t>
            </a:r>
            <a:r>
              <a:rPr lang="ru-RU" sz="20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 Tj" pitchFamily="18" charset="-52"/>
              </a:rPr>
              <a:t>чунин</a:t>
            </a:r>
            <a:r>
              <a:rPr lang="ru-RU" sz="20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 Tj" pitchFamily="18" charset="-52"/>
              </a:rPr>
              <a:t>аксентуатсия</a:t>
            </a:r>
            <a:r>
              <a:rPr lang="ru-RU" sz="20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 Tj" pitchFamily="18" charset="-52"/>
              </a:rPr>
              <a:t>њамеша</a:t>
            </a:r>
            <a:r>
              <a:rPr lang="ru-RU" sz="20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 Tj" pitchFamily="18" charset="-52"/>
              </a:rPr>
              <a:t>болидарў</a:t>
            </a:r>
            <a:r>
              <a:rPr lang="ru-RU" sz="2000" b="1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 Tj" pitchFamily="18" charset="-52"/>
              </a:rPr>
              <a:t>сўњбаторо</a:t>
            </a:r>
            <a:r>
              <a:rPr lang="ru-RU" sz="2000" b="1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 Tj" pitchFamily="18" charset="-52"/>
              </a:rPr>
              <a:t>фаъол</a:t>
            </a:r>
            <a:r>
              <a:rPr lang="ru-RU" sz="2000" b="1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 Tj" pitchFamily="18" charset="-52"/>
              </a:rPr>
              <a:t>мустаќил</a:t>
            </a:r>
            <a:r>
              <a:rPr lang="ru-RU" sz="20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 Tj" pitchFamily="18" charset="-52"/>
              </a:rPr>
              <a:t>буда</a:t>
            </a:r>
            <a:r>
              <a:rPr lang="ru-RU" sz="2000" b="1" dirty="0" smtClean="0">
                <a:solidFill>
                  <a:srgbClr val="7030A0"/>
                </a:solidFill>
                <a:latin typeface="Times New Roman Tj" pitchFamily="18" charset="-52"/>
              </a:rPr>
              <a:t>, ба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 Tj" pitchFamily="18" charset="-52"/>
              </a:rPr>
              <a:t>сарварї</a:t>
            </a:r>
            <a:r>
              <a:rPr lang="ru-RU" sz="2000" b="1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 Tj" pitchFamily="18" charset="-52"/>
              </a:rPr>
              <a:t>ба</a:t>
            </a:r>
            <a:r>
              <a:rPr lang="ru-RU" sz="20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 Tj" pitchFamily="18" charset="-52"/>
              </a:rPr>
              <a:t>хатар</a:t>
            </a:r>
            <a:r>
              <a:rPr lang="ru-RU" sz="2000" b="1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 Tj" pitchFamily="18" charset="-52"/>
              </a:rPr>
              <a:t>ба</a:t>
            </a:r>
            <a:r>
              <a:rPr lang="ru-RU" sz="20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 Tj" pitchFamily="18" charset="-52"/>
              </a:rPr>
              <a:t>фиребгарї</a:t>
            </a:r>
            <a:r>
              <a:rPr lang="ru-RU" sz="20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 Tj" pitchFamily="18" charset="-52"/>
              </a:rPr>
              <a:t>майл</a:t>
            </a:r>
            <a:r>
              <a:rPr lang="ru-RU" sz="20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 Tj" pitchFamily="18" charset="-52"/>
              </a:rPr>
              <a:t>дорад</a:t>
            </a:r>
            <a:r>
              <a:rPr lang="ru-RU" sz="2000" b="1" dirty="0" smtClean="0">
                <a:solidFill>
                  <a:srgbClr val="7030A0"/>
                </a:solidFill>
                <a:latin typeface="Times New Roman Tj" pitchFamily="18" charset="-52"/>
              </a:rPr>
              <a:t>.</a:t>
            </a:r>
          </a:p>
          <a:p>
            <a:pPr lvl="0" algn="just"/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танќид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ањамият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намеди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њ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анд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љазоро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мадди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назар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карда,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њадду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њудуди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корњои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мамнуъро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намедонанд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lvl="0" algn="just"/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Дар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онњо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аслан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худтанќидкунї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вуљуд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надорад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endParaRPr lang="ru-RU" sz="200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lvl="0" algn="just"/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Намояндагони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ин 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тип -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серњаракат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зуд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унс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гиранда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буда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њамеша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рўњияи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болида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доранд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endParaRPr lang="ru-RU" sz="200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lvl="0" algn="just"/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Дар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гурўњ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чунин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одамон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сарварї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раѓбат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доранд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вале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вазифањои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расмї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онњоро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ноњинљор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мекунанд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онњо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иљро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кардани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корњои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майда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чўйдаро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дўст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намедоранд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endParaRPr lang="ru-RU" sz="200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lvl="0" algn="just"/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Масалан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чунин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шахсро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вазифаи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бригадир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таъин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кардан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мумкин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нест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чунки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кори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њаррўзаи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иљрошударо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љамъбаст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кардан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лозим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меояд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lvl="0" algn="just"/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Агар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ба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чунин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шахс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кор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маъќул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набошад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вай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метавонад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тартиби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интизомро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вайрон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кунад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</a:p>
          <a:p>
            <a:pPr algn="just"/>
            <a:endParaRPr lang="ru-RU" sz="2000" dirty="0" smtClean="0">
              <a:latin typeface="Times New Roman Tj" pitchFamily="18" charset="-52"/>
            </a:endParaRPr>
          </a:p>
          <a:p>
            <a:pPr algn="just"/>
            <a:endParaRPr lang="ru-RU" sz="2150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498384"/>
          </a:xfrm>
        </p:spPr>
        <p:txBody>
          <a:bodyPr>
            <a:normAutofit fontScale="90000"/>
          </a:bodyPr>
          <a:lstStyle/>
          <a:p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Тавсифи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мухтасари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хусусиятњои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рафторро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вобаста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ба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типњои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аксентуатсия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арзёбї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менамоем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xmlns="" val="14179926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052736"/>
            <a:ext cx="8640959" cy="5328592"/>
          </a:xfrm>
        </p:spPr>
        <p:txBody>
          <a:bodyPr>
            <a:noAutofit/>
          </a:bodyPr>
          <a:lstStyle/>
          <a:p>
            <a:pPr lvl="0" algn="just"/>
            <a:r>
              <a:rPr lang="ru-RU" sz="2200" dirty="0" smtClean="0">
                <a:solidFill>
                  <a:srgbClr val="7030A0"/>
                </a:solidFill>
                <a:latin typeface="Times New Roman Tj" pitchFamily="18" charset="-52"/>
              </a:rPr>
              <a:t>2. </a:t>
            </a:r>
            <a:r>
              <a:rPr lang="ru-RU" sz="2200" b="1" dirty="0" err="1" smtClean="0">
                <a:solidFill>
                  <a:srgbClr val="7030A0"/>
                </a:solidFill>
                <a:latin typeface="Times New Roman Tj" pitchFamily="18" charset="-52"/>
              </a:rPr>
              <a:t>Аксентуатсияи</a:t>
            </a:r>
            <a:r>
              <a:rPr lang="ru-RU" sz="22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b="1" dirty="0" err="1" smtClean="0">
                <a:solidFill>
                  <a:srgbClr val="7030A0"/>
                </a:solidFill>
                <a:latin typeface="Times New Roman Tj" pitchFamily="18" charset="-52"/>
              </a:rPr>
              <a:t>дистимикї</a:t>
            </a:r>
            <a:r>
              <a:rPr lang="ru-RU" sz="2200" b="1" dirty="0" smtClean="0">
                <a:solidFill>
                  <a:srgbClr val="7030A0"/>
                </a:solidFill>
                <a:latin typeface="Times New Roman Tj" pitchFamily="18" charset="-52"/>
              </a:rPr>
              <a:t> (</a:t>
            </a:r>
            <a:r>
              <a:rPr lang="ru-RU" sz="2200" b="1" dirty="0" err="1" smtClean="0">
                <a:solidFill>
                  <a:srgbClr val="7030A0"/>
                </a:solidFill>
                <a:latin typeface="Times New Roman Tj" pitchFamily="18" charset="-52"/>
              </a:rPr>
              <a:t>њолати</a:t>
            </a:r>
            <a:r>
              <a:rPr lang="ru-RU" sz="22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b="1" dirty="0" err="1" smtClean="0">
                <a:solidFill>
                  <a:srgbClr val="7030A0"/>
                </a:solidFill>
                <a:latin typeface="Times New Roman Tj" pitchFamily="18" charset="-52"/>
              </a:rPr>
              <a:t>рўњии</a:t>
            </a:r>
            <a:r>
              <a:rPr lang="ru-RU" sz="22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b="1" dirty="0" err="1" smtClean="0">
                <a:solidFill>
                  <a:srgbClr val="7030A0"/>
                </a:solidFill>
                <a:latin typeface="Times New Roman Tj" pitchFamily="18" charset="-52"/>
              </a:rPr>
              <a:t>дилшикастагї</a:t>
            </a:r>
            <a:r>
              <a:rPr lang="ru-RU" sz="2200" b="1" dirty="0" smtClean="0">
                <a:solidFill>
                  <a:srgbClr val="7030A0"/>
                </a:solidFill>
                <a:latin typeface="Times New Roman Tj" pitchFamily="18" charset="-52"/>
              </a:rPr>
              <a:t>) </a:t>
            </a:r>
            <a:r>
              <a:rPr lang="ru-RU" sz="2200" b="1" dirty="0" err="1" smtClean="0">
                <a:solidFill>
                  <a:srgbClr val="7030A0"/>
                </a:solidFill>
                <a:latin typeface="Times New Roman Tj" pitchFamily="18" charset="-52"/>
              </a:rPr>
              <a:t>њамеша</a:t>
            </a:r>
            <a:r>
              <a:rPr lang="ru-RU" sz="2200" b="1" dirty="0" smtClean="0">
                <a:solidFill>
                  <a:srgbClr val="7030A0"/>
                </a:solidFill>
                <a:latin typeface="Times New Roman Tj" pitchFamily="18" charset="-52"/>
              </a:rPr>
              <a:t>  </a:t>
            </a:r>
            <a:r>
              <a:rPr lang="ru-RU" sz="2200" b="1" dirty="0" err="1" smtClean="0">
                <a:solidFill>
                  <a:srgbClr val="7030A0"/>
                </a:solidFill>
                <a:latin typeface="Times New Roman Tj" pitchFamily="18" charset="-52"/>
              </a:rPr>
              <a:t>димоѓсўхта</a:t>
            </a:r>
            <a:r>
              <a:rPr lang="ru-RU" sz="2200" b="1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sz="2200" b="1" dirty="0" err="1" smtClean="0">
                <a:solidFill>
                  <a:srgbClr val="7030A0"/>
                </a:solidFill>
                <a:latin typeface="Times New Roman Tj" pitchFamily="18" charset="-52"/>
              </a:rPr>
              <a:t>мањзун</a:t>
            </a:r>
            <a:r>
              <a:rPr lang="ru-RU" sz="2200" b="1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sz="2200" b="1" dirty="0" err="1" smtClean="0">
                <a:solidFill>
                  <a:srgbClr val="7030A0"/>
                </a:solidFill>
                <a:latin typeface="Times New Roman Tj" pitchFamily="18" charset="-52"/>
              </a:rPr>
              <a:t>камгап</a:t>
            </a:r>
            <a:r>
              <a:rPr lang="ru-RU" sz="2200" b="1" dirty="0" smtClean="0">
                <a:solidFill>
                  <a:srgbClr val="7030A0"/>
                </a:solidFill>
                <a:latin typeface="Times New Roman Tj" pitchFamily="18" charset="-52"/>
              </a:rPr>
              <a:t>, пессимист </a:t>
            </a:r>
            <a:r>
              <a:rPr lang="ru-RU" sz="2200" b="1" dirty="0" err="1" smtClean="0">
                <a:solidFill>
                  <a:srgbClr val="7030A0"/>
                </a:solidFill>
                <a:latin typeface="Times New Roman Tj" pitchFamily="18" charset="-52"/>
              </a:rPr>
              <a:t>мебошанд</a:t>
            </a:r>
            <a:r>
              <a:rPr lang="ru-RU" sz="2200" b="1" dirty="0" smtClean="0">
                <a:solidFill>
                  <a:srgbClr val="7030A0"/>
                </a:solidFill>
                <a:latin typeface="Times New Roman Tj" pitchFamily="18" charset="-52"/>
              </a:rPr>
              <a:t>. </a:t>
            </a:r>
          </a:p>
          <a:p>
            <a:pPr lvl="0" algn="just"/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Чунин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одамон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аз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љамъияти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серѓавѓо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канораљўї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мекунад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, бо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њамкорон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унс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намегирад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, дар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мубоњисањо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кам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иштирок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мекунад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онњо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бештар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бетараф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њастанд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lvl="0" algn="just"/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Бо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чунин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одамон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бояд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одоби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муошират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риоя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карда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шавад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, зеро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њатто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як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сухани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нољой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метавонад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онњоро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мўњлати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дароз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аз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кор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боздорад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ва ин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боиси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хеле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паст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гардидани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самаранокии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фаъолияти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онњо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мегардад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lvl="0" algn="just"/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Онњоро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бояд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њамеша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таъриф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рўњбаланд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намуд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.  </a:t>
            </a:r>
            <a:endParaRPr lang="ru-RU" sz="220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lvl="0" algn="just"/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Аз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сабаби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њамеша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интизор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будан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нокомињо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онњо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аз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сањар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ѓамгинанд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бинобар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ин, 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аз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онњо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тартиб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додани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наќшаашонро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бегоњ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талаб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кардан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лозим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аст, то ин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онњо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ба кору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фаъолияти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муътадил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худро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омода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ва ором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созанд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</a:p>
          <a:p>
            <a:pPr lvl="0" algn="just"/>
            <a:endParaRPr lang="ru-RU" sz="2000" dirty="0" smtClean="0">
              <a:latin typeface="Times New Roman Tj" pitchFamily="18" charset="-52"/>
            </a:endParaRPr>
          </a:p>
          <a:p>
            <a:pPr algn="just"/>
            <a:endParaRPr lang="ru-RU" sz="2150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498384"/>
          </a:xfrm>
        </p:spPr>
        <p:txBody>
          <a:bodyPr>
            <a:normAutofit fontScale="90000"/>
          </a:bodyPr>
          <a:lstStyle/>
          <a:p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Тавсифи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мухтасари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хусусиятњои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рафторро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вобаста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ба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типњои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аксентуатсия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арзёбї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менамоем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xmlns="" val="14179926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052736"/>
            <a:ext cx="8640959" cy="5400600"/>
          </a:xfrm>
        </p:spPr>
        <p:txBody>
          <a:bodyPr>
            <a:noAutofit/>
          </a:bodyPr>
          <a:lstStyle/>
          <a:p>
            <a:pPr algn="just"/>
            <a:r>
              <a:rPr lang="ru-RU" sz="2200" b="1" dirty="0" smtClean="0">
                <a:solidFill>
                  <a:srgbClr val="7030A0"/>
                </a:solidFill>
                <a:latin typeface="Times New Roman Tj" pitchFamily="18" charset="-52"/>
              </a:rPr>
              <a:t>3. </a:t>
            </a:r>
            <a:r>
              <a:rPr lang="ru-RU" sz="2200" b="1" dirty="0" err="1" smtClean="0">
                <a:solidFill>
                  <a:srgbClr val="7030A0"/>
                </a:solidFill>
                <a:latin typeface="Times New Roman Tj" pitchFamily="18" charset="-52"/>
              </a:rPr>
              <a:t>Характери</a:t>
            </a:r>
            <a:r>
              <a:rPr lang="ru-RU" sz="22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b="1" dirty="0" err="1" smtClean="0">
                <a:solidFill>
                  <a:srgbClr val="7030A0"/>
                </a:solidFill>
                <a:latin typeface="Times New Roman Tj" pitchFamily="18" charset="-52"/>
              </a:rPr>
              <a:t>афсурдањолї</a:t>
            </a:r>
            <a:r>
              <a:rPr lang="ru-RU" sz="2200" b="1" dirty="0" smtClean="0">
                <a:solidFill>
                  <a:srgbClr val="7030A0"/>
                </a:solidFill>
                <a:latin typeface="Times New Roman Tj" pitchFamily="18" charset="-52"/>
              </a:rPr>
              <a:t> (</a:t>
            </a:r>
            <a:r>
              <a:rPr lang="ru-RU" sz="2200" b="1" dirty="0" err="1" smtClean="0">
                <a:solidFill>
                  <a:srgbClr val="7030A0"/>
                </a:solidFill>
                <a:latin typeface="Times New Roman Tj" pitchFamily="18" charset="-52"/>
              </a:rPr>
              <a:t>Циклотимная</a:t>
            </a:r>
            <a:r>
              <a:rPr lang="ru-RU" sz="2200" b="1" dirty="0" smtClean="0">
                <a:solidFill>
                  <a:srgbClr val="7030A0"/>
                </a:solidFill>
                <a:latin typeface="Times New Roman Tj" pitchFamily="18" charset="-52"/>
              </a:rPr>
              <a:t>). </a:t>
            </a:r>
            <a:endParaRPr lang="ru-RU" sz="2200" b="1" dirty="0" smtClean="0">
              <a:solidFill>
                <a:srgbClr val="7030A0"/>
              </a:solidFill>
              <a:latin typeface="Times New Roman Tj" pitchFamily="18" charset="-52"/>
            </a:endParaRPr>
          </a:p>
          <a:p>
            <a:pPr algn="just"/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Характери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афсурдањолї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дар он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зуњур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меёбад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фаъолии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афсурдањолї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таѓйир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меёбад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(одам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худро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гох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хушхулқ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гох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фаъол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гох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ноумед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зохир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менамояд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). </a:t>
            </a:r>
            <a:endParaRPr lang="ru-RU" sz="220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/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Аммо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чунин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афзои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ў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дер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давом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намекунад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. Вале ин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њолатро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нисбат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њолати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рўњафтодагии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вай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монанд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кардан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мумкин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нест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endParaRPr lang="ru-RU" sz="220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/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Давраи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фаъолияти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гипоманиниакалї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(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шиддиати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васвосї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) бо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давраи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афтодарўњї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иваз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мешаванд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endParaRPr lang="ru-RU" sz="220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/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Чунин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шахсро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тамоми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рўз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кор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андармон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кардан (бо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тамоми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масъулият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) ё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маљбур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карда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намешавад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endParaRPr lang="ru-RU" sz="220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/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Бояд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дар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хотир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дошт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чунин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шахс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дар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нимаи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дуюми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рўз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нисбатан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суст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кор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мекунад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бинобар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ин,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бояд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тартиби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корро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чунон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наќша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гирифт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вай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корњои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асосиро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дар раванди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фаъол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будани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худ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иљро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намояд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</a:p>
          <a:p>
            <a:pPr lvl="0" algn="just"/>
            <a:endParaRPr lang="ru-RU" sz="2200" dirty="0" smtClean="0">
              <a:latin typeface="Times New Roman Tj" pitchFamily="18" charset="-52"/>
            </a:endParaRPr>
          </a:p>
          <a:p>
            <a:pPr algn="just"/>
            <a:endParaRPr lang="ru-RU" sz="2150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498384"/>
          </a:xfrm>
        </p:spPr>
        <p:txBody>
          <a:bodyPr>
            <a:normAutofit fontScale="90000"/>
          </a:bodyPr>
          <a:lstStyle/>
          <a:p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Тавсифи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мухтасари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хусусиятњои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рафторро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вобаста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ба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типњои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аксентуатсия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арзёбї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менамоем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xmlns="" val="14179926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052736"/>
            <a:ext cx="8640959" cy="5400600"/>
          </a:xfrm>
        </p:spPr>
        <p:txBody>
          <a:bodyPr>
            <a:noAutofit/>
          </a:bodyPr>
          <a:lstStyle/>
          <a:p>
            <a:pPr algn="just"/>
            <a:r>
              <a:rPr lang="ru-RU" sz="2300" b="1" dirty="0" smtClean="0">
                <a:solidFill>
                  <a:srgbClr val="7030A0"/>
                </a:solidFill>
                <a:latin typeface="Times New Roman Tj" pitchFamily="18" charset="-52"/>
              </a:rPr>
              <a:t>4. </a:t>
            </a:r>
            <a:r>
              <a:rPr lang="ru-RU" sz="2300" b="1" dirty="0" err="1" smtClean="0">
                <a:solidFill>
                  <a:srgbClr val="7030A0"/>
                </a:solidFill>
                <a:latin typeface="Times New Roman Tj" pitchFamily="18" charset="-52"/>
              </a:rPr>
              <a:t>Типи</a:t>
            </a:r>
            <a:r>
              <a:rPr lang="ru-RU" sz="23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300" b="1" dirty="0" err="1" smtClean="0">
                <a:solidFill>
                  <a:srgbClr val="7030A0"/>
                </a:solidFill>
                <a:latin typeface="Times New Roman Tj" pitchFamily="18" charset="-52"/>
              </a:rPr>
              <a:t>эмотивї</a:t>
            </a:r>
            <a:r>
              <a:rPr lang="ru-RU" sz="2300" b="1" dirty="0" smtClean="0">
                <a:solidFill>
                  <a:srgbClr val="7030A0"/>
                </a:solidFill>
                <a:latin typeface="Times New Roman Tj" pitchFamily="18" charset="-52"/>
              </a:rPr>
              <a:t> (</a:t>
            </a:r>
            <a:r>
              <a:rPr lang="ru-RU" sz="2300" b="1" dirty="0" err="1" smtClean="0">
                <a:solidFill>
                  <a:srgbClr val="7030A0"/>
                </a:solidFill>
                <a:latin typeface="Times New Roman Tj" pitchFamily="18" charset="-52"/>
              </a:rPr>
              <a:t>эмотсияи</a:t>
            </a:r>
            <a:r>
              <a:rPr lang="ru-RU" sz="23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300" b="1" dirty="0" err="1" smtClean="0">
                <a:solidFill>
                  <a:srgbClr val="7030A0"/>
                </a:solidFill>
                <a:latin typeface="Times New Roman Tj" pitchFamily="18" charset="-52"/>
              </a:rPr>
              <a:t>густохона</a:t>
            </a:r>
            <a:r>
              <a:rPr lang="ru-RU" sz="2300" b="1" dirty="0" smtClean="0">
                <a:solidFill>
                  <a:srgbClr val="7030A0"/>
                </a:solidFill>
                <a:latin typeface="Times New Roman Tj" pitchFamily="18" charset="-52"/>
              </a:rPr>
              <a:t>) </a:t>
            </a:r>
            <a:r>
              <a:rPr lang="ru-RU" sz="2300" b="1" dirty="0" err="1" smtClean="0">
                <a:solidFill>
                  <a:srgbClr val="7030A0"/>
                </a:solidFill>
                <a:latin typeface="Times New Roman Tj" pitchFamily="18" charset="-52"/>
              </a:rPr>
              <a:t>одамони</a:t>
            </a:r>
            <a:r>
              <a:rPr lang="ru-RU" sz="23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300" b="1" dirty="0" err="1" smtClean="0">
                <a:solidFill>
                  <a:srgbClr val="7030A0"/>
                </a:solidFill>
                <a:latin typeface="Times New Roman Tj" pitchFamily="18" charset="-52"/>
              </a:rPr>
              <a:t>дори</a:t>
            </a:r>
            <a:r>
              <a:rPr lang="ru-RU" sz="23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300" b="1" dirty="0" err="1" smtClean="0">
                <a:solidFill>
                  <a:srgbClr val="7030A0"/>
                </a:solidFill>
                <a:latin typeface="Times New Roman Tj" pitchFamily="18" charset="-52"/>
              </a:rPr>
              <a:t>чунин</a:t>
            </a:r>
            <a:r>
              <a:rPr lang="ru-RU" sz="2300" b="1" dirty="0" smtClean="0">
                <a:solidFill>
                  <a:srgbClr val="7030A0"/>
                </a:solidFill>
                <a:latin typeface="Times New Roman Tj" pitchFamily="18" charset="-52"/>
              </a:rPr>
              <a:t> тип </a:t>
            </a:r>
            <a:r>
              <a:rPr lang="ru-RU" sz="2300" b="1" dirty="0" err="1" smtClean="0">
                <a:solidFill>
                  <a:srgbClr val="7030A0"/>
                </a:solidFill>
                <a:latin typeface="Times New Roman Tj" pitchFamily="18" charset="-52"/>
              </a:rPr>
              <a:t>хеле</a:t>
            </a:r>
            <a:r>
              <a:rPr lang="ru-RU" sz="23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300" b="1" dirty="0" err="1" smtClean="0">
                <a:solidFill>
                  <a:srgbClr val="7030A0"/>
                </a:solidFill>
                <a:latin typeface="Times New Roman Tj" pitchFamily="18" charset="-52"/>
              </a:rPr>
              <a:t>зиёд</a:t>
            </a:r>
            <a:r>
              <a:rPr lang="ru-RU" sz="23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300" b="1" dirty="0" err="1" smtClean="0">
                <a:solidFill>
                  <a:srgbClr val="7030A0"/>
                </a:solidFill>
                <a:latin typeface="Times New Roman Tj" pitchFamily="18" charset="-52"/>
              </a:rPr>
              <a:t>эњсосї</a:t>
            </a:r>
            <a:r>
              <a:rPr lang="ru-RU" sz="2300" b="1" dirty="0" smtClean="0">
                <a:solidFill>
                  <a:srgbClr val="7030A0"/>
                </a:solidFill>
                <a:latin typeface="Times New Roman Tj" pitchFamily="18" charset="-52"/>
              </a:rPr>
              <a:t> ва </a:t>
            </a:r>
            <a:r>
              <a:rPr lang="ru-RU" sz="2300" b="1" dirty="0" err="1" smtClean="0">
                <a:solidFill>
                  <a:srgbClr val="7030A0"/>
                </a:solidFill>
                <a:latin typeface="Times New Roman Tj" pitchFamily="18" charset="-52"/>
              </a:rPr>
              <a:t>ранљур</a:t>
            </a:r>
            <a:r>
              <a:rPr lang="ru-RU" sz="23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300" b="1" dirty="0" err="1" smtClean="0">
                <a:solidFill>
                  <a:srgbClr val="7030A0"/>
                </a:solidFill>
                <a:latin typeface="Times New Roman Tj" pitchFamily="18" charset="-52"/>
              </a:rPr>
              <a:t>мебошанд</a:t>
            </a:r>
            <a:r>
              <a:rPr lang="ru-RU" sz="2300" b="1" dirty="0" smtClean="0">
                <a:solidFill>
                  <a:srgbClr val="7030A0"/>
                </a:solidFill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Одамони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ин тип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нобарории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майдатаринро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њам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хеле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вазнин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аз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сар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мегузаронад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, ба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эроду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нокомињо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хеле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њассосанд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бинобар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ин,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онњо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њамеша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дилгиру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ѓамгин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мегарданд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Ин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гуна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шахсон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психикаи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ноустувор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доранд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бо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камтарин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бањона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зуд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таѓйир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меёбанд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endParaRPr lang="ru-RU" sz="230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/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Онњо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чи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таъриф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чи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ба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танќид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хеле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њассосанд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endParaRPr lang="ru-RU" sz="230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/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Онњоро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комёбї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хеле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рўњбаланд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нокомї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хеле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ѓамгин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месозад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endParaRPr lang="ru-RU" sz="230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/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Ба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роњбарон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зарур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аст,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чунин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кормандонро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њангоми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иљрои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супоришњои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навбатї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дастгирї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намоянд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, ба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онњо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фањмонанд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ин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мушкилињо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характери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муваќќатї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доранд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роњњои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њалли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онњоро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нишон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 Tj" pitchFamily="18" charset="-52"/>
              </a:rPr>
              <a:t>дињад</a:t>
            </a:r>
            <a:r>
              <a:rPr lang="ru-RU" sz="2300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  <a:endParaRPr lang="ru-RU" sz="230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/>
            <a:endParaRPr lang="ru-RU" sz="2200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498384"/>
          </a:xfrm>
        </p:spPr>
        <p:txBody>
          <a:bodyPr>
            <a:normAutofit fontScale="90000"/>
          </a:bodyPr>
          <a:lstStyle/>
          <a:p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Тавсифи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мухтасари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хусусиятњои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рафторро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вобаста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ба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типњои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аксентуатсия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арзёбї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менамоем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xmlns="" val="14179926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052736"/>
            <a:ext cx="8640959" cy="5400600"/>
          </a:xfrm>
        </p:spPr>
        <p:txBody>
          <a:bodyPr>
            <a:noAutofit/>
          </a:bodyPr>
          <a:lstStyle/>
          <a:p>
            <a:pPr algn="just"/>
            <a:r>
              <a:rPr lang="ru-RU" sz="2300" b="1" dirty="0" smtClean="0">
                <a:solidFill>
                  <a:srgbClr val="CC3399"/>
                </a:solidFill>
                <a:latin typeface="Times New Roman Tj" pitchFamily="18" charset="-52"/>
              </a:rPr>
              <a:t>5. </a:t>
            </a:r>
            <a:r>
              <a:rPr lang="ru-RU" sz="2000" b="1" dirty="0" err="1" smtClean="0">
                <a:solidFill>
                  <a:srgbClr val="CC3399"/>
                </a:solidFill>
                <a:latin typeface="Times New Roman Tj" pitchFamily="18" charset="-52"/>
              </a:rPr>
              <a:t>Типи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 </a:t>
            </a:r>
            <a:r>
              <a:rPr lang="ru-RU" sz="2000" b="1" dirty="0" err="1" smtClean="0">
                <a:solidFill>
                  <a:srgbClr val="CC3399"/>
                </a:solidFill>
                <a:latin typeface="Times New Roman Tj" pitchFamily="18" charset="-52"/>
              </a:rPr>
              <a:t>намоишкорона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 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(истеричный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) </a:t>
            </a:r>
            <a:r>
              <a:rPr lang="ru-RU" sz="2000" b="1" dirty="0" err="1" smtClean="0">
                <a:solidFill>
                  <a:srgbClr val="CC3399"/>
                </a:solidFill>
                <a:latin typeface="Times New Roman Tj" pitchFamily="18" charset="-52"/>
              </a:rPr>
              <a:t>њамеша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 дар </a:t>
            </a:r>
            <a:r>
              <a:rPr lang="ru-RU" sz="2000" b="1" dirty="0" err="1" smtClean="0">
                <a:solidFill>
                  <a:srgbClr val="CC3399"/>
                </a:solidFill>
                <a:latin typeface="Times New Roman Tj" pitchFamily="18" charset="-52"/>
              </a:rPr>
              <a:t>маркази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 </a:t>
            </a:r>
            <a:r>
              <a:rPr lang="ru-RU" sz="2000" b="1" dirty="0" err="1" smtClean="0">
                <a:solidFill>
                  <a:srgbClr val="CC3399"/>
                </a:solidFill>
                <a:latin typeface="Times New Roman Tj" pitchFamily="18" charset="-52"/>
              </a:rPr>
              <a:t>диќќати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 </a:t>
            </a:r>
            <a:r>
              <a:rPr lang="ru-RU" sz="2000" b="1" dirty="0" err="1" smtClean="0">
                <a:solidFill>
                  <a:srgbClr val="CC3399"/>
                </a:solidFill>
                <a:latin typeface="Times New Roman Tj" pitchFamily="18" charset="-52"/>
              </a:rPr>
              <a:t>дигарон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 </a:t>
            </a:r>
            <a:r>
              <a:rPr lang="ru-RU" sz="2000" b="1" dirty="0" err="1" smtClean="0">
                <a:solidFill>
                  <a:srgbClr val="CC3399"/>
                </a:solidFill>
                <a:latin typeface="Times New Roman Tj" pitchFamily="18" charset="-52"/>
              </a:rPr>
              <a:t>будан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 ва </a:t>
            </a:r>
            <a:r>
              <a:rPr lang="ru-RU" sz="2000" b="1" dirty="0" err="1" smtClean="0">
                <a:solidFill>
                  <a:srgbClr val="CC3399"/>
                </a:solidFill>
                <a:latin typeface="Times New Roman Tj" pitchFamily="18" charset="-52"/>
              </a:rPr>
              <a:t>расидан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 ба </a:t>
            </a:r>
            <a:r>
              <a:rPr lang="ru-RU" sz="2000" b="1" dirty="0" err="1" smtClean="0">
                <a:solidFill>
                  <a:srgbClr val="CC3399"/>
                </a:solidFill>
                <a:latin typeface="Times New Roman Tj" pitchFamily="18" charset="-52"/>
              </a:rPr>
              <a:t>маќсади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 худ бо </a:t>
            </a:r>
            <a:r>
              <a:rPr lang="ru-RU" sz="2000" b="1" dirty="0" err="1" smtClean="0">
                <a:solidFill>
                  <a:srgbClr val="CC3399"/>
                </a:solidFill>
                <a:latin typeface="Times New Roman Tj" pitchFamily="18" charset="-52"/>
              </a:rPr>
              <a:t>кадом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 </a:t>
            </a:r>
            <a:r>
              <a:rPr lang="ru-RU" sz="2000" b="1" dirty="0" err="1" smtClean="0">
                <a:solidFill>
                  <a:srgbClr val="CC3399"/>
                </a:solidFill>
                <a:latin typeface="Times New Roman Tj" pitchFamily="18" charset="-52"/>
              </a:rPr>
              <a:t>роње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, </a:t>
            </a:r>
            <a:r>
              <a:rPr lang="ru-RU" sz="2000" b="1" dirty="0" err="1" smtClean="0">
                <a:solidFill>
                  <a:srgbClr val="CC3399"/>
                </a:solidFill>
                <a:latin typeface="Times New Roman Tj" pitchFamily="18" charset="-52"/>
              </a:rPr>
              <a:t>ки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 </a:t>
            </a:r>
            <a:r>
              <a:rPr lang="ru-RU" sz="2000" b="1" dirty="0" err="1" smtClean="0">
                <a:solidFill>
                  <a:srgbClr val="CC3399"/>
                </a:solidFill>
                <a:latin typeface="Times New Roman Tj" pitchFamily="18" charset="-52"/>
              </a:rPr>
              <a:t>набошад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 </a:t>
            </a:r>
            <a:r>
              <a:rPr lang="ru-RU" sz="2000" i="1" dirty="0" smtClean="0">
                <a:solidFill>
                  <a:srgbClr val="002060"/>
                </a:solidFill>
                <a:latin typeface="Times New Roman Tj" pitchFamily="18" charset="-52"/>
              </a:rPr>
              <a:t>(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 Tj" pitchFamily="18" charset="-52"/>
              </a:rPr>
              <a:t>бо</a:t>
            </a:r>
            <a:r>
              <a:rPr lang="ru-RU" sz="2000" i="1" dirty="0" smtClean="0">
                <a:solidFill>
                  <a:srgbClr val="002060"/>
                </a:solidFill>
                <a:latin typeface="Times New Roman Tj" pitchFamily="18" charset="-52"/>
              </a:rPr>
              <a:t> гиря,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 Tj" pitchFamily="18" charset="-52"/>
              </a:rPr>
              <a:t>бењушшавї</a:t>
            </a:r>
            <a:r>
              <a:rPr lang="ru-RU" sz="2000" i="1" dirty="0" smtClean="0">
                <a:solidFill>
                  <a:srgbClr val="002060"/>
                </a:solidFill>
                <a:latin typeface="Times New Roman Tj" pitchFamily="18" charset="-52"/>
              </a:rPr>
              <a:t>,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 Tj" pitchFamily="18" charset="-52"/>
              </a:rPr>
              <a:t>љангу</a:t>
            </a:r>
            <a:r>
              <a:rPr lang="ru-RU" sz="2000" i="1" dirty="0" smtClean="0">
                <a:solidFill>
                  <a:srgbClr val="002060"/>
                </a:solidFill>
                <a:latin typeface="Times New Roman Tj" pitchFamily="18" charset="-52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 Tj" pitchFamily="18" charset="-52"/>
              </a:rPr>
              <a:t>љидол</a:t>
            </a:r>
            <a:r>
              <a:rPr lang="ru-RU" sz="2000" i="1" dirty="0" smtClean="0">
                <a:solidFill>
                  <a:srgbClr val="002060"/>
                </a:solidFill>
                <a:latin typeface="Times New Roman Tj" pitchFamily="18" charset="-52"/>
              </a:rPr>
              <a:t>,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 Tj" pitchFamily="18" charset="-52"/>
              </a:rPr>
              <a:t>беморї</a:t>
            </a:r>
            <a:r>
              <a:rPr lang="ru-RU" sz="2000" i="1" dirty="0" smtClean="0">
                <a:solidFill>
                  <a:srgbClr val="002060"/>
                </a:solidFill>
                <a:latin typeface="Times New Roman Tj" pitchFamily="18" charset="-52"/>
              </a:rPr>
              <a:t>,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 Tj" pitchFamily="18" charset="-52"/>
              </a:rPr>
              <a:t>худтаърифкунї</a:t>
            </a:r>
            <a:r>
              <a:rPr lang="ru-RU" sz="2000" i="1" dirty="0" smtClean="0">
                <a:solidFill>
                  <a:srgbClr val="002060"/>
                </a:solidFill>
                <a:latin typeface="Times New Roman Tj" pitchFamily="18" charset="-52"/>
              </a:rPr>
              <a:t>,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 Tj" pitchFamily="18" charset="-52"/>
              </a:rPr>
              <a:t>орову</a:t>
            </a:r>
            <a:r>
              <a:rPr lang="ru-RU" sz="2000" i="1" dirty="0" smtClean="0">
                <a:solidFill>
                  <a:srgbClr val="002060"/>
                </a:solidFill>
                <a:latin typeface="Times New Roman Tj" pitchFamily="18" charset="-52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 Tj" pitchFamily="18" charset="-52"/>
              </a:rPr>
              <a:t>торо</a:t>
            </a:r>
            <a:r>
              <a:rPr lang="ru-RU" sz="2000" i="1" dirty="0" smtClean="0">
                <a:solidFill>
                  <a:srgbClr val="002060"/>
                </a:solidFill>
                <a:latin typeface="Times New Roman Tj" pitchFamily="18" charset="-52"/>
              </a:rPr>
              <a:t>,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 Tj" pitchFamily="18" charset="-52"/>
              </a:rPr>
              <a:t>раѓбатњои</a:t>
            </a:r>
            <a:r>
              <a:rPr lang="ru-RU" sz="2000" i="1" dirty="0" smtClean="0">
                <a:solidFill>
                  <a:srgbClr val="002060"/>
                </a:solidFill>
                <a:latin typeface="Times New Roman Tj" pitchFamily="18" charset="-52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 Tj" pitchFamily="18" charset="-52"/>
              </a:rPr>
              <a:t>ѓайриоддї</a:t>
            </a:r>
            <a:r>
              <a:rPr lang="ru-RU" sz="2000" i="1" dirty="0" smtClean="0">
                <a:solidFill>
                  <a:srgbClr val="002060"/>
                </a:solidFill>
                <a:latin typeface="Times New Roman Tj" pitchFamily="18" charset="-52"/>
              </a:rPr>
              <a:t>,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 Tj" pitchFamily="18" charset="-52"/>
              </a:rPr>
              <a:t>фиребу</a:t>
            </a:r>
            <a:r>
              <a:rPr lang="ru-RU" sz="2000" i="1" dirty="0" smtClean="0">
                <a:solidFill>
                  <a:srgbClr val="002060"/>
                </a:solidFill>
                <a:latin typeface="Times New Roman Tj" pitchFamily="18" charset="-52"/>
              </a:rPr>
              <a:t> 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 Tj" pitchFamily="18" charset="-52"/>
              </a:rPr>
              <a:t>найранг</a:t>
            </a:r>
            <a:r>
              <a:rPr lang="ru-RU" sz="2000" i="1" dirty="0" smtClean="0">
                <a:solidFill>
                  <a:srgbClr val="002060"/>
                </a:solidFill>
                <a:latin typeface="Times New Roman Tj" pitchFamily="18" charset="-52"/>
              </a:rPr>
              <a:t>)</a:t>
            </a:r>
            <a:r>
              <a:rPr lang="ru-RU" sz="2000" dirty="0" smtClean="0">
                <a:solidFill>
                  <a:srgbClr val="002060"/>
                </a:solidFill>
                <a:latin typeface="Times New Roman Tj" pitchFamily="18" charset="-52"/>
              </a:rPr>
              <a:t> </a:t>
            </a:r>
            <a:r>
              <a:rPr lang="ru-RU" sz="2000" b="1" dirty="0" err="1" smtClean="0">
                <a:solidFill>
                  <a:srgbClr val="CC3399"/>
                </a:solidFill>
                <a:latin typeface="Times New Roman Tj" pitchFamily="18" charset="-52"/>
              </a:rPr>
              <a:t>хос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 аст. </a:t>
            </a:r>
            <a:endParaRPr lang="ru-RU" sz="2000" b="1" dirty="0" smtClean="0">
              <a:solidFill>
                <a:srgbClr val="CC3399"/>
              </a:solidFill>
              <a:latin typeface="Times New Roman Tj" pitchFamily="18" charset="-52"/>
            </a:endParaRPr>
          </a:p>
          <a:p>
            <a:pPr algn="just"/>
            <a:r>
              <a:rPr lang="ru-RU" sz="2000" dirty="0" err="1" smtClean="0">
                <a:latin typeface="Times New Roman Tj" pitchFamily="18" charset="-52"/>
              </a:rPr>
              <a:t>Истероид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чунин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хислатњои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характерро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дорад</a:t>
            </a:r>
            <a:r>
              <a:rPr lang="ru-RU" sz="2000" dirty="0" smtClean="0">
                <a:latin typeface="Times New Roman Tj" pitchFamily="18" charset="-52"/>
              </a:rPr>
              <a:t>: </a:t>
            </a:r>
            <a:r>
              <a:rPr lang="ru-RU" sz="2000" dirty="0" smtClean="0">
                <a:latin typeface="Times New Roman Tj" pitchFamily="18" charset="-52"/>
              </a:rPr>
              <a:t>эгоизм, </a:t>
            </a:r>
            <a:r>
              <a:rPr lang="ru-RU" sz="2000" dirty="0" err="1" smtClean="0">
                <a:latin typeface="Times New Roman Tj" pitchFamily="18" charset="-52"/>
              </a:rPr>
              <a:t>ишваву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карашма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кўшиши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бењтар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нишон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додани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smtClean="0">
                <a:latin typeface="Times New Roman Tj" pitchFamily="18" charset="-52"/>
              </a:rPr>
              <a:t>худ. </a:t>
            </a:r>
          </a:p>
          <a:p>
            <a:pPr algn="just"/>
            <a:r>
              <a:rPr lang="ru-RU" sz="2000" dirty="0" err="1" smtClean="0">
                <a:latin typeface="Times New Roman Tj" pitchFamily="18" charset="-52"/>
              </a:rPr>
              <a:t>Он</a:t>
            </a:r>
            <a:r>
              <a:rPr lang="ru-RU" sz="1800" dirty="0" err="1" smtClean="0">
                <a:latin typeface="Times New Roman Tj" pitchFamily="18" charset="-52"/>
              </a:rPr>
              <a:t>њ</a:t>
            </a:r>
            <a:r>
              <a:rPr lang="ru-RU" sz="1800" dirty="0" err="1" smtClean="0">
                <a:latin typeface="Times New Roman Tj" pitchFamily="18" charset="-52"/>
              </a:rPr>
              <a:t>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рафтореро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нишон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медињад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ки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smtClean="0">
                <a:latin typeface="Times New Roman Tj" pitchFamily="18" charset="-52"/>
              </a:rPr>
              <a:t>барои </a:t>
            </a:r>
            <a:r>
              <a:rPr lang="ru-RU" sz="2000" dirty="0" err="1" smtClean="0">
                <a:latin typeface="Times New Roman Tj" pitchFamily="18" charset="-52"/>
              </a:rPr>
              <a:t>љалб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намудани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диќќати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атрофиён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равона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гардидааст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  <a:endParaRPr lang="ru-RU" sz="2000" dirty="0" smtClean="0">
              <a:latin typeface="Times New Roman Tj" pitchFamily="18" charset="-52"/>
            </a:endParaRPr>
          </a:p>
          <a:p>
            <a:pPr algn="just"/>
            <a:r>
              <a:rPr lang="ru-RU" sz="2000" dirty="0" err="1" smtClean="0">
                <a:latin typeface="Times New Roman Tj" pitchFamily="18" charset="-52"/>
              </a:rPr>
              <a:t>Агар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онњо</a:t>
            </a:r>
            <a:r>
              <a:rPr lang="ru-RU" sz="2000" dirty="0" smtClean="0">
                <a:latin typeface="Times New Roman Tj" pitchFamily="18" charset="-52"/>
              </a:rPr>
              <a:t> аз </a:t>
            </a:r>
            <a:r>
              <a:rPr lang="ru-RU" sz="2000" dirty="0" err="1" smtClean="0">
                <a:latin typeface="Times New Roman Tj" pitchFamily="18" charset="-52"/>
              </a:rPr>
              <a:t>мавќеи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доштаи</a:t>
            </a:r>
            <a:r>
              <a:rPr lang="ru-RU" sz="2000" dirty="0" smtClean="0">
                <a:latin typeface="Times New Roman Tj" pitchFamily="18" charset="-52"/>
              </a:rPr>
              <a:t> худ дар </a:t>
            </a:r>
            <a:r>
              <a:rPr lang="ru-RU" sz="2000" dirty="0" err="1" smtClean="0">
                <a:latin typeface="Times New Roman Tj" pitchFamily="18" charset="-52"/>
              </a:rPr>
              <a:t>љамъият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ќаноатманд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набошанд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smtClean="0">
                <a:latin typeface="Times New Roman Tj" pitchFamily="18" charset="-52"/>
              </a:rPr>
              <a:t>(</a:t>
            </a:r>
            <a:r>
              <a:rPr lang="ru-RU" sz="2000" dirty="0" err="1" smtClean="0">
                <a:latin typeface="Times New Roman Tj" pitchFamily="18" charset="-52"/>
              </a:rPr>
              <a:t>натавонанд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диќќати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дигаронро</a:t>
            </a:r>
            <a:r>
              <a:rPr lang="ru-RU" sz="2000" dirty="0" smtClean="0">
                <a:latin typeface="Times New Roman Tj" pitchFamily="18" charset="-52"/>
              </a:rPr>
              <a:t> ба худ </a:t>
            </a:r>
            <a:r>
              <a:rPr lang="ru-RU" sz="2000" dirty="0" err="1" smtClean="0">
                <a:latin typeface="Times New Roman Tj" pitchFamily="18" charset="-52"/>
              </a:rPr>
              <a:t>љалб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намоянд</a:t>
            </a:r>
            <a:r>
              <a:rPr lang="ru-RU" sz="2000" dirty="0" smtClean="0">
                <a:latin typeface="Times New Roman Tj" pitchFamily="18" charset="-52"/>
              </a:rPr>
              <a:t>), </a:t>
            </a:r>
            <a:r>
              <a:rPr lang="ru-RU" sz="2000" dirty="0" smtClean="0">
                <a:latin typeface="Times New Roman Tj" pitchFamily="18" charset="-52"/>
              </a:rPr>
              <a:t>ба </a:t>
            </a:r>
            <a:r>
              <a:rPr lang="ru-RU" sz="2000" dirty="0" err="1" smtClean="0">
                <a:latin typeface="Times New Roman Tj" pitchFamily="18" charset="-52"/>
              </a:rPr>
              <a:t>муњобот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мегузаранд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  <a:r>
              <a:rPr lang="ru-RU" sz="2000" i="1" dirty="0" smtClean="0">
                <a:solidFill>
                  <a:srgbClr val="CC3399"/>
                </a:solidFill>
                <a:latin typeface="Times New Roman Tj" pitchFamily="18" charset="-52"/>
              </a:rPr>
              <a:t>(</a:t>
            </a:r>
            <a:r>
              <a:rPr lang="ru-RU" sz="2000" i="1" dirty="0" err="1" smtClean="0">
                <a:solidFill>
                  <a:srgbClr val="CC3399"/>
                </a:solidFill>
                <a:latin typeface="Times New Roman Tj" pitchFamily="18" charset="-52"/>
              </a:rPr>
              <a:t>Чунончї</a:t>
            </a:r>
            <a:r>
              <a:rPr lang="ru-RU" sz="2000" i="1" dirty="0" smtClean="0">
                <a:solidFill>
                  <a:srgbClr val="CC3399"/>
                </a:solidFill>
                <a:latin typeface="Times New Roman Tj" pitchFamily="18" charset="-52"/>
              </a:rPr>
              <a:t>, </a:t>
            </a:r>
            <a:r>
              <a:rPr lang="ru-RU" sz="2000" i="1" dirty="0" err="1" smtClean="0">
                <a:solidFill>
                  <a:srgbClr val="CC3399"/>
                </a:solidFill>
                <a:latin typeface="Times New Roman Tj" pitchFamily="18" charset="-52"/>
              </a:rPr>
              <a:t>кўшиш</a:t>
            </a:r>
            <a:r>
              <a:rPr lang="ru-RU" sz="2000" i="1" dirty="0" smtClean="0">
                <a:solidFill>
                  <a:srgbClr val="CC3399"/>
                </a:solidFill>
                <a:latin typeface="Times New Roman Tj" pitchFamily="18" charset="-52"/>
              </a:rPr>
              <a:t> </a:t>
            </a:r>
            <a:r>
              <a:rPr lang="ru-RU" sz="2000" i="1" dirty="0" err="1" smtClean="0">
                <a:solidFill>
                  <a:srgbClr val="CC3399"/>
                </a:solidFill>
                <a:latin typeface="Times New Roman Tj" pitchFamily="18" charset="-52"/>
              </a:rPr>
              <a:t>менамоянд</a:t>
            </a:r>
            <a:r>
              <a:rPr lang="ru-RU" sz="2000" i="1" dirty="0" smtClean="0">
                <a:solidFill>
                  <a:srgbClr val="CC3399"/>
                </a:solidFill>
                <a:latin typeface="Times New Roman Tj" pitchFamily="18" charset="-52"/>
              </a:rPr>
              <a:t>, </a:t>
            </a:r>
            <a:r>
              <a:rPr lang="ru-RU" sz="2000" i="1" dirty="0" err="1" smtClean="0">
                <a:solidFill>
                  <a:srgbClr val="CC3399"/>
                </a:solidFill>
                <a:latin typeface="Times New Roman Tj" pitchFamily="18" charset="-52"/>
              </a:rPr>
              <a:t>ки</a:t>
            </a:r>
            <a:r>
              <a:rPr lang="ru-RU" sz="2000" i="1" dirty="0" smtClean="0">
                <a:solidFill>
                  <a:srgbClr val="CC3399"/>
                </a:solidFill>
                <a:latin typeface="Times New Roman Tj" pitchFamily="18" charset="-52"/>
              </a:rPr>
              <a:t> </a:t>
            </a:r>
            <a:r>
              <a:rPr lang="ru-RU" sz="2000" i="1" dirty="0" err="1" smtClean="0">
                <a:solidFill>
                  <a:srgbClr val="CC3399"/>
                </a:solidFill>
                <a:latin typeface="Times New Roman Tj" pitchFamily="18" charset="-52"/>
              </a:rPr>
              <a:t>диќќат</a:t>
            </a:r>
            <a:r>
              <a:rPr lang="ru-RU" sz="2000" i="1" dirty="0" smtClean="0">
                <a:solidFill>
                  <a:srgbClr val="CC3399"/>
                </a:solidFill>
                <a:latin typeface="Times New Roman Tj" pitchFamily="18" charset="-52"/>
              </a:rPr>
              <a:t> ва </a:t>
            </a:r>
            <a:r>
              <a:rPr lang="ru-RU" sz="2000" i="1" dirty="0" err="1" smtClean="0">
                <a:solidFill>
                  <a:srgbClr val="CC3399"/>
                </a:solidFill>
                <a:latin typeface="Times New Roman Tj" pitchFamily="18" charset="-52"/>
              </a:rPr>
              <a:t>њамдардии</a:t>
            </a:r>
            <a:r>
              <a:rPr lang="ru-RU" sz="2000" i="1" dirty="0" smtClean="0">
                <a:solidFill>
                  <a:srgbClr val="CC3399"/>
                </a:solidFill>
                <a:latin typeface="Times New Roman Tj" pitchFamily="18" charset="-52"/>
              </a:rPr>
              <a:t> </a:t>
            </a:r>
            <a:r>
              <a:rPr lang="ru-RU" sz="2000" i="1" dirty="0" err="1" smtClean="0">
                <a:solidFill>
                  <a:srgbClr val="CC3399"/>
                </a:solidFill>
                <a:latin typeface="Times New Roman Tj" pitchFamily="18" charset="-52"/>
              </a:rPr>
              <a:t>атрофиёнро</a:t>
            </a:r>
            <a:r>
              <a:rPr lang="ru-RU" sz="2000" i="1" dirty="0" smtClean="0">
                <a:solidFill>
                  <a:srgbClr val="CC3399"/>
                </a:solidFill>
                <a:latin typeface="Times New Roman Tj" pitchFamily="18" charset="-52"/>
              </a:rPr>
              <a:t>, </a:t>
            </a:r>
            <a:r>
              <a:rPr lang="ru-RU" sz="2000" i="1" dirty="0" err="1" smtClean="0">
                <a:solidFill>
                  <a:srgbClr val="CC3399"/>
                </a:solidFill>
                <a:latin typeface="Times New Roman Tj" pitchFamily="18" charset="-52"/>
              </a:rPr>
              <a:t>ки</a:t>
            </a:r>
            <a:r>
              <a:rPr lang="ru-RU" sz="2000" i="1" dirty="0" smtClean="0">
                <a:solidFill>
                  <a:srgbClr val="CC3399"/>
                </a:solidFill>
                <a:latin typeface="Times New Roman Tj" pitchFamily="18" charset="-52"/>
              </a:rPr>
              <a:t> </a:t>
            </a:r>
            <a:r>
              <a:rPr lang="ru-RU" sz="2000" i="1" dirty="0" err="1" smtClean="0">
                <a:solidFill>
                  <a:srgbClr val="CC3399"/>
                </a:solidFill>
                <a:latin typeface="Times New Roman Tj" pitchFamily="18" charset="-52"/>
              </a:rPr>
              <a:t>гўё</a:t>
            </a:r>
            <a:r>
              <a:rPr lang="ru-RU" sz="2000" i="1" dirty="0" smtClean="0">
                <a:solidFill>
                  <a:srgbClr val="CC3399"/>
                </a:solidFill>
                <a:latin typeface="Times New Roman Tj" pitchFamily="18" charset="-52"/>
              </a:rPr>
              <a:t> </a:t>
            </a:r>
            <a:r>
              <a:rPr lang="ru-RU" sz="2000" i="1" dirty="0" err="1" smtClean="0">
                <a:solidFill>
                  <a:srgbClr val="CC3399"/>
                </a:solidFill>
                <a:latin typeface="Times New Roman Tj" pitchFamily="18" charset="-52"/>
              </a:rPr>
              <a:t>онњо</a:t>
            </a:r>
            <a:r>
              <a:rPr lang="ru-RU" sz="2000" i="1" dirty="0" smtClean="0">
                <a:solidFill>
                  <a:srgbClr val="CC3399"/>
                </a:solidFill>
                <a:latin typeface="Times New Roman Tj" pitchFamily="18" charset="-52"/>
              </a:rPr>
              <a:t> </a:t>
            </a:r>
            <a:r>
              <a:rPr lang="ru-RU" sz="2000" i="1" dirty="0" err="1" smtClean="0">
                <a:solidFill>
                  <a:srgbClr val="CC3399"/>
                </a:solidFill>
                <a:latin typeface="Times New Roman Tj" pitchFamily="18" charset="-52"/>
              </a:rPr>
              <a:t>бемории</a:t>
            </a:r>
            <a:r>
              <a:rPr lang="ru-RU" sz="2000" i="1" dirty="0" smtClean="0">
                <a:solidFill>
                  <a:srgbClr val="CC3399"/>
                </a:solidFill>
                <a:latin typeface="Times New Roman Tj" pitchFamily="18" charset="-52"/>
              </a:rPr>
              <a:t> </a:t>
            </a:r>
            <a:r>
              <a:rPr lang="ru-RU" sz="2000" i="1" dirty="0" err="1" smtClean="0">
                <a:solidFill>
                  <a:srgbClr val="CC3399"/>
                </a:solidFill>
                <a:latin typeface="Times New Roman Tj" pitchFamily="18" charset="-52"/>
              </a:rPr>
              <a:t>вазнини</a:t>
            </a:r>
            <a:r>
              <a:rPr lang="ru-RU" sz="2000" i="1" dirty="0" smtClean="0">
                <a:solidFill>
                  <a:srgbClr val="CC3399"/>
                </a:solidFill>
                <a:latin typeface="Times New Roman Tj" pitchFamily="18" charset="-52"/>
              </a:rPr>
              <a:t> </a:t>
            </a:r>
            <a:r>
              <a:rPr lang="ru-RU" sz="2000" i="1" dirty="0" err="1" smtClean="0">
                <a:solidFill>
                  <a:srgbClr val="CC3399"/>
                </a:solidFill>
                <a:latin typeface="Times New Roman Tj" pitchFamily="18" charset="-52"/>
              </a:rPr>
              <a:t>табобатнашаванда</a:t>
            </a:r>
            <a:r>
              <a:rPr lang="ru-RU" sz="2000" i="1" dirty="0" smtClean="0">
                <a:solidFill>
                  <a:srgbClr val="CC3399"/>
                </a:solidFill>
                <a:latin typeface="Times New Roman Tj" pitchFamily="18" charset="-52"/>
              </a:rPr>
              <a:t> </a:t>
            </a:r>
            <a:r>
              <a:rPr lang="ru-RU" sz="2000" i="1" dirty="0" err="1" smtClean="0">
                <a:solidFill>
                  <a:srgbClr val="CC3399"/>
                </a:solidFill>
                <a:latin typeface="Times New Roman Tj" pitchFamily="18" charset="-52"/>
              </a:rPr>
              <a:t>доранд</a:t>
            </a:r>
            <a:r>
              <a:rPr lang="ru-RU" sz="2000" i="1" dirty="0" smtClean="0">
                <a:solidFill>
                  <a:srgbClr val="CC3399"/>
                </a:solidFill>
                <a:latin typeface="Times New Roman Tj" pitchFamily="18" charset="-52"/>
              </a:rPr>
              <a:t> ба </a:t>
            </a:r>
            <a:r>
              <a:rPr lang="ru-RU" sz="2000" i="1" dirty="0" smtClean="0">
                <a:solidFill>
                  <a:srgbClr val="CC3399"/>
                </a:solidFill>
                <a:latin typeface="Times New Roman Tj" pitchFamily="18" charset="-52"/>
              </a:rPr>
              <a:t>худ </a:t>
            </a:r>
            <a:r>
              <a:rPr lang="ru-RU" sz="2000" i="1" dirty="0" err="1" smtClean="0">
                <a:solidFill>
                  <a:srgbClr val="CC3399"/>
                </a:solidFill>
                <a:latin typeface="Times New Roman Tj" pitchFamily="18" charset="-52"/>
              </a:rPr>
              <a:t>љалб</a:t>
            </a:r>
            <a:r>
              <a:rPr lang="ru-RU" sz="2000" i="1" dirty="0" smtClean="0">
                <a:solidFill>
                  <a:srgbClr val="CC3399"/>
                </a:solidFill>
                <a:latin typeface="Times New Roman Tj" pitchFamily="18" charset="-52"/>
              </a:rPr>
              <a:t> </a:t>
            </a:r>
            <a:r>
              <a:rPr lang="ru-RU" sz="2000" i="1" dirty="0" err="1" smtClean="0">
                <a:solidFill>
                  <a:srgbClr val="CC3399"/>
                </a:solidFill>
                <a:latin typeface="Times New Roman Tj" pitchFamily="18" charset="-52"/>
              </a:rPr>
              <a:t>намоянд</a:t>
            </a:r>
            <a:r>
              <a:rPr lang="ru-RU" sz="2000" i="1" dirty="0" smtClean="0">
                <a:solidFill>
                  <a:srgbClr val="CC3399"/>
                </a:solidFill>
                <a:latin typeface="Times New Roman Tj" pitchFamily="18" charset="-52"/>
              </a:rPr>
              <a:t> ё </a:t>
            </a:r>
            <a:r>
              <a:rPr lang="ru-RU" sz="2000" i="1" dirty="0" err="1" smtClean="0">
                <a:solidFill>
                  <a:srgbClr val="CC3399"/>
                </a:solidFill>
                <a:latin typeface="Times New Roman Tj" pitchFamily="18" charset="-52"/>
              </a:rPr>
              <a:t>хархашаю</a:t>
            </a:r>
            <a:r>
              <a:rPr lang="ru-RU" sz="2000" i="1" dirty="0" smtClean="0">
                <a:solidFill>
                  <a:srgbClr val="CC3399"/>
                </a:solidFill>
                <a:latin typeface="Times New Roman Tj" pitchFamily="18" charset="-52"/>
              </a:rPr>
              <a:t> </a:t>
            </a:r>
            <a:r>
              <a:rPr lang="ru-RU" sz="2000" i="1" dirty="0" err="1" smtClean="0">
                <a:solidFill>
                  <a:srgbClr val="CC3399"/>
                </a:solidFill>
                <a:latin typeface="Times New Roman Tj" pitchFamily="18" charset="-52"/>
              </a:rPr>
              <a:t>ѓайбат</a:t>
            </a:r>
            <a:r>
              <a:rPr lang="ru-RU" sz="2000" i="1" dirty="0" smtClean="0">
                <a:solidFill>
                  <a:srgbClr val="CC3399"/>
                </a:solidFill>
                <a:latin typeface="Times New Roman Tj" pitchFamily="18" charset="-52"/>
              </a:rPr>
              <a:t> </a:t>
            </a:r>
            <a:r>
              <a:rPr lang="ru-RU" sz="2000" i="1" dirty="0" err="1" smtClean="0">
                <a:solidFill>
                  <a:srgbClr val="CC3399"/>
                </a:solidFill>
                <a:latin typeface="Times New Roman Tj" pitchFamily="18" charset="-52"/>
              </a:rPr>
              <a:t>намоянд</a:t>
            </a:r>
            <a:r>
              <a:rPr lang="ru-RU" sz="2000" i="1" dirty="0" smtClean="0">
                <a:solidFill>
                  <a:srgbClr val="CC3399"/>
                </a:solidFill>
                <a:latin typeface="Times New Roman Tj" pitchFamily="18" charset="-52"/>
              </a:rPr>
              <a:t>).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Бинобар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smtClean="0">
                <a:latin typeface="Times New Roman Tj" pitchFamily="18" charset="-52"/>
              </a:rPr>
              <a:t>ин, ба роњбар </a:t>
            </a:r>
            <a:r>
              <a:rPr lang="ru-RU" sz="2000" dirty="0" err="1" smtClean="0">
                <a:latin typeface="Times New Roman Tj" pitchFamily="18" charset="-52"/>
              </a:rPr>
              <a:t>зарур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smtClean="0">
                <a:latin typeface="Times New Roman Tj" pitchFamily="18" charset="-52"/>
              </a:rPr>
              <a:t>аст, </a:t>
            </a:r>
            <a:r>
              <a:rPr lang="ru-RU" sz="2000" dirty="0" err="1" smtClean="0">
                <a:latin typeface="Times New Roman Tj" pitchFamily="18" charset="-52"/>
              </a:rPr>
              <a:t>онњоро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smtClean="0">
                <a:latin typeface="Times New Roman Tj" pitchFamily="18" charset="-52"/>
              </a:rPr>
              <a:t>ба  </a:t>
            </a:r>
            <a:r>
              <a:rPr lang="ru-RU" sz="2000" dirty="0" err="1" smtClean="0">
                <a:latin typeface="Times New Roman Tj" pitchFamily="18" charset="-52"/>
              </a:rPr>
              <a:t>мувофиќат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оварад</a:t>
            </a:r>
            <a:r>
              <a:rPr lang="ru-RU" sz="2000" dirty="0" smtClean="0">
                <a:latin typeface="Times New Roman Tj" pitchFamily="18" charset="-52"/>
              </a:rPr>
              <a:t>.  </a:t>
            </a:r>
            <a:endParaRPr lang="ru-RU" sz="2000" dirty="0" smtClean="0">
              <a:latin typeface="Times New Roman Tj" pitchFamily="18" charset="-52"/>
            </a:endParaRPr>
          </a:p>
          <a:p>
            <a:pPr algn="just"/>
            <a:r>
              <a:rPr lang="ru-RU" sz="2000" dirty="0" err="1" smtClean="0">
                <a:latin typeface="Times New Roman Tj" pitchFamily="18" charset="-52"/>
              </a:rPr>
              <a:t>Агар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истероид</a:t>
            </a:r>
            <a:r>
              <a:rPr lang="ru-RU" sz="2000" dirty="0" smtClean="0">
                <a:latin typeface="Times New Roman Tj" pitchFamily="18" charset="-52"/>
              </a:rPr>
              <a:t> дар </a:t>
            </a:r>
            <a:r>
              <a:rPr lang="ru-RU" sz="2000" dirty="0" err="1" smtClean="0">
                <a:latin typeface="Times New Roman Tj" pitchFamily="18" charset="-52"/>
              </a:rPr>
              <a:t>кор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муваффаќ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набошад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бояд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диќќати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ўро</a:t>
            </a:r>
            <a:r>
              <a:rPr lang="ru-RU" sz="2000" dirty="0" smtClean="0">
                <a:latin typeface="Times New Roman Tj" pitchFamily="18" charset="-52"/>
              </a:rPr>
              <a:t> ба он </a:t>
            </a:r>
            <a:r>
              <a:rPr lang="ru-RU" sz="2000" dirty="0" err="1" smtClean="0">
                <a:latin typeface="Times New Roman Tj" pitchFamily="18" charset="-52"/>
              </a:rPr>
              <a:t>чизе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чалб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намуд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ки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обурўи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ўро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нисбатан</a:t>
            </a:r>
            <a:r>
              <a:rPr lang="ru-RU" sz="2000" dirty="0" smtClean="0">
                <a:latin typeface="Times New Roman Tj" pitchFamily="18" charset="-52"/>
              </a:rPr>
              <a:t> баланд </a:t>
            </a:r>
            <a:r>
              <a:rPr lang="ru-RU" sz="2000" dirty="0" err="1" smtClean="0">
                <a:latin typeface="Times New Roman Tj" pitchFamily="18" charset="-52"/>
              </a:rPr>
              <a:t>мебардорад</a:t>
            </a:r>
            <a:r>
              <a:rPr lang="ru-RU" sz="2000" dirty="0" smtClean="0">
                <a:latin typeface="Times New Roman Tj" pitchFamily="18" charset="-52"/>
              </a:rPr>
              <a:t>.</a:t>
            </a:r>
            <a:r>
              <a:rPr lang="ru-RU" sz="2300" b="1" dirty="0" smtClean="0">
                <a:solidFill>
                  <a:srgbClr val="CC3399"/>
                </a:solidFill>
                <a:latin typeface="Times New Roman Tj" pitchFamily="18" charset="-52"/>
              </a:rPr>
              <a:t> </a:t>
            </a:r>
            <a:endParaRPr lang="ru-RU" sz="2200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498384"/>
          </a:xfrm>
        </p:spPr>
        <p:txBody>
          <a:bodyPr>
            <a:normAutofit fontScale="90000"/>
          </a:bodyPr>
          <a:lstStyle/>
          <a:p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Тавсифи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мухтасари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хусусиятњои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рафторро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вобаста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ба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типњои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аксентуатсия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арзёбї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менамоем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xmlns="" val="14179926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052736"/>
            <a:ext cx="8640959" cy="5400600"/>
          </a:xfrm>
        </p:spPr>
        <p:txBody>
          <a:bodyPr>
            <a:noAutofit/>
          </a:bodyPr>
          <a:lstStyle/>
          <a:p>
            <a:pPr lvl="0" algn="just"/>
            <a:r>
              <a:rPr lang="ru-RU" b="1" dirty="0" smtClean="0">
                <a:solidFill>
                  <a:srgbClr val="7030A0"/>
                </a:solidFill>
                <a:latin typeface="Times New Roman Tj" pitchFamily="18" charset="-52"/>
              </a:rPr>
              <a:t>6. </a:t>
            </a:r>
            <a:r>
              <a:rPr lang="ru-RU" b="1" dirty="0" err="1" smtClean="0">
                <a:solidFill>
                  <a:srgbClr val="7030A0"/>
                </a:solidFill>
                <a:latin typeface="Times New Roman Tj" pitchFamily="18" charset="-52"/>
              </a:rPr>
              <a:t>Мутаассиршаванда</a:t>
            </a:r>
            <a:r>
              <a:rPr lang="ru-RU" b="1" dirty="0" smtClean="0">
                <a:solidFill>
                  <a:srgbClr val="7030A0"/>
                </a:solidFill>
                <a:latin typeface="Times New Roman Tj" pitchFamily="18" charset="-52"/>
              </a:rPr>
              <a:t> - ба </a:t>
            </a:r>
            <a:r>
              <a:rPr lang="ru-RU" b="1" dirty="0" err="1" smtClean="0">
                <a:solidFill>
                  <a:srgbClr val="7030A0"/>
                </a:solidFill>
                <a:latin typeface="Times New Roman Tj" pitchFamily="18" charset="-52"/>
              </a:rPr>
              <a:t>одамони</a:t>
            </a:r>
            <a:r>
              <a:rPr lang="ru-RU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Times New Roman Tj" pitchFamily="18" charset="-52"/>
              </a:rPr>
              <a:t>чунин</a:t>
            </a:r>
            <a:r>
              <a:rPr lang="ru-RU" b="1" dirty="0" smtClean="0">
                <a:solidFill>
                  <a:srgbClr val="7030A0"/>
                </a:solidFill>
                <a:latin typeface="Times New Roman Tj" pitchFamily="18" charset="-52"/>
              </a:rPr>
              <a:t> тип </a:t>
            </a:r>
            <a:r>
              <a:rPr lang="ru-RU" b="1" dirty="0" err="1" smtClean="0">
                <a:solidFill>
                  <a:srgbClr val="7030A0"/>
                </a:solidFill>
                <a:latin typeface="Times New Roman Tj" pitchFamily="18" charset="-52"/>
              </a:rPr>
              <a:t>бадхашмии</a:t>
            </a:r>
            <a:r>
              <a:rPr lang="ru-RU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b="1" dirty="0" smtClean="0">
                <a:solidFill>
                  <a:srgbClr val="7030A0"/>
                </a:solidFill>
                <a:latin typeface="Times New Roman Tj" pitchFamily="18" charset="-52"/>
              </a:rPr>
              <a:t>аз </a:t>
            </a:r>
            <a:r>
              <a:rPr lang="ru-RU" b="1" dirty="0" err="1" smtClean="0">
                <a:solidFill>
                  <a:srgbClr val="7030A0"/>
                </a:solidFill>
                <a:latin typeface="Times New Roman Tj" pitchFamily="18" charset="-52"/>
              </a:rPr>
              <a:t>њад</a:t>
            </a:r>
            <a:r>
              <a:rPr lang="ru-RU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Times New Roman Tj" pitchFamily="18" charset="-52"/>
              </a:rPr>
              <a:t>зиёд</a:t>
            </a:r>
            <a:r>
              <a:rPr lang="ru-RU" b="1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b="1" dirty="0" err="1" smtClean="0">
                <a:solidFill>
                  <a:srgbClr val="7030A0"/>
                </a:solidFill>
                <a:latin typeface="Times New Roman Tj" pitchFamily="18" charset="-52"/>
              </a:rPr>
              <a:t>бетањаммулї</a:t>
            </a:r>
            <a:r>
              <a:rPr lang="ru-RU" b="1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b="1" dirty="0" err="1" smtClean="0">
                <a:solidFill>
                  <a:srgbClr val="7030A0"/>
                </a:solidFill>
                <a:latin typeface="Times New Roman Tj" pitchFamily="18" charset="-52"/>
              </a:rPr>
              <a:t>ќасданкорї</a:t>
            </a:r>
            <a:r>
              <a:rPr lang="ru-RU" b="1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b="1" dirty="0" err="1" smtClean="0">
                <a:solidFill>
                  <a:srgbClr val="7030A0"/>
                </a:solidFill>
                <a:latin typeface="Times New Roman Tj" pitchFamily="18" charset="-52"/>
              </a:rPr>
              <a:t>туршрўйї</a:t>
            </a:r>
            <a:r>
              <a:rPr lang="ru-RU" b="1" dirty="0" smtClean="0">
                <a:solidFill>
                  <a:srgbClr val="7030A0"/>
                </a:solidFill>
                <a:latin typeface="Times New Roman Tj" pitchFamily="18" charset="-52"/>
              </a:rPr>
              <a:t>, «</a:t>
            </a:r>
            <a:r>
              <a:rPr lang="ru-RU" b="1" dirty="0" err="1" smtClean="0">
                <a:solidFill>
                  <a:srgbClr val="7030A0"/>
                </a:solidFill>
                <a:latin typeface="Times New Roman Tj" pitchFamily="18" charset="-52"/>
              </a:rPr>
              <a:t>инљиќї</a:t>
            </a:r>
            <a:r>
              <a:rPr lang="ru-RU" b="1" dirty="0" smtClean="0">
                <a:solidFill>
                  <a:srgbClr val="7030A0"/>
                </a:solidFill>
                <a:latin typeface="Times New Roman Tj" pitchFamily="18" charset="-52"/>
              </a:rPr>
              <a:t>», </a:t>
            </a:r>
            <a:r>
              <a:rPr lang="ru-RU" b="1" dirty="0" err="1" smtClean="0">
                <a:solidFill>
                  <a:srgbClr val="7030A0"/>
                </a:solidFill>
                <a:latin typeface="Times New Roman Tj" pitchFamily="18" charset="-52"/>
              </a:rPr>
              <a:t>берўйї</a:t>
            </a:r>
            <a:r>
              <a:rPr lang="ru-RU" b="1" dirty="0" smtClean="0">
                <a:solidFill>
                  <a:srgbClr val="7030A0"/>
                </a:solidFill>
                <a:latin typeface="Times New Roman Tj" pitchFamily="18" charset="-52"/>
              </a:rPr>
              <a:t> ва </a:t>
            </a:r>
            <a:r>
              <a:rPr lang="ru-RU" b="1" dirty="0" err="1" smtClean="0">
                <a:solidFill>
                  <a:srgbClr val="7030A0"/>
                </a:solidFill>
                <a:latin typeface="Times New Roman Tj" pitchFamily="18" charset="-52"/>
              </a:rPr>
              <a:t>дашномдињї</a:t>
            </a:r>
            <a:r>
              <a:rPr lang="ru-RU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  <a:latin typeface="Times New Roman Tj" pitchFamily="18" charset="-52"/>
              </a:rPr>
              <a:t>хос</a:t>
            </a:r>
            <a:r>
              <a:rPr lang="ru-RU" b="1" dirty="0" smtClean="0">
                <a:solidFill>
                  <a:srgbClr val="7030A0"/>
                </a:solidFill>
                <a:latin typeface="Times New Roman Tj" pitchFamily="18" charset="-52"/>
              </a:rPr>
              <a:t> аст.</a:t>
            </a:r>
            <a:r>
              <a:rPr lang="ru-RU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endParaRPr lang="ru-RU" dirty="0" smtClean="0">
              <a:solidFill>
                <a:srgbClr val="7030A0"/>
              </a:solidFill>
              <a:latin typeface="Times New Roman Tj" pitchFamily="18" charset="-52"/>
            </a:endParaRPr>
          </a:p>
          <a:p>
            <a:pPr lvl="0" algn="just"/>
            <a:r>
              <a:rPr lang="ru-RU" dirty="0" err="1" smtClean="0">
                <a:latin typeface="Times New Roman Tj" pitchFamily="18" charset="-52"/>
              </a:rPr>
              <a:t>Бадхашмї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метавонад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њатто</a:t>
            </a:r>
            <a:r>
              <a:rPr lang="ru-RU" dirty="0" smtClean="0">
                <a:latin typeface="Times New Roman Tj" pitchFamily="18" charset="-52"/>
              </a:rPr>
              <a:t> дар </a:t>
            </a:r>
            <a:r>
              <a:rPr lang="ru-RU" dirty="0" err="1" smtClean="0">
                <a:latin typeface="Times New Roman Tj" pitchFamily="18" charset="-52"/>
              </a:rPr>
              <a:t>камгапї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сустї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дар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гуфтугў</a:t>
            </a:r>
            <a:r>
              <a:rPr lang="ru-RU" dirty="0" smtClean="0">
                <a:latin typeface="Times New Roman Tj" pitchFamily="18" charset="-52"/>
              </a:rPr>
              <a:t> низ </a:t>
            </a:r>
            <a:r>
              <a:rPr lang="ru-RU" dirty="0" err="1" smtClean="0">
                <a:latin typeface="Times New Roman Tj" pitchFamily="18" charset="-52"/>
              </a:rPr>
              <a:t>зоњир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шавад</a:t>
            </a:r>
            <a:r>
              <a:rPr lang="ru-RU" dirty="0" smtClean="0">
                <a:latin typeface="Times New Roman Tj" pitchFamily="18" charset="-52"/>
              </a:rPr>
              <a:t>. </a:t>
            </a:r>
            <a:endParaRPr lang="ru-RU" dirty="0" smtClean="0">
              <a:latin typeface="Times New Roman Tj" pitchFamily="18" charset="-52"/>
            </a:endParaRPr>
          </a:p>
          <a:p>
            <a:pPr lvl="0" algn="just"/>
            <a:r>
              <a:rPr lang="ru-RU" dirty="0" err="1" smtClean="0">
                <a:latin typeface="Times New Roman Tj" pitchFamily="18" charset="-52"/>
              </a:rPr>
              <a:t>Шахси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бадхашм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хеле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зиёд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фаъол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буда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љангу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љидоли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зиёд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мекунад</a:t>
            </a:r>
            <a:r>
              <a:rPr lang="ru-RU" dirty="0" smtClean="0">
                <a:latin typeface="Times New Roman Tj" pitchFamily="18" charset="-52"/>
              </a:rPr>
              <a:t>, вале дар </a:t>
            </a:r>
            <a:r>
              <a:rPr lang="ru-RU" dirty="0" err="1" smtClean="0">
                <a:latin typeface="Times New Roman Tj" pitchFamily="18" charset="-52"/>
              </a:rPr>
              <a:t>зери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ниќоб</a:t>
            </a:r>
            <a:r>
              <a:rPr lang="ru-RU" dirty="0" smtClean="0">
                <a:latin typeface="Times New Roman Tj" pitchFamily="18" charset="-52"/>
              </a:rPr>
              <a:t>, </a:t>
            </a:r>
            <a:r>
              <a:rPr lang="ru-RU" dirty="0" err="1" smtClean="0">
                <a:latin typeface="Times New Roman Tj" pitchFamily="18" charset="-52"/>
              </a:rPr>
              <a:t>метавонад</a:t>
            </a:r>
            <a:r>
              <a:rPr lang="ru-RU" dirty="0" smtClean="0">
                <a:latin typeface="Times New Roman Tj" pitchFamily="18" charset="-52"/>
              </a:rPr>
              <a:t>  </a:t>
            </a:r>
            <a:r>
              <a:rPr lang="ru-RU" dirty="0" err="1" smtClean="0">
                <a:latin typeface="Times New Roman Tj" pitchFamily="18" charset="-52"/>
              </a:rPr>
              <a:t>хушомад</a:t>
            </a:r>
            <a:r>
              <a:rPr lang="ru-RU" dirty="0" smtClean="0">
                <a:latin typeface="Times New Roman Tj" pitchFamily="18" charset="-52"/>
              </a:rPr>
              <a:t> ва </a:t>
            </a:r>
            <a:r>
              <a:rPr lang="ru-RU" dirty="0" err="1" smtClean="0">
                <a:latin typeface="Times New Roman Tj" pitchFamily="18" charset="-52"/>
              </a:rPr>
              <a:t>хизматгориро</a:t>
            </a:r>
            <a:r>
              <a:rPr lang="ru-RU" dirty="0" smtClean="0">
                <a:latin typeface="Times New Roman Tj" pitchFamily="18" charset="-52"/>
              </a:rPr>
              <a:t> низ ба </a:t>
            </a:r>
            <a:r>
              <a:rPr lang="ru-RU" dirty="0" err="1" smtClean="0">
                <a:latin typeface="Times New Roman Tj" pitchFamily="18" charset="-52"/>
              </a:rPr>
              <a:t>анљом</a:t>
            </a:r>
            <a:r>
              <a:rPr lang="ru-RU" dirty="0" smtClean="0">
                <a:latin typeface="Times New Roman Tj" pitchFamily="18" charset="-52"/>
              </a:rPr>
              <a:t> </a:t>
            </a:r>
            <a:r>
              <a:rPr lang="ru-RU" dirty="0" err="1" smtClean="0">
                <a:latin typeface="Times New Roman Tj" pitchFamily="18" charset="-52"/>
              </a:rPr>
              <a:t>расонад</a:t>
            </a:r>
            <a:r>
              <a:rPr lang="ru-RU" dirty="0" smtClean="0">
                <a:latin typeface="Times New Roman Tj" pitchFamily="18" charset="-52"/>
              </a:rPr>
              <a:t>. </a:t>
            </a:r>
          </a:p>
          <a:p>
            <a:pPr algn="just"/>
            <a:endParaRPr lang="ru-RU" sz="2200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498384"/>
          </a:xfrm>
        </p:spPr>
        <p:txBody>
          <a:bodyPr>
            <a:normAutofit fontScale="90000"/>
          </a:bodyPr>
          <a:lstStyle/>
          <a:p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Тавсифи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мухтасари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хусусиятњои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рафторро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вобаста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ба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типњои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аксентуатсия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арзёбї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менамоем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xmlns="" val="14179926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908720"/>
            <a:ext cx="8640959" cy="5949280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7. </a:t>
            </a:r>
            <a:r>
              <a:rPr lang="ru-RU" sz="2000" b="1" dirty="0" err="1" smtClean="0">
                <a:solidFill>
                  <a:srgbClr val="CC3399"/>
                </a:solidFill>
                <a:latin typeface="Times New Roman Tj" pitchFamily="18" charset="-52"/>
              </a:rPr>
              <a:t>Типи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 </a:t>
            </a:r>
            <a:r>
              <a:rPr lang="ru-RU" sz="2000" b="1" dirty="0" err="1" smtClean="0">
                <a:solidFill>
                  <a:srgbClr val="CC3399"/>
                </a:solidFill>
                <a:latin typeface="Times New Roman Tj" pitchFamily="18" charset="-52"/>
              </a:rPr>
              <a:t>дармонда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 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– </a:t>
            </a:r>
            <a:r>
              <a:rPr lang="ru-RU" sz="2000" b="1" dirty="0" err="1" smtClean="0">
                <a:solidFill>
                  <a:srgbClr val="CC3399"/>
                </a:solidFill>
                <a:latin typeface="Times New Roman Tj" pitchFamily="18" charset="-52"/>
              </a:rPr>
              <a:t>одамони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 ин тип дар </a:t>
            </a:r>
            <a:r>
              <a:rPr lang="ru-RU" sz="2000" b="1" dirty="0" err="1" smtClean="0">
                <a:solidFill>
                  <a:srgbClr val="CC3399"/>
                </a:solidFill>
                <a:latin typeface="Times New Roman Tj" pitchFamily="18" charset="-52"/>
              </a:rPr>
              <a:t>њиссиёти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 худ, </a:t>
            </a:r>
            <a:r>
              <a:rPr lang="ru-RU" sz="2000" b="1" dirty="0" err="1" smtClean="0">
                <a:solidFill>
                  <a:srgbClr val="CC3399"/>
                </a:solidFill>
                <a:latin typeface="Times New Roman Tj" pitchFamily="18" charset="-52"/>
              </a:rPr>
              <a:t>фикрњои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 худ «</a:t>
            </a:r>
            <a:r>
              <a:rPr lang="ru-RU" sz="2000" b="1" dirty="0" err="1" smtClean="0">
                <a:solidFill>
                  <a:srgbClr val="CC3399"/>
                </a:solidFill>
                <a:latin typeface="Times New Roman Tj" pitchFamily="18" charset="-52"/>
              </a:rPr>
              <a:t>дармондаанд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», </a:t>
            </a:r>
            <a:r>
              <a:rPr lang="ru-RU" sz="2000" b="1" dirty="0" err="1" smtClean="0">
                <a:solidFill>
                  <a:srgbClr val="CC3399"/>
                </a:solidFill>
                <a:latin typeface="Times New Roman Tj" pitchFamily="18" charset="-52"/>
              </a:rPr>
              <a:t>аламњои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 </a:t>
            </a:r>
            <a:r>
              <a:rPr lang="ru-RU" sz="2000" b="1" dirty="0" err="1" smtClean="0">
                <a:solidFill>
                  <a:srgbClr val="CC3399"/>
                </a:solidFill>
                <a:latin typeface="Times New Roman Tj" pitchFamily="18" charset="-52"/>
              </a:rPr>
              <a:t>худро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 </a:t>
            </a:r>
            <a:r>
              <a:rPr lang="ru-RU" sz="2000" b="1" dirty="0" err="1" smtClean="0">
                <a:solidFill>
                  <a:srgbClr val="CC3399"/>
                </a:solidFill>
                <a:latin typeface="Times New Roman Tj" pitchFamily="18" charset="-52"/>
              </a:rPr>
              <a:t>фаромўш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 карда </a:t>
            </a:r>
            <a:r>
              <a:rPr lang="ru-RU" sz="2000" b="1" dirty="0" err="1" smtClean="0">
                <a:solidFill>
                  <a:srgbClr val="CC3399"/>
                </a:solidFill>
                <a:latin typeface="Times New Roman Tj" pitchFamily="18" charset="-52"/>
              </a:rPr>
              <a:t>наметавонанд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, «</a:t>
            </a:r>
            <a:r>
              <a:rPr lang="ru-RU" sz="2000" b="1" dirty="0" err="1" smtClean="0">
                <a:solidFill>
                  <a:srgbClr val="CC3399"/>
                </a:solidFill>
                <a:latin typeface="Times New Roman Tj" pitchFamily="18" charset="-52"/>
              </a:rPr>
              <a:t>ќасди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 </a:t>
            </a:r>
            <a:r>
              <a:rPr lang="ru-RU" sz="2000" b="1" dirty="0" err="1" smtClean="0">
                <a:solidFill>
                  <a:srgbClr val="CC3399"/>
                </a:solidFill>
                <a:latin typeface="Times New Roman Tj" pitchFamily="18" charset="-52"/>
              </a:rPr>
              <a:t>худро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 </a:t>
            </a:r>
            <a:r>
              <a:rPr lang="ru-RU" sz="2000" b="1" dirty="0" err="1" smtClean="0">
                <a:solidFill>
                  <a:srgbClr val="CC3399"/>
                </a:solidFill>
                <a:latin typeface="Times New Roman Tj" pitchFamily="18" charset="-52"/>
              </a:rPr>
              <a:t>мегиранд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». </a:t>
            </a:r>
            <a:endParaRPr lang="ru-RU" sz="2000" b="1" dirty="0" smtClean="0">
              <a:solidFill>
                <a:srgbClr val="CC3399"/>
              </a:solidFill>
              <a:latin typeface="Times New Roman Tj" pitchFamily="18" charset="-52"/>
            </a:endParaRPr>
          </a:p>
          <a:p>
            <a:pPr algn="just"/>
            <a:r>
              <a:rPr lang="ru-RU" sz="2000" dirty="0" smtClean="0">
                <a:latin typeface="Times New Roman Tj" pitchFamily="18" charset="-52"/>
              </a:rPr>
              <a:t>Дар </a:t>
            </a:r>
            <a:r>
              <a:rPr lang="ru-RU" sz="2000" dirty="0" err="1" smtClean="0">
                <a:latin typeface="Times New Roman Tj" pitchFamily="18" charset="-52"/>
              </a:rPr>
              <a:t>чунин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шахсон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гарданшахии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хизматї</a:t>
            </a:r>
            <a:r>
              <a:rPr lang="ru-RU" sz="2000" dirty="0" smtClean="0">
                <a:latin typeface="Times New Roman Tj" pitchFamily="18" charset="-52"/>
              </a:rPr>
              <a:t> ва </a:t>
            </a:r>
            <a:r>
              <a:rPr lang="ru-RU" sz="2000" dirty="0" err="1" smtClean="0">
                <a:latin typeface="Times New Roman Tj" pitchFamily="18" charset="-52"/>
              </a:rPr>
              <a:t>маишї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майл</a:t>
            </a:r>
            <a:r>
              <a:rPr lang="ru-RU" sz="2000" dirty="0" smtClean="0">
                <a:latin typeface="Times New Roman Tj" pitchFamily="18" charset="-52"/>
              </a:rPr>
              <a:t> кардан ба </a:t>
            </a:r>
            <a:r>
              <a:rPr lang="ru-RU" sz="2000" dirty="0" err="1" smtClean="0">
                <a:latin typeface="Times New Roman Tj" pitchFamily="18" charset="-52"/>
              </a:rPr>
              <a:t>хархашањои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дуру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дароз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зуњур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меёбад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  <a:endParaRPr lang="ru-RU" sz="2000" dirty="0" smtClean="0">
              <a:latin typeface="Times New Roman Tj" pitchFamily="18" charset="-52"/>
            </a:endParaRPr>
          </a:p>
          <a:p>
            <a:pPr algn="just"/>
            <a:r>
              <a:rPr lang="ru-RU" sz="2000" dirty="0" smtClean="0">
                <a:latin typeface="Times New Roman Tj" pitchFamily="18" charset="-52"/>
              </a:rPr>
              <a:t>Дар </a:t>
            </a:r>
            <a:r>
              <a:rPr lang="ru-RU" sz="2000" dirty="0" err="1" smtClean="0">
                <a:latin typeface="Times New Roman Tj" pitchFamily="18" charset="-52"/>
              </a:rPr>
              <a:t>мољароњо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шахси</a:t>
            </a:r>
            <a:r>
              <a:rPr lang="ru-RU" sz="2000" dirty="0" smtClean="0">
                <a:latin typeface="Times New Roman Tj" pitchFamily="18" charset="-52"/>
              </a:rPr>
              <a:t>  </a:t>
            </a:r>
            <a:r>
              <a:rPr lang="ru-RU" sz="2000" dirty="0" err="1" smtClean="0">
                <a:latin typeface="Times New Roman Tj" pitchFamily="18" charset="-52"/>
              </a:rPr>
              <a:t>фаъол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буда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хомўшшавии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њиссиёташон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нисбатан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сусттар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smtClean="0">
                <a:latin typeface="Times New Roman Tj" pitchFamily="18" charset="-52"/>
              </a:rPr>
              <a:t>ба </a:t>
            </a:r>
            <a:r>
              <a:rPr lang="ru-RU" sz="2000" dirty="0" err="1" smtClean="0">
                <a:latin typeface="Times New Roman Tj" pitchFamily="18" charset="-52"/>
              </a:rPr>
              <a:t>амал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меояд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  <a:endParaRPr lang="ru-RU" sz="2000" dirty="0" smtClean="0">
              <a:latin typeface="Times New Roman Tj" pitchFamily="18" charset="-52"/>
            </a:endParaRPr>
          </a:p>
          <a:p>
            <a:pPr algn="just"/>
            <a:r>
              <a:rPr lang="ru-RU" sz="2000" dirty="0" err="1" smtClean="0">
                <a:latin typeface="Times New Roman Tj" pitchFamily="18" charset="-52"/>
              </a:rPr>
              <a:t>Хатар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бартараф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шуда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бошад</a:t>
            </a:r>
            <a:r>
              <a:rPr lang="ru-RU" sz="2000" dirty="0" smtClean="0">
                <a:latin typeface="Times New Roman Tj" pitchFamily="18" charset="-52"/>
              </a:rPr>
              <a:t> хам, </a:t>
            </a:r>
            <a:r>
              <a:rPr lang="ru-RU" sz="2000" dirty="0" smtClean="0">
                <a:latin typeface="Times New Roman Tj" pitchFamily="18" charset="-52"/>
              </a:rPr>
              <a:t>вале </a:t>
            </a:r>
            <a:r>
              <a:rPr lang="ru-RU" sz="2000" dirty="0" err="1" smtClean="0">
                <a:latin typeface="Times New Roman Tj" pitchFamily="18" charset="-52"/>
              </a:rPr>
              <a:t>намояндаи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smtClean="0">
                <a:latin typeface="Times New Roman Tj" pitchFamily="18" charset="-52"/>
              </a:rPr>
              <a:t>ин тип </a:t>
            </a:r>
            <a:r>
              <a:rPr lang="ru-RU" sz="2000" dirty="0" err="1" smtClean="0">
                <a:latin typeface="Times New Roman Tj" pitchFamily="18" charset="-52"/>
              </a:rPr>
              <a:t>онро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фаромўш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smtClean="0">
                <a:latin typeface="Times New Roman Tj" pitchFamily="18" charset="-52"/>
              </a:rPr>
              <a:t>карда </a:t>
            </a:r>
            <a:r>
              <a:rPr lang="ru-RU" sz="2000" dirty="0" err="1" smtClean="0">
                <a:latin typeface="Times New Roman Tj" pitchFamily="18" charset="-52"/>
              </a:rPr>
              <a:t>наметавонад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000" dirty="0" err="1" smtClean="0">
                <a:latin typeface="Times New Roman Tj" pitchFamily="18" charset="-52"/>
              </a:rPr>
              <a:t>Чунин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одамон</a:t>
            </a:r>
            <a:r>
              <a:rPr lang="ru-RU" sz="2000" dirty="0" smtClean="0">
                <a:latin typeface="Times New Roman Tj" pitchFamily="18" charset="-52"/>
              </a:rPr>
              <a:t> ба он </a:t>
            </a:r>
            <a:r>
              <a:rPr lang="ru-RU" sz="2000" dirty="0" err="1" smtClean="0">
                <a:latin typeface="Times New Roman Tj" pitchFamily="18" charset="-52"/>
              </a:rPr>
              <a:t>чї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ки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гўё</a:t>
            </a:r>
            <a:r>
              <a:rPr lang="ru-RU" sz="2000" dirty="0" smtClean="0">
                <a:latin typeface="Times New Roman Tj" pitchFamily="18" charset="-52"/>
              </a:rPr>
              <a:t> ба он </a:t>
            </a:r>
            <a:r>
              <a:rPr lang="ru-RU" sz="2000" dirty="0" err="1" smtClean="0">
                <a:latin typeface="Times New Roman Tj" pitchFamily="18" charset="-52"/>
              </a:rPr>
              <a:t>њуќуќ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доранд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истодагарї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мекунанд</a:t>
            </a:r>
            <a:r>
              <a:rPr lang="ru-RU" sz="2000" dirty="0" smtClean="0">
                <a:latin typeface="Times New Roman Tj" pitchFamily="18" charset="-52"/>
              </a:rPr>
              <a:t> ва </a:t>
            </a:r>
            <a:r>
              <a:rPr lang="ru-RU" sz="2000" dirty="0" err="1" smtClean="0">
                <a:latin typeface="Times New Roman Tj" pitchFamily="18" charset="-52"/>
              </a:rPr>
              <a:t>њамеша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худро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њаќ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мешуморанд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  <a:endParaRPr lang="ru-RU" sz="2000" dirty="0" smtClean="0">
              <a:latin typeface="Times New Roman Tj" pitchFamily="18" charset="-52"/>
            </a:endParaRPr>
          </a:p>
          <a:p>
            <a:pPr algn="just"/>
            <a:r>
              <a:rPr lang="ru-RU" sz="2000" dirty="0" err="1" smtClean="0">
                <a:latin typeface="Times New Roman Tj" pitchFamily="18" charset="-52"/>
              </a:rPr>
              <a:t>Одамони</a:t>
            </a:r>
            <a:r>
              <a:rPr lang="ru-RU" sz="2000" dirty="0" smtClean="0">
                <a:latin typeface="Times New Roman Tj" pitchFamily="18" charset="-52"/>
              </a:rPr>
              <a:t> ин тип, </a:t>
            </a:r>
            <a:r>
              <a:rPr lang="ru-RU" sz="2000" dirty="0" err="1" smtClean="0">
                <a:latin typeface="Times New Roman Tj" pitchFamily="18" charset="-52"/>
              </a:rPr>
              <a:t>одатан</a:t>
            </a:r>
            <a:r>
              <a:rPr lang="ru-RU" sz="2000" dirty="0" smtClean="0">
                <a:latin typeface="Times New Roman Tj" pitchFamily="18" charset="-52"/>
              </a:rPr>
              <a:t>  </a:t>
            </a:r>
            <a:r>
              <a:rPr lang="ru-RU" sz="2000" dirty="0" err="1" smtClean="0">
                <a:latin typeface="Times New Roman Tj" pitchFamily="18" charset="-52"/>
              </a:rPr>
              <a:t>шўњратпарастанд</a:t>
            </a:r>
            <a:r>
              <a:rPr lang="ru-RU" sz="2000" dirty="0" smtClean="0">
                <a:latin typeface="Times New Roman Tj" pitchFamily="18" charset="-52"/>
              </a:rPr>
              <a:t>, вале ба </a:t>
            </a:r>
            <a:r>
              <a:rPr lang="ru-RU" sz="2000" dirty="0" err="1" smtClean="0">
                <a:latin typeface="Times New Roman Tj" pitchFamily="18" charset="-52"/>
              </a:rPr>
              <a:t>онњо</a:t>
            </a:r>
            <a:r>
              <a:rPr lang="ru-RU" sz="2000" dirty="0" smtClean="0">
                <a:latin typeface="Times New Roman Tj" pitchFamily="18" charset="-52"/>
              </a:rPr>
              <a:t> бо </a:t>
            </a:r>
            <a:r>
              <a:rPr lang="ru-RU" sz="2000" dirty="0" err="1" smtClean="0">
                <a:latin typeface="Times New Roman Tj" pitchFamily="18" charset="-52"/>
              </a:rPr>
              <a:t>кадом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роњ</a:t>
            </a:r>
            <a:r>
              <a:rPr lang="ru-RU" sz="2000" dirty="0" smtClean="0">
                <a:latin typeface="Times New Roman Tj" pitchFamily="18" charset="-52"/>
              </a:rPr>
              <a:t> ба даст </a:t>
            </a:r>
            <a:r>
              <a:rPr lang="ru-RU" sz="2000" dirty="0" err="1" smtClean="0">
                <a:latin typeface="Times New Roman Tj" pitchFamily="18" charset="-52"/>
              </a:rPr>
              <a:t>овардани</a:t>
            </a:r>
            <a:r>
              <a:rPr lang="ru-RU" sz="2000" dirty="0" smtClean="0">
                <a:latin typeface="Times New Roman Tj" pitchFamily="18" charset="-52"/>
              </a:rPr>
              <a:t> он </a:t>
            </a:r>
            <a:r>
              <a:rPr lang="ru-RU" sz="2000" dirty="0" err="1" smtClean="0">
                <a:latin typeface="Times New Roman Tj" pitchFamily="18" charset="-52"/>
              </a:rPr>
              <a:t>бетафовут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нест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чунки</a:t>
            </a:r>
            <a:r>
              <a:rPr lang="ru-RU" sz="2000" dirty="0" smtClean="0">
                <a:latin typeface="Times New Roman Tj" pitchFamily="18" charset="-52"/>
              </a:rPr>
              <a:t> ба </a:t>
            </a:r>
            <a:r>
              <a:rPr lang="ru-RU" sz="2000" dirty="0" err="1" smtClean="0">
                <a:latin typeface="Times New Roman Tj" pitchFamily="18" charset="-52"/>
              </a:rPr>
              <a:t>онњо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комёбии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њаќиќї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лозим</a:t>
            </a:r>
            <a:r>
              <a:rPr lang="ru-RU" sz="2000" dirty="0" smtClean="0">
                <a:latin typeface="Times New Roman Tj" pitchFamily="18" charset="-52"/>
              </a:rPr>
              <a:t> аст. </a:t>
            </a:r>
            <a:endParaRPr lang="ru-RU" sz="2000" dirty="0" smtClean="0">
              <a:latin typeface="Times New Roman Tj" pitchFamily="18" charset="-52"/>
            </a:endParaRPr>
          </a:p>
          <a:p>
            <a:pPr algn="just"/>
            <a:r>
              <a:rPr lang="ru-RU" sz="2000" dirty="0" err="1" smtClean="0">
                <a:latin typeface="Times New Roman Tj" pitchFamily="18" charset="-52"/>
              </a:rPr>
              <a:t>Чунин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обрўву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эътибор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мароми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гуногунљабњаи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онњо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шуда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метавонад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  <a:endParaRPr lang="ru-RU" sz="2000" dirty="0" smtClean="0">
              <a:latin typeface="Times New Roman Tj" pitchFamily="18" charset="-52"/>
            </a:endParaRPr>
          </a:p>
          <a:p>
            <a:pPr algn="just"/>
            <a:r>
              <a:rPr lang="ru-RU" sz="2000" dirty="0" smtClean="0">
                <a:latin typeface="Times New Roman Tj" pitchFamily="18" charset="-52"/>
              </a:rPr>
              <a:t>Аз </a:t>
            </a:r>
            <a:r>
              <a:rPr lang="ru-RU" sz="2000" dirty="0" err="1" smtClean="0">
                <a:latin typeface="Times New Roman Tj" pitchFamily="18" charset="-52"/>
              </a:rPr>
              <a:t>тарафи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рохбар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махсус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ќайд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намудани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комёбињои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чунин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зердастон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шавќмандии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онњоро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нисбат</a:t>
            </a:r>
            <a:r>
              <a:rPr lang="ru-RU" sz="2000" dirty="0" smtClean="0">
                <a:latin typeface="Times New Roman Tj" pitchFamily="18" charset="-52"/>
              </a:rPr>
              <a:t> ба </a:t>
            </a:r>
            <a:r>
              <a:rPr lang="ru-RU" sz="2000" dirty="0" err="1" smtClean="0">
                <a:latin typeface="Times New Roman Tj" pitchFamily="18" charset="-52"/>
              </a:rPr>
              <a:t>фаъолияташон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хеле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зиёд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менамояд</a:t>
            </a:r>
            <a:r>
              <a:rPr lang="ru-RU" sz="2000" dirty="0" smtClean="0">
                <a:latin typeface="Times New Roman Tj" pitchFamily="18" charset="-52"/>
              </a:rPr>
              <a:t>.</a:t>
            </a:r>
          </a:p>
          <a:p>
            <a:pPr lvl="0" algn="just"/>
            <a:endParaRPr lang="ru-RU" sz="2200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498384"/>
          </a:xfrm>
        </p:spPr>
        <p:txBody>
          <a:bodyPr>
            <a:normAutofit fontScale="90000"/>
          </a:bodyPr>
          <a:lstStyle/>
          <a:p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Тавсифи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мухтасари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хусусиятњои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рафторро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вобаста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ба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типњои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аксентуатсия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арзёбї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менамоем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xmlns="" val="14179926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980728"/>
            <a:ext cx="8640959" cy="5400600"/>
          </a:xfrm>
        </p:spPr>
        <p:txBody>
          <a:bodyPr>
            <a:noAutofit/>
          </a:bodyPr>
          <a:lstStyle/>
          <a:p>
            <a:pPr algn="just"/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Характер – ин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пайвасти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инфиродии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хусусиятњои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муњими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шахс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буда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,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муносибати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одамро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нисбат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 ба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њаќиќат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ифода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мекунад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 ва дар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рафтори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ў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зоњир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 </a:t>
            </a:r>
            <a:r>
              <a:rPr lang="ru-RU" sz="2200" i="1" dirty="0" err="1" smtClean="0">
                <a:solidFill>
                  <a:srgbClr val="FF0000"/>
                </a:solidFill>
                <a:latin typeface="Times New Roman Tj" pitchFamily="18" charset="-52"/>
              </a:rPr>
              <a:t>мешавад</a:t>
            </a:r>
            <a:r>
              <a:rPr lang="ru-RU" sz="2200" i="1" dirty="0" smtClean="0">
                <a:solidFill>
                  <a:srgbClr val="FF0000"/>
                </a:solidFill>
                <a:latin typeface="Times New Roman Tj" pitchFamily="18" charset="-52"/>
              </a:rPr>
              <a:t>.</a:t>
            </a:r>
            <a:r>
              <a:rPr lang="ru-RU" sz="2200" dirty="0" smtClean="0">
                <a:latin typeface="Times New Roman Tj" pitchFamily="18" charset="-52"/>
              </a:rPr>
              <a:t> </a:t>
            </a:r>
          </a:p>
          <a:p>
            <a:pPr algn="just"/>
            <a:r>
              <a:rPr lang="ru-RU" sz="2200" dirty="0" err="1" smtClean="0">
                <a:latin typeface="Times New Roman Tj" pitchFamily="18" charset="-52"/>
              </a:rPr>
              <a:t>Мањаки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асосии</a:t>
            </a:r>
            <a:r>
              <a:rPr lang="ru-RU" sz="2200" dirty="0" smtClean="0">
                <a:latin typeface="Times New Roman Tj" pitchFamily="18" charset="-52"/>
              </a:rPr>
              <a:t> характер </a:t>
            </a:r>
            <a:r>
              <a:rPr lang="ru-RU" sz="2200" dirty="0" err="1" smtClean="0">
                <a:latin typeface="Times New Roman Tj" pitchFamily="18" charset="-52"/>
              </a:rPr>
              <a:t>оњиста-оњиста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ташаккул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ёфта</a:t>
            </a:r>
            <a:r>
              <a:rPr lang="ru-RU" sz="2200" dirty="0" smtClean="0">
                <a:latin typeface="Times New Roman Tj" pitchFamily="18" charset="-52"/>
              </a:rPr>
              <a:t>, дар </a:t>
            </a:r>
            <a:r>
              <a:rPr lang="ru-RU" sz="2200" dirty="0" err="1" smtClean="0">
                <a:latin typeface="Times New Roman Tj" pitchFamily="18" charset="-52"/>
              </a:rPr>
              <a:t>рафти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њаёт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мустањкам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мешавад</a:t>
            </a:r>
            <a:r>
              <a:rPr lang="ru-RU" sz="2200" dirty="0" smtClean="0">
                <a:latin typeface="Times New Roman Tj" pitchFamily="18" charset="-52"/>
              </a:rPr>
              <a:t> ва барои он </a:t>
            </a:r>
            <a:r>
              <a:rPr lang="ru-RU" sz="2200" dirty="0" err="1" smtClean="0">
                <a:latin typeface="Times New Roman Tj" pitchFamily="18" charset="-52"/>
              </a:rPr>
              <a:t>хос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мегардад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200" dirty="0" smtClean="0">
                <a:latin typeface="Times New Roman Tj" pitchFamily="18" charset="-52"/>
              </a:rPr>
              <a:t>Вале </a:t>
            </a:r>
            <a:r>
              <a:rPr lang="ru-RU" sz="2200" dirty="0" err="1" smtClean="0">
                <a:latin typeface="Times New Roman Tj" pitchFamily="18" charset="-52"/>
              </a:rPr>
              <a:t>хусусиятњои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мушаххаси</a:t>
            </a:r>
            <a:r>
              <a:rPr lang="ru-RU" sz="2200" dirty="0" smtClean="0">
                <a:latin typeface="Times New Roman Tj" pitchFamily="18" charset="-52"/>
              </a:rPr>
              <a:t>  характер </a:t>
            </a:r>
            <a:r>
              <a:rPr lang="ru-RU" sz="2200" dirty="0" err="1" smtClean="0">
                <a:latin typeface="Times New Roman Tj" pitchFamily="18" charset="-52"/>
              </a:rPr>
              <a:t>вобаста</a:t>
            </a:r>
            <a:r>
              <a:rPr lang="ru-RU" sz="2200" dirty="0" smtClean="0">
                <a:latin typeface="Times New Roman Tj" pitchFamily="18" charset="-52"/>
              </a:rPr>
              <a:t> ба </a:t>
            </a:r>
            <a:r>
              <a:rPr lang="ru-RU" sz="2200" dirty="0" err="1" smtClean="0">
                <a:latin typeface="Times New Roman Tj" pitchFamily="18" charset="-52"/>
              </a:rPr>
              <a:t>вазъияте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ки</a:t>
            </a:r>
            <a:r>
              <a:rPr lang="ru-RU" sz="2200" dirty="0" smtClean="0">
                <a:latin typeface="Times New Roman Tj" pitchFamily="18" charset="-52"/>
              </a:rPr>
              <a:t> одам дар он </a:t>
            </a:r>
            <a:r>
              <a:rPr lang="ru-RU" sz="2200" dirty="0" err="1" smtClean="0">
                <a:latin typeface="Times New Roman Tj" pitchFamily="18" charset="-52"/>
              </a:rPr>
              <a:t>ќарор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дорад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зери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таъсири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одамоне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ки</a:t>
            </a:r>
            <a:r>
              <a:rPr lang="ru-RU" sz="2200" dirty="0" smtClean="0">
                <a:latin typeface="Times New Roman Tj" pitchFamily="18" charset="-52"/>
              </a:rPr>
              <a:t> бо </a:t>
            </a:r>
            <a:r>
              <a:rPr lang="ru-RU" sz="2200" dirty="0" err="1" smtClean="0">
                <a:latin typeface="Times New Roman Tj" pitchFamily="18" charset="-52"/>
              </a:rPr>
              <a:t>онњо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муносибат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дорад</a:t>
            </a:r>
            <a:r>
              <a:rPr lang="ru-RU" sz="2200" dirty="0" smtClean="0">
                <a:latin typeface="Times New Roman Tj" pitchFamily="18" charset="-52"/>
              </a:rPr>
              <a:t>,  </a:t>
            </a:r>
            <a:r>
              <a:rPr lang="ru-RU" sz="2200" dirty="0" err="1" smtClean="0">
                <a:latin typeface="Times New Roman Tj" pitchFamily="18" charset="-52"/>
              </a:rPr>
              <a:t>метавонанд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таѓйири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шакл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намоянд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200" dirty="0" err="1" smtClean="0">
                <a:latin typeface="Times New Roman Tj" pitchFamily="18" charset="-52"/>
              </a:rPr>
              <a:t>Инсон</a:t>
            </a:r>
            <a:r>
              <a:rPr lang="ru-RU" sz="2200" dirty="0" smtClean="0">
                <a:latin typeface="Times New Roman Tj" pitchFamily="18" charset="-52"/>
              </a:rPr>
              <a:t> дар </a:t>
            </a:r>
            <a:r>
              <a:rPr lang="ru-RU" sz="2200" dirty="0" err="1" smtClean="0">
                <a:latin typeface="Times New Roman Tj" pitchFamily="18" charset="-52"/>
              </a:rPr>
              <a:t>њолати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муќаррарии</a:t>
            </a:r>
            <a:r>
              <a:rPr lang="ru-RU" sz="2200" dirty="0" smtClean="0">
                <a:latin typeface="Times New Roman Tj" pitchFamily="18" charset="-52"/>
              </a:rPr>
              <a:t> худ </a:t>
            </a:r>
            <a:r>
              <a:rPr lang="ru-RU" sz="2200" dirty="0" err="1" smtClean="0">
                <a:latin typeface="Times New Roman Tj" pitchFamily="18" charset="-52"/>
              </a:rPr>
              <a:t>боќї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монда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метавонад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самимияти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зиёд</a:t>
            </a:r>
            <a:r>
              <a:rPr lang="ru-RU" sz="2200" dirty="0" smtClean="0">
                <a:latin typeface="Times New Roman Tj" pitchFamily="18" charset="-52"/>
              </a:rPr>
              <a:t> ё </a:t>
            </a:r>
            <a:r>
              <a:rPr lang="ru-RU" sz="2200" dirty="0" err="1" smtClean="0">
                <a:latin typeface="Times New Roman Tj" pitchFamily="18" charset="-52"/>
              </a:rPr>
              <a:t>кам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љуръат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ё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бељуратї</a:t>
            </a:r>
            <a:r>
              <a:rPr lang="ru-RU" sz="2200" dirty="0" smtClean="0">
                <a:latin typeface="Times New Roman Tj" pitchFamily="18" charset="-52"/>
              </a:rPr>
              <a:t>, </a:t>
            </a:r>
            <a:r>
              <a:rPr lang="ru-RU" sz="2200" dirty="0" err="1" smtClean="0">
                <a:latin typeface="Times New Roman Tj" pitchFamily="18" charset="-52"/>
              </a:rPr>
              <a:t>сахтї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ё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сустї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зоњир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намояд</a:t>
            </a:r>
            <a:r>
              <a:rPr lang="ru-RU" sz="22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200" dirty="0" err="1" smtClean="0">
                <a:latin typeface="Times New Roman Tj" pitchFamily="18" charset="-52"/>
              </a:rPr>
              <a:t>Баъзе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таѓйиротњо</a:t>
            </a:r>
            <a:r>
              <a:rPr lang="ru-RU" sz="2200" dirty="0" smtClean="0">
                <a:latin typeface="Times New Roman Tj" pitchFamily="18" charset="-52"/>
              </a:rPr>
              <a:t> дар характер </a:t>
            </a:r>
            <a:r>
              <a:rPr lang="ru-RU" sz="2200" dirty="0" err="1" smtClean="0">
                <a:latin typeface="Times New Roman Tj" pitchFamily="18" charset="-52"/>
              </a:rPr>
              <a:t>њангоми</a:t>
            </a:r>
            <a:r>
              <a:rPr lang="ru-RU" sz="2200" dirty="0" smtClean="0">
                <a:latin typeface="Times New Roman Tj" pitchFamily="18" charset="-52"/>
              </a:rPr>
              <a:t> пир </a:t>
            </a:r>
            <a:r>
              <a:rPr lang="ru-RU" sz="2200" dirty="0" err="1" smtClean="0">
                <a:latin typeface="Times New Roman Tj" pitchFamily="18" charset="-52"/>
              </a:rPr>
              <a:t>шудани</a:t>
            </a:r>
            <a:r>
              <a:rPr lang="ru-RU" sz="2200" dirty="0" smtClean="0">
                <a:latin typeface="Times New Roman Tj" pitchFamily="18" charset="-52"/>
              </a:rPr>
              <a:t> организм, </a:t>
            </a:r>
            <a:r>
              <a:rPr lang="ru-RU" sz="2200" dirty="0" err="1" smtClean="0">
                <a:latin typeface="Times New Roman Tj" pitchFamily="18" charset="-52"/>
              </a:rPr>
              <a:t>бемории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тўлонї</a:t>
            </a:r>
            <a:r>
              <a:rPr lang="ru-RU" sz="2200" dirty="0" smtClean="0">
                <a:latin typeface="Times New Roman Tj" pitchFamily="18" charset="-52"/>
              </a:rPr>
              <a:t> ё </a:t>
            </a:r>
            <a:r>
              <a:rPr lang="ru-RU" sz="2200" dirty="0" err="1" smtClean="0">
                <a:latin typeface="Times New Roman Tj" pitchFamily="18" charset="-52"/>
              </a:rPr>
              <a:t>дигар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дигаргунињо</a:t>
            </a:r>
            <a:r>
              <a:rPr lang="ru-RU" sz="2200" dirty="0" smtClean="0">
                <a:latin typeface="Times New Roman Tj" pitchFamily="18" charset="-52"/>
              </a:rPr>
              <a:t> дар психика ба </a:t>
            </a:r>
            <a:r>
              <a:rPr lang="ru-RU" sz="2200" dirty="0" err="1" smtClean="0">
                <a:latin typeface="Times New Roman Tj" pitchFamily="18" charset="-52"/>
              </a:rPr>
              <a:t>назар</a:t>
            </a:r>
            <a:r>
              <a:rPr lang="ru-RU" sz="2200" dirty="0" smtClean="0">
                <a:latin typeface="Times New Roman Tj" pitchFamily="18" charset="-52"/>
              </a:rPr>
              <a:t> </a:t>
            </a:r>
            <a:r>
              <a:rPr lang="ru-RU" sz="2200" dirty="0" err="1" smtClean="0">
                <a:latin typeface="Times New Roman Tj" pitchFamily="18" charset="-52"/>
              </a:rPr>
              <a:t>мерасанд</a:t>
            </a:r>
            <a:r>
              <a:rPr lang="ru-RU" sz="2200" dirty="0" smtClean="0">
                <a:latin typeface="Times New Roman Tj" pitchFamily="18" charset="-52"/>
              </a:rPr>
              <a:t>.</a:t>
            </a:r>
          </a:p>
          <a:p>
            <a:pPr algn="just"/>
            <a:endParaRPr lang="ru-RU" sz="21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txBody>
          <a:bodyPr>
            <a:normAutofit/>
          </a:bodyPr>
          <a:lstStyle/>
          <a:p>
            <a:r>
              <a:rPr lang="ru-RU" sz="2800" b="1" i="1" dirty="0" smtClean="0">
                <a:latin typeface="Times New Roman Tj" pitchFamily="18" charset="-52"/>
              </a:rPr>
              <a:t>ХАРАКТЕР </a:t>
            </a:r>
            <a:r>
              <a:rPr lang="ru-RU" sz="2800" b="1" i="1" dirty="0" smtClean="0">
                <a:latin typeface="Times New Roman Tj" pitchFamily="18" charset="-52"/>
              </a:rPr>
              <a:t>ДАР СИСТЕМАИ ИДОРАКУНЇ</a:t>
            </a:r>
            <a:endParaRPr lang="ru-RU" sz="2800" dirty="0"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79926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052736"/>
            <a:ext cx="8640959" cy="5040560"/>
          </a:xfrm>
        </p:spPr>
        <p:txBody>
          <a:bodyPr>
            <a:noAutofit/>
          </a:bodyPr>
          <a:lstStyle/>
          <a:p>
            <a:pPr lvl="0" algn="just"/>
            <a:r>
              <a:rPr lang="ru-RU" sz="2300" b="1" dirty="0" smtClean="0">
                <a:solidFill>
                  <a:srgbClr val="7030A0"/>
                </a:solidFill>
                <a:latin typeface="Times New Roman Tj" pitchFamily="18" charset="-52"/>
              </a:rPr>
              <a:t>8. </a:t>
            </a:r>
            <a:r>
              <a:rPr lang="ru-RU" sz="2300" b="1" dirty="0" err="1" smtClean="0">
                <a:solidFill>
                  <a:srgbClr val="7030A0"/>
                </a:solidFill>
                <a:latin typeface="Times New Roman Tj" pitchFamily="18" charset="-52"/>
              </a:rPr>
              <a:t>Расмиятпараст</a:t>
            </a:r>
            <a:r>
              <a:rPr lang="ru-RU" sz="2300" b="1" dirty="0" err="1" smtClean="0">
                <a:solidFill>
                  <a:srgbClr val="7030A0"/>
                </a:solidFill>
                <a:latin typeface="Times New Roman Tj" pitchFamily="18" charset="-52"/>
              </a:rPr>
              <a:t>ї</a:t>
            </a:r>
            <a:r>
              <a:rPr lang="ru-RU" sz="2300" b="1" dirty="0" smtClean="0">
                <a:solidFill>
                  <a:srgbClr val="7030A0"/>
                </a:solidFill>
                <a:latin typeface="Times New Roman Tj" pitchFamily="18" charset="-52"/>
              </a:rPr>
              <a:t> - ба </a:t>
            </a:r>
            <a:r>
              <a:rPr lang="ru-RU" sz="2300" b="1" dirty="0" err="1" smtClean="0">
                <a:solidFill>
                  <a:srgbClr val="7030A0"/>
                </a:solidFill>
                <a:latin typeface="Times New Roman Tj" pitchFamily="18" charset="-52"/>
              </a:rPr>
              <a:t>одамони</a:t>
            </a:r>
            <a:r>
              <a:rPr lang="ru-RU" sz="2300" b="1" dirty="0" smtClean="0">
                <a:solidFill>
                  <a:srgbClr val="7030A0"/>
                </a:solidFill>
                <a:latin typeface="Times New Roman Tj" pitchFamily="18" charset="-52"/>
              </a:rPr>
              <a:t> ин тип </a:t>
            </a:r>
            <a:r>
              <a:rPr lang="ru-RU" sz="2300" b="1" dirty="0" err="1" smtClean="0">
                <a:solidFill>
                  <a:srgbClr val="7030A0"/>
                </a:solidFill>
                <a:latin typeface="Times New Roman Tj" pitchFamily="18" charset="-52"/>
              </a:rPr>
              <a:t>хўрдагирии</a:t>
            </a:r>
            <a:r>
              <a:rPr lang="ru-RU" sz="23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300" b="1" dirty="0" err="1" smtClean="0">
                <a:solidFill>
                  <a:srgbClr val="7030A0"/>
                </a:solidFill>
                <a:latin typeface="Times New Roman Tj" pitchFamily="18" charset="-52"/>
              </a:rPr>
              <a:t>зиёд</a:t>
            </a:r>
            <a:r>
              <a:rPr lang="ru-RU" sz="2300" b="1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sz="2300" b="1" dirty="0" err="1" smtClean="0">
                <a:solidFill>
                  <a:srgbClr val="7030A0"/>
                </a:solidFill>
                <a:latin typeface="Times New Roman Tj" pitchFamily="18" charset="-52"/>
              </a:rPr>
              <a:t>ки</a:t>
            </a:r>
            <a:r>
              <a:rPr lang="ru-RU" sz="23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300" b="1" dirty="0" err="1" smtClean="0">
                <a:solidFill>
                  <a:srgbClr val="7030A0"/>
                </a:solidFill>
                <a:latin typeface="Times New Roman Tj" pitchFamily="18" charset="-52"/>
              </a:rPr>
              <a:t>гўё</a:t>
            </a:r>
            <a:r>
              <a:rPr lang="ru-RU" sz="2300" b="1" dirty="0" smtClean="0">
                <a:solidFill>
                  <a:srgbClr val="7030A0"/>
                </a:solidFill>
                <a:latin typeface="Times New Roman Tj" pitchFamily="18" charset="-52"/>
              </a:rPr>
              <a:t> ба </a:t>
            </a:r>
            <a:r>
              <a:rPr lang="ru-RU" sz="2300" b="1" dirty="0" err="1" smtClean="0">
                <a:solidFill>
                  <a:srgbClr val="7030A0"/>
                </a:solidFill>
                <a:latin typeface="Times New Roman Tj" pitchFamily="18" charset="-52"/>
              </a:rPr>
              <a:t>тартиб</a:t>
            </a:r>
            <a:r>
              <a:rPr lang="ru-RU" sz="23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300" b="1" dirty="0" err="1" smtClean="0">
                <a:solidFill>
                  <a:srgbClr val="7030A0"/>
                </a:solidFill>
                <a:latin typeface="Times New Roman Tj" pitchFamily="18" charset="-52"/>
              </a:rPr>
              <a:t>майл</a:t>
            </a:r>
            <a:r>
              <a:rPr lang="ru-RU" sz="23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300" b="1" dirty="0" err="1" smtClean="0">
                <a:solidFill>
                  <a:srgbClr val="7030A0"/>
                </a:solidFill>
                <a:latin typeface="Times New Roman Tj" pitchFamily="18" charset="-52"/>
              </a:rPr>
              <a:t>доранд</a:t>
            </a:r>
            <a:r>
              <a:rPr lang="ru-RU" sz="2300" b="1" dirty="0" smtClean="0">
                <a:solidFill>
                  <a:srgbClr val="7030A0"/>
                </a:solidFill>
                <a:latin typeface="Times New Roman Tj" pitchFamily="18" charset="-52"/>
              </a:rPr>
              <a:t>,  </a:t>
            </a:r>
            <a:r>
              <a:rPr lang="ru-RU" sz="2300" b="1" dirty="0" err="1" smtClean="0">
                <a:solidFill>
                  <a:srgbClr val="7030A0"/>
                </a:solidFill>
                <a:latin typeface="Times New Roman Tj" pitchFamily="18" charset="-52"/>
              </a:rPr>
              <a:t>баръало</a:t>
            </a:r>
            <a:r>
              <a:rPr lang="ru-RU" sz="23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300" b="1" dirty="0" err="1" smtClean="0">
                <a:solidFill>
                  <a:srgbClr val="7030A0"/>
                </a:solidFill>
                <a:latin typeface="Times New Roman Tj" pitchFamily="18" charset="-52"/>
              </a:rPr>
              <a:t>дида</a:t>
            </a:r>
            <a:r>
              <a:rPr lang="ru-RU" sz="23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300" b="1" dirty="0" err="1" smtClean="0">
                <a:solidFill>
                  <a:srgbClr val="7030A0"/>
                </a:solidFill>
                <a:latin typeface="Times New Roman Tj" pitchFamily="18" charset="-52"/>
              </a:rPr>
              <a:t>мешавад</a:t>
            </a:r>
            <a:r>
              <a:rPr lang="ru-RU" sz="2300" b="1" dirty="0" smtClean="0">
                <a:solidFill>
                  <a:srgbClr val="7030A0"/>
                </a:solidFill>
                <a:latin typeface="Times New Roman Tj" pitchFamily="18" charset="-52"/>
              </a:rPr>
              <a:t>. </a:t>
            </a:r>
            <a:endParaRPr lang="ru-RU" sz="2300" b="1" dirty="0" smtClean="0">
              <a:solidFill>
                <a:srgbClr val="7030A0"/>
              </a:solidFill>
              <a:latin typeface="Times New Roman Tj" pitchFamily="18" charset="-52"/>
            </a:endParaRPr>
          </a:p>
          <a:p>
            <a:pPr lvl="0" algn="just"/>
            <a:r>
              <a:rPr lang="ru-RU" sz="2300" dirty="0" smtClean="0">
                <a:latin typeface="Times New Roman Tj" pitchFamily="18" charset="-52"/>
              </a:rPr>
              <a:t>Дар </a:t>
            </a:r>
            <a:r>
              <a:rPr lang="ru-RU" sz="2300" dirty="0" err="1" smtClean="0">
                <a:latin typeface="Times New Roman Tj" pitchFamily="18" charset="-52"/>
              </a:rPr>
              <a:t>хизмат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вай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метавонад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муштариёнро</a:t>
            </a:r>
            <a:r>
              <a:rPr lang="ru-RU" sz="2300" dirty="0" smtClean="0">
                <a:latin typeface="Times New Roman Tj" pitchFamily="18" charset="-52"/>
              </a:rPr>
              <a:t> бо </a:t>
            </a:r>
            <a:r>
              <a:rPr lang="ru-RU" sz="2300" dirty="0" err="1" smtClean="0">
                <a:latin typeface="Times New Roman Tj" pitchFamily="18" charset="-52"/>
              </a:rPr>
              <a:t>талаботњои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расмияш</a:t>
            </a:r>
            <a:r>
              <a:rPr lang="ru-RU" sz="2300" dirty="0" smtClean="0">
                <a:latin typeface="Times New Roman Tj" pitchFamily="18" charset="-52"/>
              </a:rPr>
              <a:t> ва </a:t>
            </a:r>
            <a:r>
              <a:rPr lang="ru-RU" sz="2300" dirty="0" err="1" smtClean="0">
                <a:latin typeface="Times New Roman Tj" pitchFamily="18" charset="-52"/>
              </a:rPr>
              <a:t>хўрдагариаш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азият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дињад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хонаводаашро</a:t>
            </a:r>
            <a:r>
              <a:rPr lang="ru-RU" sz="2300" dirty="0" smtClean="0">
                <a:latin typeface="Times New Roman Tj" pitchFamily="18" charset="-52"/>
              </a:rPr>
              <a:t> бо </a:t>
            </a:r>
            <a:r>
              <a:rPr lang="ru-RU" sz="2300" dirty="0" err="1" smtClean="0">
                <a:latin typeface="Times New Roman Tj" pitchFamily="18" charset="-52"/>
              </a:rPr>
              <a:t>покизакориаш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бо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кўшиши</a:t>
            </a:r>
            <a:r>
              <a:rPr lang="ru-RU" sz="2300" dirty="0" smtClean="0">
                <a:latin typeface="Times New Roman Tj" pitchFamily="18" charset="-52"/>
              </a:rPr>
              <a:t> аз </a:t>
            </a:r>
            <a:r>
              <a:rPr lang="ru-RU" sz="2300" dirty="0" err="1" smtClean="0">
                <a:latin typeface="Times New Roman Tj" pitchFamily="18" charset="-52"/>
              </a:rPr>
              <a:t>њад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зиёди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тањлили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амиќи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фаъолияташ</a:t>
            </a:r>
            <a:r>
              <a:rPr lang="ru-RU" sz="2300" dirty="0" smtClean="0">
                <a:latin typeface="Times New Roman Tj" pitchFamily="18" charset="-52"/>
              </a:rPr>
              <a:t>, бо </a:t>
            </a:r>
            <a:r>
              <a:rPr lang="ru-RU" sz="2300" dirty="0" err="1" smtClean="0">
                <a:latin typeface="Times New Roman Tj" pitchFamily="18" charset="-52"/>
              </a:rPr>
              <a:t>њиссиёташ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бо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муносибатњои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байнињамдигариаш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дилгиру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монда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мекунад</a:t>
            </a:r>
            <a:r>
              <a:rPr lang="ru-RU" sz="2300" dirty="0" smtClean="0">
                <a:latin typeface="Times New Roman Tj" pitchFamily="18" charset="-52"/>
              </a:rPr>
              <a:t>. </a:t>
            </a:r>
            <a:endParaRPr lang="ru-RU" sz="2300" dirty="0" smtClean="0">
              <a:latin typeface="Times New Roman Tj" pitchFamily="18" charset="-52"/>
            </a:endParaRPr>
          </a:p>
          <a:p>
            <a:pPr lvl="0" algn="just"/>
            <a:r>
              <a:rPr lang="ru-RU" sz="2300" dirty="0" err="1" smtClean="0">
                <a:latin typeface="Times New Roman Tj" pitchFamily="18" charset="-52"/>
              </a:rPr>
              <a:t>Агар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smtClean="0">
                <a:latin typeface="Times New Roman Tj" pitchFamily="18" charset="-52"/>
              </a:rPr>
              <a:t>педант дар кори роњбар </a:t>
            </a:r>
            <a:r>
              <a:rPr lang="ru-RU" sz="2300" dirty="0" err="1" smtClean="0">
                <a:latin typeface="Times New Roman Tj" pitchFamily="18" charset="-52"/>
              </a:rPr>
              <a:t>ягон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камбудии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касбиро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бинад</a:t>
            </a:r>
            <a:r>
              <a:rPr lang="ru-RU" sz="2300" dirty="0" smtClean="0">
                <a:latin typeface="Times New Roman Tj" pitchFamily="18" charset="-52"/>
              </a:rPr>
              <a:t>, ин </a:t>
            </a:r>
            <a:r>
              <a:rPr lang="ru-RU" sz="2300" dirty="0" err="1" smtClean="0">
                <a:latin typeface="Times New Roman Tj" pitchFamily="18" charset="-52"/>
              </a:rPr>
              <a:t>метавонад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боиси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бадбинии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ў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гардад</a:t>
            </a:r>
            <a:r>
              <a:rPr lang="ru-RU" sz="2300" dirty="0" smtClean="0">
                <a:latin typeface="Times New Roman Tj" pitchFamily="18" charset="-52"/>
              </a:rPr>
              <a:t>. </a:t>
            </a:r>
            <a:endParaRPr lang="ru-RU" sz="2300" dirty="0" smtClean="0">
              <a:latin typeface="Times New Roman Tj" pitchFamily="18" charset="-52"/>
            </a:endParaRPr>
          </a:p>
          <a:p>
            <a:pPr lvl="0" algn="just"/>
            <a:r>
              <a:rPr lang="ru-RU" sz="2300" dirty="0" smtClean="0">
                <a:latin typeface="Times New Roman Tj" pitchFamily="18" charset="-52"/>
              </a:rPr>
              <a:t>Вале </a:t>
            </a:r>
            <a:r>
              <a:rPr lang="ru-RU" sz="2300" dirty="0" err="1" smtClean="0">
                <a:latin typeface="Times New Roman Tj" pitchFamily="18" charset="-52"/>
              </a:rPr>
              <a:t>агар</a:t>
            </a:r>
            <a:r>
              <a:rPr lang="ru-RU" sz="2300" dirty="0" smtClean="0">
                <a:latin typeface="Times New Roman Tj" pitchFamily="18" charset="-52"/>
              </a:rPr>
              <a:t> роњбар </a:t>
            </a:r>
            <a:r>
              <a:rPr lang="ru-RU" sz="2300" dirty="0" err="1" smtClean="0">
                <a:latin typeface="Times New Roman Tj" pitchFamily="18" charset="-52"/>
              </a:rPr>
              <a:t>муњиммияти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характери</a:t>
            </a:r>
            <a:r>
              <a:rPr lang="ru-RU" sz="2300" dirty="0" smtClean="0">
                <a:latin typeface="Times New Roman Tj" pitchFamily="18" charset="-52"/>
              </a:rPr>
              <a:t>  </a:t>
            </a:r>
            <a:r>
              <a:rPr lang="ru-RU" sz="2300" dirty="0" err="1" smtClean="0">
                <a:latin typeface="Times New Roman Tj" pitchFamily="18" charset="-52"/>
              </a:rPr>
              <a:t>педантро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махсус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ќайд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намояд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ў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тайёр</a:t>
            </a:r>
            <a:r>
              <a:rPr lang="ru-RU" sz="2300" dirty="0" smtClean="0">
                <a:latin typeface="Times New Roman Tj" pitchFamily="18" charset="-52"/>
              </a:rPr>
              <a:t> аст, </a:t>
            </a:r>
            <a:r>
              <a:rPr lang="ru-RU" sz="2300" dirty="0" err="1" smtClean="0">
                <a:latin typeface="Times New Roman Tj" pitchFamily="18" charset="-52"/>
              </a:rPr>
              <a:t>ки</a:t>
            </a:r>
            <a:r>
              <a:rPr lang="ru-RU" sz="2300" dirty="0" smtClean="0">
                <a:latin typeface="Times New Roman Tj" pitchFamily="18" charset="-52"/>
              </a:rPr>
              <a:t> дар он </a:t>
            </a:r>
            <a:r>
              <a:rPr lang="ru-RU" sz="2300" dirty="0" err="1" smtClean="0">
                <a:latin typeface="Times New Roman Tj" pitchFamily="18" charset="-52"/>
              </a:rPr>
              <a:t>самти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фаъолияти</a:t>
            </a:r>
            <a:r>
              <a:rPr lang="ru-RU" sz="2300" dirty="0" smtClean="0">
                <a:latin typeface="Times New Roman Tj" pitchFamily="18" charset="-52"/>
              </a:rPr>
              <a:t> роњбар, </a:t>
            </a:r>
            <a:r>
              <a:rPr lang="ru-RU" sz="2300" dirty="0" err="1" smtClean="0">
                <a:latin typeface="Times New Roman Tj" pitchFamily="18" charset="-52"/>
              </a:rPr>
              <a:t>ки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каме</a:t>
            </a:r>
            <a:r>
              <a:rPr lang="ru-RU" sz="2300" dirty="0" smtClean="0">
                <a:latin typeface="Times New Roman Tj" pitchFamily="18" charset="-52"/>
              </a:rPr>
              <a:t> аз </a:t>
            </a:r>
            <a:r>
              <a:rPr lang="ru-RU" sz="2300" dirty="0" err="1" smtClean="0">
                <a:latin typeface="Times New Roman Tj" pitchFamily="18" charset="-52"/>
              </a:rPr>
              <a:t>назар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дур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мондааст</a:t>
            </a:r>
            <a:r>
              <a:rPr lang="ru-RU" sz="2300" dirty="0" smtClean="0">
                <a:latin typeface="Times New Roman Tj" pitchFamily="18" charset="-52"/>
              </a:rPr>
              <a:t>, ба </a:t>
            </a:r>
            <a:r>
              <a:rPr lang="ru-RU" sz="2300" dirty="0" err="1" smtClean="0">
                <a:latin typeface="Times New Roman Tj" pitchFamily="18" charset="-52"/>
              </a:rPr>
              <a:t>ў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кўмак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намояд</a:t>
            </a:r>
            <a:r>
              <a:rPr lang="ru-RU" sz="2300" dirty="0" smtClean="0">
                <a:latin typeface="Times New Roman Tj" pitchFamily="18" charset="-52"/>
              </a:rPr>
              <a:t> ва бо </a:t>
            </a:r>
            <a:r>
              <a:rPr lang="ru-RU" sz="2300" dirty="0" err="1" smtClean="0">
                <a:latin typeface="Times New Roman Tj" pitchFamily="18" charset="-52"/>
              </a:rPr>
              <a:t>масъулияти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дучанд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кор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кунад</a:t>
            </a:r>
            <a:r>
              <a:rPr lang="ru-RU" sz="2300" dirty="0" smtClean="0">
                <a:latin typeface="Times New Roman Tj" pitchFamily="18" charset="-52"/>
              </a:rPr>
              <a:t>.</a:t>
            </a:r>
          </a:p>
          <a:p>
            <a:pPr algn="just"/>
            <a:endParaRPr lang="ru-RU" sz="2200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498384"/>
          </a:xfrm>
        </p:spPr>
        <p:txBody>
          <a:bodyPr>
            <a:normAutofit fontScale="90000"/>
          </a:bodyPr>
          <a:lstStyle/>
          <a:p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Тавсифи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мухтасари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хусусиятњои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рафторро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вобаста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ба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типњои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аксентуатсия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арзёбї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менамоем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xmlns="" val="14179926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052736"/>
            <a:ext cx="8640959" cy="5040560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</a:pPr>
            <a:r>
              <a:rPr lang="ru-RU" sz="2100" b="1" dirty="0" smtClean="0">
                <a:solidFill>
                  <a:srgbClr val="7030A0"/>
                </a:solidFill>
                <a:latin typeface="Times New Roman Tj" pitchFamily="18" charset="-52"/>
              </a:rPr>
              <a:t>9. </a:t>
            </a:r>
            <a:r>
              <a:rPr lang="ru-RU" sz="2100" b="1" dirty="0" err="1" smtClean="0">
                <a:solidFill>
                  <a:srgbClr val="7030A0"/>
                </a:solidFill>
                <a:latin typeface="Times New Roman Tj" pitchFamily="18" charset="-52"/>
              </a:rPr>
              <a:t>Пуризтироб</a:t>
            </a:r>
            <a:r>
              <a:rPr lang="ru-RU" sz="21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100" b="1" dirty="0" smtClean="0">
                <a:solidFill>
                  <a:srgbClr val="7030A0"/>
                </a:solidFill>
                <a:latin typeface="Times New Roman Tj" pitchFamily="18" charset="-52"/>
              </a:rPr>
              <a:t>(</a:t>
            </a:r>
            <a:r>
              <a:rPr lang="ru-RU" sz="2100" b="1" dirty="0" err="1" smtClean="0">
                <a:solidFill>
                  <a:srgbClr val="7030A0"/>
                </a:solidFill>
                <a:latin typeface="Times New Roman Tj" pitchFamily="18" charset="-52"/>
              </a:rPr>
              <a:t>психоастеникї</a:t>
            </a:r>
            <a:r>
              <a:rPr lang="ru-RU" sz="2100" b="1" dirty="0" smtClean="0">
                <a:solidFill>
                  <a:srgbClr val="7030A0"/>
                </a:solidFill>
                <a:latin typeface="Times New Roman Tj" pitchFamily="18" charset="-52"/>
              </a:rPr>
              <a:t>) – </a:t>
            </a:r>
            <a:r>
              <a:rPr lang="ru-RU" sz="2100" b="1" dirty="0" err="1" smtClean="0">
                <a:solidFill>
                  <a:srgbClr val="7030A0"/>
                </a:solidFill>
                <a:latin typeface="Times New Roman Tj" pitchFamily="18" charset="-52"/>
              </a:rPr>
              <a:t>намояндагони</a:t>
            </a:r>
            <a:r>
              <a:rPr lang="ru-RU" sz="2100" b="1" dirty="0" smtClean="0">
                <a:solidFill>
                  <a:srgbClr val="7030A0"/>
                </a:solidFill>
                <a:latin typeface="Times New Roman Tj" pitchFamily="18" charset="-52"/>
              </a:rPr>
              <a:t> ин тип аз </a:t>
            </a:r>
            <a:r>
              <a:rPr lang="ru-RU" sz="2100" b="1" dirty="0" smtClean="0">
                <a:solidFill>
                  <a:srgbClr val="7030A0"/>
                </a:solidFill>
                <a:latin typeface="Times New Roman Tj" pitchFamily="18" charset="-52"/>
              </a:rPr>
              <a:t>худ ва </a:t>
            </a:r>
            <a:r>
              <a:rPr lang="ru-RU" sz="2100" b="1" dirty="0" err="1" smtClean="0">
                <a:solidFill>
                  <a:srgbClr val="7030A0"/>
                </a:solidFill>
                <a:latin typeface="Times New Roman Tj" pitchFamily="18" charset="-52"/>
              </a:rPr>
              <a:t>наздиконашон</a:t>
            </a:r>
            <a:r>
              <a:rPr lang="ru-RU" sz="2100" b="1" dirty="0" smtClean="0">
                <a:solidFill>
                  <a:srgbClr val="7030A0"/>
                </a:solidFill>
                <a:latin typeface="Times New Roman Tj" pitchFamily="18" charset="-52"/>
              </a:rPr>
              <a:t> доимо дар </a:t>
            </a:r>
            <a:r>
              <a:rPr lang="ru-RU" sz="2100" b="1" dirty="0" err="1" smtClean="0">
                <a:solidFill>
                  <a:srgbClr val="7030A0"/>
                </a:solidFill>
                <a:latin typeface="Times New Roman Tj" pitchFamily="18" charset="-52"/>
              </a:rPr>
              <a:t>њаросанд</a:t>
            </a:r>
            <a:r>
              <a:rPr lang="ru-RU" sz="2100" b="1" dirty="0" smtClean="0">
                <a:solidFill>
                  <a:srgbClr val="7030A0"/>
                </a:solidFill>
                <a:latin typeface="Times New Roman Tj" pitchFamily="18" charset="-52"/>
              </a:rPr>
              <a:t>. </a:t>
            </a:r>
          </a:p>
          <a:p>
            <a:pPr lvl="0" algn="just">
              <a:spcBef>
                <a:spcPts val="0"/>
              </a:spcBef>
            </a:pPr>
            <a:r>
              <a:rPr lang="ru-RU" sz="2100" dirty="0" err="1" smtClean="0">
                <a:latin typeface="Times New Roman Tj" pitchFamily="18" charset="-52"/>
              </a:rPr>
              <a:t>Вай</a:t>
            </a:r>
            <a:r>
              <a:rPr lang="ru-RU" sz="2100" dirty="0" smtClean="0">
                <a:latin typeface="Times New Roman Tj" pitchFamily="18" charset="-52"/>
              </a:rPr>
              <a:t>  </a:t>
            </a:r>
            <a:r>
              <a:rPr lang="ru-RU" sz="2100" dirty="0" err="1" smtClean="0">
                <a:latin typeface="Times New Roman Tj" pitchFamily="18" charset="-52"/>
              </a:rPr>
              <a:t>тарсончак</a:t>
            </a:r>
            <a:r>
              <a:rPr lang="ru-RU" sz="2100" dirty="0" smtClean="0">
                <a:latin typeface="Times New Roman Tj" pitchFamily="18" charset="-52"/>
              </a:rPr>
              <a:t> аст, ба худ </a:t>
            </a:r>
            <a:r>
              <a:rPr lang="ru-RU" sz="2100" dirty="0" err="1" smtClean="0">
                <a:latin typeface="Times New Roman Tj" pitchFamily="18" charset="-52"/>
              </a:rPr>
              <a:t>боварї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надорад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хеле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бељуръат</a:t>
            </a:r>
            <a:r>
              <a:rPr lang="ru-RU" sz="2100" dirty="0" smtClean="0">
                <a:latin typeface="Times New Roman Tj" pitchFamily="18" charset="-52"/>
              </a:rPr>
              <a:t> мебошад. </a:t>
            </a:r>
            <a:endParaRPr lang="ru-RU" sz="2100" dirty="0" smtClean="0">
              <a:latin typeface="Times New Roman Tj" pitchFamily="18" charset="-52"/>
            </a:endParaRPr>
          </a:p>
          <a:p>
            <a:pPr lvl="0" algn="just">
              <a:spcBef>
                <a:spcPts val="0"/>
              </a:spcBef>
            </a:pPr>
            <a:r>
              <a:rPr lang="ru-RU" sz="2100" dirty="0" err="1" smtClean="0">
                <a:latin typeface="Times New Roman Tj" pitchFamily="18" charset="-52"/>
              </a:rPr>
              <a:t>Чунин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smtClean="0">
                <a:latin typeface="Times New Roman Tj" pitchFamily="18" charset="-52"/>
              </a:rPr>
              <a:t>одам </a:t>
            </a:r>
            <a:r>
              <a:rPr lang="ru-RU" sz="2100" dirty="0" err="1" smtClean="0">
                <a:latin typeface="Times New Roman Tj" pitchFamily="18" charset="-52"/>
              </a:rPr>
              <a:t>нобарорињояшро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хеле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зиёд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мутаассир</a:t>
            </a:r>
            <a:r>
              <a:rPr lang="ru-RU" sz="2100" dirty="0" smtClean="0">
                <a:latin typeface="Times New Roman Tj" pitchFamily="18" charset="-52"/>
              </a:rPr>
              <a:t> аз </a:t>
            </a:r>
            <a:r>
              <a:rPr lang="ru-RU" sz="2100" dirty="0" err="1" smtClean="0">
                <a:latin typeface="Times New Roman Tj" pitchFamily="18" charset="-52"/>
              </a:rPr>
              <a:t>сар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мегузаронад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њатто</a:t>
            </a:r>
            <a:r>
              <a:rPr lang="ru-RU" sz="2100" dirty="0" smtClean="0">
                <a:latin typeface="Times New Roman Tj" pitchFamily="18" charset="-52"/>
              </a:rPr>
              <a:t> ба </a:t>
            </a:r>
            <a:r>
              <a:rPr lang="ru-RU" sz="2100" dirty="0" err="1" smtClean="0">
                <a:latin typeface="Times New Roman Tj" pitchFamily="18" charset="-52"/>
              </a:rPr>
              <a:t>њаракатњои</a:t>
            </a:r>
            <a:r>
              <a:rPr lang="ru-RU" sz="2100" dirty="0" smtClean="0">
                <a:latin typeface="Times New Roman Tj" pitchFamily="18" charset="-52"/>
              </a:rPr>
              <a:t> худ низ </a:t>
            </a:r>
            <a:r>
              <a:rPr lang="ru-RU" sz="2100" dirty="0" err="1" smtClean="0">
                <a:latin typeface="Times New Roman Tj" pitchFamily="18" charset="-52"/>
              </a:rPr>
              <a:t>шубња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доранд</a:t>
            </a:r>
            <a:r>
              <a:rPr lang="ru-RU" sz="2100" dirty="0" smtClean="0">
                <a:latin typeface="Times New Roman Tj" pitchFamily="18" charset="-52"/>
              </a:rPr>
              <a:t>. </a:t>
            </a:r>
            <a:endParaRPr lang="ru-RU" sz="2100" dirty="0" smtClean="0">
              <a:latin typeface="Times New Roman Tj" pitchFamily="18" charset="-52"/>
            </a:endParaRPr>
          </a:p>
          <a:p>
            <a:pPr lvl="0" algn="just">
              <a:spcBef>
                <a:spcPts val="0"/>
              </a:spcBef>
            </a:pPr>
            <a:r>
              <a:rPr lang="ru-RU" sz="2100" dirty="0" smtClean="0">
                <a:latin typeface="Times New Roman Tj" pitchFamily="18" charset="-52"/>
              </a:rPr>
              <a:t>Ба </a:t>
            </a:r>
            <a:r>
              <a:rPr lang="ru-RU" sz="2100" dirty="0" err="1" smtClean="0">
                <a:latin typeface="Times New Roman Tj" pitchFamily="18" charset="-52"/>
              </a:rPr>
              <a:t>онњо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муњити</a:t>
            </a:r>
            <a:r>
              <a:rPr lang="ru-RU" sz="2100" dirty="0" smtClean="0">
                <a:latin typeface="Times New Roman Tj" pitchFamily="18" charset="-52"/>
              </a:rPr>
              <a:t> ором дар </a:t>
            </a:r>
            <a:r>
              <a:rPr lang="ru-RU" sz="2100" dirty="0" err="1" smtClean="0">
                <a:latin typeface="Times New Roman Tj" pitchFamily="18" charset="-52"/>
              </a:rPr>
              <a:t>кор</a:t>
            </a:r>
            <a:r>
              <a:rPr lang="ru-RU" sz="2100" dirty="0" smtClean="0">
                <a:latin typeface="Times New Roman Tj" pitchFamily="18" charset="-52"/>
              </a:rPr>
              <a:t>, </a:t>
            </a:r>
            <a:r>
              <a:rPr lang="ru-RU" sz="2100" dirty="0" err="1" smtClean="0">
                <a:latin typeface="Times New Roman Tj" pitchFamily="18" charset="-52"/>
              </a:rPr>
              <a:t>мављуд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набудани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љанљолу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хархаша</a:t>
            </a:r>
            <a:r>
              <a:rPr lang="ru-RU" sz="2100" dirty="0" smtClean="0">
                <a:latin typeface="Times New Roman Tj" pitchFamily="18" charset="-52"/>
              </a:rPr>
              <a:t>  </a:t>
            </a:r>
            <a:r>
              <a:rPr lang="ru-RU" sz="2100" dirty="0" err="1" smtClean="0">
                <a:latin typeface="Times New Roman Tj" pitchFamily="18" charset="-52"/>
              </a:rPr>
              <a:t>хеле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муњим</a:t>
            </a:r>
            <a:r>
              <a:rPr lang="ru-RU" sz="2100" dirty="0" smtClean="0">
                <a:latin typeface="Times New Roman Tj" pitchFamily="18" charset="-52"/>
              </a:rPr>
              <a:t> аст. </a:t>
            </a:r>
            <a:endParaRPr lang="ru-RU" sz="2100" dirty="0" smtClean="0">
              <a:latin typeface="Times New Roman Tj" pitchFamily="18" charset="-52"/>
            </a:endParaRPr>
          </a:p>
          <a:p>
            <a:pPr lvl="0" algn="just">
              <a:spcBef>
                <a:spcPts val="0"/>
              </a:spcBef>
            </a:pPr>
            <a:r>
              <a:rPr lang="ru-RU" sz="2100" dirty="0" err="1" smtClean="0">
                <a:latin typeface="Times New Roman Tj" pitchFamily="18" charset="-52"/>
              </a:rPr>
              <a:t>Изтироб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smtClean="0">
                <a:latin typeface="Times New Roman Tj" pitchFamily="18" charset="-52"/>
              </a:rPr>
              <a:t>дар </a:t>
            </a:r>
            <a:r>
              <a:rPr lang="ru-RU" sz="2100" dirty="0" err="1" smtClean="0">
                <a:latin typeface="Times New Roman Tj" pitchFamily="18" charset="-52"/>
              </a:rPr>
              <a:t>њолате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муњим</a:t>
            </a:r>
            <a:r>
              <a:rPr lang="ru-RU" sz="2100" dirty="0" smtClean="0">
                <a:latin typeface="Times New Roman Tj" pitchFamily="18" charset="-52"/>
              </a:rPr>
              <a:t> аст, </a:t>
            </a:r>
            <a:r>
              <a:rPr lang="ru-RU" sz="2100" dirty="0" err="1" smtClean="0">
                <a:latin typeface="Times New Roman Tj" pitchFamily="18" charset="-52"/>
              </a:rPr>
              <a:t>ки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натиљаи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кор</a:t>
            </a:r>
            <a:r>
              <a:rPr lang="ru-RU" sz="2100" dirty="0" smtClean="0">
                <a:latin typeface="Times New Roman Tj" pitchFamily="18" charset="-52"/>
              </a:rPr>
              <a:t> аз сари </a:t>
            </a:r>
            <a:r>
              <a:rPr lang="ru-RU" sz="2100" dirty="0" err="1" smtClean="0">
                <a:latin typeface="Times New Roman Tj" pitchFamily="18" charset="-52"/>
              </a:rPr>
              <a:t>нав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њисобу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китоб</a:t>
            </a:r>
            <a:r>
              <a:rPr lang="ru-RU" sz="2100" dirty="0" smtClean="0">
                <a:latin typeface="Times New Roman Tj" pitchFamily="18" charset="-52"/>
              </a:rPr>
              <a:t> ва аз </a:t>
            </a:r>
            <a:r>
              <a:rPr lang="ru-RU" sz="2100" dirty="0" err="1" smtClean="0">
                <a:latin typeface="Times New Roman Tj" pitchFamily="18" charset="-52"/>
              </a:rPr>
              <a:t>назар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гузаронида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мешавад</a:t>
            </a:r>
            <a:r>
              <a:rPr lang="ru-RU" sz="2100" dirty="0" smtClean="0">
                <a:latin typeface="Times New Roman Tj" pitchFamily="18" charset="-52"/>
              </a:rPr>
              <a:t> ва бо ин </a:t>
            </a:r>
            <a:r>
              <a:rPr lang="ru-RU" sz="2100" dirty="0" err="1" smtClean="0">
                <a:latin typeface="Times New Roman Tj" pitchFamily="18" charset="-52"/>
              </a:rPr>
              <a:t>сабаб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имконияти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роњ</a:t>
            </a:r>
            <a:r>
              <a:rPr lang="ru-RU" sz="2100" dirty="0" smtClean="0">
                <a:latin typeface="Times New Roman Tj" pitchFamily="18" charset="-52"/>
              </a:rPr>
              <a:t> додан ба </a:t>
            </a:r>
            <a:r>
              <a:rPr lang="ru-RU" sz="2100" dirty="0" err="1" smtClean="0">
                <a:latin typeface="Times New Roman Tj" pitchFamily="18" charset="-52"/>
              </a:rPr>
              <a:t>хатогињо</a:t>
            </a:r>
            <a:r>
              <a:rPr lang="ru-RU" sz="2100" dirty="0" smtClean="0">
                <a:latin typeface="Times New Roman Tj" pitchFamily="18" charset="-52"/>
              </a:rPr>
              <a:t> дар </a:t>
            </a:r>
            <a:r>
              <a:rPr lang="ru-RU" sz="2100" dirty="0" err="1" smtClean="0">
                <a:latin typeface="Times New Roman Tj" pitchFamily="18" charset="-52"/>
              </a:rPr>
              <a:t>асоси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маълумотњои</a:t>
            </a:r>
            <a:r>
              <a:rPr lang="ru-RU" sz="2100" dirty="0" smtClean="0">
                <a:latin typeface="Times New Roman Tj" pitchFamily="18" charset="-52"/>
              </a:rPr>
              <a:t> </a:t>
            </a:r>
            <a:r>
              <a:rPr lang="ru-RU" sz="2100" dirty="0" err="1" smtClean="0">
                <a:latin typeface="Times New Roman Tj" pitchFamily="18" charset="-52"/>
              </a:rPr>
              <a:t>нодуруст</a:t>
            </a:r>
            <a:r>
              <a:rPr lang="ru-RU" sz="2100" dirty="0" smtClean="0">
                <a:latin typeface="Times New Roman Tj" pitchFamily="18" charset="-52"/>
              </a:rPr>
              <a:t> паст </a:t>
            </a:r>
            <a:r>
              <a:rPr lang="ru-RU" sz="2100" dirty="0" err="1" smtClean="0">
                <a:latin typeface="Times New Roman Tj" pitchFamily="18" charset="-52"/>
              </a:rPr>
              <a:t>мешавад</a:t>
            </a:r>
            <a:r>
              <a:rPr lang="ru-RU" sz="2100" dirty="0" smtClean="0">
                <a:latin typeface="Times New Roman Tj" pitchFamily="18" charset="-52"/>
              </a:rPr>
              <a:t>.</a:t>
            </a:r>
          </a:p>
          <a:p>
            <a:pPr lvl="0" algn="just"/>
            <a:endParaRPr lang="ru-RU" sz="2200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498384"/>
          </a:xfrm>
        </p:spPr>
        <p:txBody>
          <a:bodyPr>
            <a:normAutofit fontScale="90000"/>
          </a:bodyPr>
          <a:lstStyle/>
          <a:p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Тавсифи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мухтасари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хусусиятњои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рафторро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вобаста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ба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типњои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аксентуатсия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арзёбї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менамоем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xmlns="" val="14179926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9" y="908720"/>
            <a:ext cx="8640959" cy="5949280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</a:pP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10. Ба </a:t>
            </a:r>
            <a:r>
              <a:rPr lang="ru-RU" sz="2000" b="1" dirty="0" err="1" smtClean="0">
                <a:solidFill>
                  <a:srgbClr val="CC3399"/>
                </a:solidFill>
                <a:latin typeface="Times New Roman Tj" pitchFamily="18" charset="-52"/>
              </a:rPr>
              <a:t>типи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 </a:t>
            </a:r>
            <a:r>
              <a:rPr lang="ru-RU" sz="2000" b="1" dirty="0" err="1" smtClean="0">
                <a:solidFill>
                  <a:srgbClr val="CC3399"/>
                </a:solidFill>
                <a:latin typeface="Times New Roman Tj" pitchFamily="18" charset="-52"/>
              </a:rPr>
              <a:t>пурваљд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 </a:t>
            </a:r>
            <a:r>
              <a:rPr lang="ru-RU" sz="2000" b="1" dirty="0" err="1" smtClean="0">
                <a:solidFill>
                  <a:srgbClr val="CC3399"/>
                </a:solidFill>
                <a:latin typeface="Times New Roman Tj" pitchFamily="18" charset="-52"/>
              </a:rPr>
              <a:t>њолати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 </a:t>
            </a:r>
            <a:r>
              <a:rPr lang="ru-RU" sz="2000" b="1" dirty="0" err="1" smtClean="0">
                <a:solidFill>
                  <a:srgbClr val="CC3399"/>
                </a:solidFill>
                <a:latin typeface="Times New Roman Tj" pitchFamily="18" charset="-52"/>
              </a:rPr>
              <a:t>зудтаѓйирёбанда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 </a:t>
            </a:r>
            <a:r>
              <a:rPr lang="ru-RU" sz="2000" b="1" dirty="0" err="1" smtClean="0">
                <a:solidFill>
                  <a:srgbClr val="CC3399"/>
                </a:solidFill>
                <a:latin typeface="Times New Roman Tj" pitchFamily="18" charset="-52"/>
              </a:rPr>
              <a:t>хос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 аст. </a:t>
            </a:r>
          </a:p>
          <a:p>
            <a:pPr lvl="0" algn="just">
              <a:spcBef>
                <a:spcPts val="0"/>
              </a:spcBef>
            </a:pPr>
            <a:r>
              <a:rPr lang="ru-RU" sz="2000" dirty="0" err="1" smtClean="0">
                <a:latin typeface="Times New Roman Tj" pitchFamily="18" charset="-52"/>
              </a:rPr>
              <a:t>Эмотсияи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вай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баръало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намудор</a:t>
            </a:r>
            <a:r>
              <a:rPr lang="ru-RU" sz="2000" dirty="0" smtClean="0">
                <a:latin typeface="Times New Roman Tj" pitchFamily="18" charset="-52"/>
              </a:rPr>
              <a:t> аст, </a:t>
            </a:r>
            <a:r>
              <a:rPr lang="ru-RU" sz="2000" dirty="0" err="1" smtClean="0">
                <a:latin typeface="Times New Roman Tj" pitchFamily="18" charset="-52"/>
              </a:rPr>
              <a:t>диќќати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худро</a:t>
            </a:r>
            <a:r>
              <a:rPr lang="ru-RU" sz="2000" dirty="0" smtClean="0">
                <a:latin typeface="Times New Roman Tj" pitchFamily="18" charset="-52"/>
              </a:rPr>
              <a:t> ба </a:t>
            </a:r>
            <a:r>
              <a:rPr lang="ru-RU" sz="2000" dirty="0" err="1" smtClean="0">
                <a:latin typeface="Times New Roman Tj" pitchFamily="18" charset="-52"/>
              </a:rPr>
              <a:t>воќеањои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беруна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парешон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намекунад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хушчаќчаќї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ошиќпешагї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хоси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ўст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</a:p>
          <a:p>
            <a:pPr algn="just">
              <a:spcBef>
                <a:spcPts val="0"/>
              </a:spcBef>
            </a:pP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Намояндагони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ин тип аз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чизњое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ваљд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меоянд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дигарон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ба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онњо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ањамият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намедињанд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.  </a:t>
            </a:r>
            <a:endParaRPr lang="ru-RU" sz="200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>
              <a:spcBef>
                <a:spcPts val="0"/>
              </a:spcBef>
            </a:pP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Онњо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њамеша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табассум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мекунанд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болидарўњ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буда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хушбахтиву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хурсандии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бесабаб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доранд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endParaRPr lang="ru-RU" sz="200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>
              <a:spcBef>
                <a:spcPts val="0"/>
              </a:spcBef>
            </a:pP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Њамзамон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онњо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тез-тез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ноумед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мешаванд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бо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дилсардї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воќеањои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муњимро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ќабул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менамоянд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аз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чизњое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дирўз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онњоро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хурсанд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мекард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имрўз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хурсанд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намекунанд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endParaRPr lang="ru-RU" sz="200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>
              <a:spcBef>
                <a:spcPts val="0"/>
              </a:spcBef>
            </a:pP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Якбора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таѓйир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додани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маќсадњои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манфии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бартаридошта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барои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онњо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ѓайриимкон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аст.  Дар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бештари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њолат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барои он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шахс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ба худ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боварї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њосил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намояд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нисбатан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бољуръат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бошад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пайдо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кардани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тарафњои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баќуввати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ў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кифоя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аст </a:t>
            </a:r>
            <a:r>
              <a:rPr lang="ru-RU" sz="2000" i="1" dirty="0" smtClean="0">
                <a:latin typeface="Times New Roman Tj" pitchFamily="18" charset="-52"/>
              </a:rPr>
              <a:t>(</a:t>
            </a:r>
            <a:r>
              <a:rPr lang="ru-RU" sz="2000" i="1" dirty="0" err="1" smtClean="0">
                <a:latin typeface="Times New Roman Tj" pitchFamily="18" charset="-52"/>
              </a:rPr>
              <a:t>масалан</a:t>
            </a:r>
            <a:r>
              <a:rPr lang="ru-RU" sz="2000" i="1" dirty="0" smtClean="0">
                <a:latin typeface="Times New Roman Tj" pitchFamily="18" charset="-52"/>
              </a:rPr>
              <a:t> ба </a:t>
            </a:r>
            <a:r>
              <a:rPr lang="ru-RU" sz="2000" i="1" dirty="0" err="1" smtClean="0">
                <a:latin typeface="Times New Roman Tj" pitchFamily="18" charset="-52"/>
              </a:rPr>
              <a:t>мутахассисе</a:t>
            </a:r>
            <a:r>
              <a:rPr lang="ru-RU" sz="2000" i="1" dirty="0" smtClean="0">
                <a:latin typeface="Times New Roman Tj" pitchFamily="18" charset="-52"/>
              </a:rPr>
              <a:t>, </a:t>
            </a:r>
            <a:r>
              <a:rPr lang="ru-RU" sz="2000" i="1" dirty="0" err="1" smtClean="0">
                <a:latin typeface="Times New Roman Tj" pitchFamily="18" charset="-52"/>
              </a:rPr>
              <a:t>ки</a:t>
            </a:r>
            <a:r>
              <a:rPr lang="ru-RU" sz="2000" i="1" dirty="0" smtClean="0">
                <a:latin typeface="Times New Roman Tj" pitchFamily="18" charset="-52"/>
              </a:rPr>
              <a:t> бисёр </a:t>
            </a:r>
            <a:r>
              <a:rPr lang="ru-RU" sz="2000" i="1" dirty="0" err="1" smtClean="0">
                <a:latin typeface="Times New Roman Tj" pitchFamily="18" charset="-52"/>
              </a:rPr>
              <a:t>мехонад</a:t>
            </a:r>
            <a:r>
              <a:rPr lang="ru-RU" sz="2000" i="1" dirty="0" smtClean="0">
                <a:latin typeface="Times New Roman Tj" pitchFamily="18" charset="-52"/>
              </a:rPr>
              <a:t>, </a:t>
            </a:r>
            <a:r>
              <a:rPr lang="ru-RU" sz="2000" i="1" dirty="0" err="1" smtClean="0">
                <a:latin typeface="Times New Roman Tj" pitchFamily="18" charset="-52"/>
              </a:rPr>
              <a:t>супориш</a:t>
            </a:r>
            <a:r>
              <a:rPr lang="ru-RU" sz="2000" i="1" dirty="0" smtClean="0">
                <a:latin typeface="Times New Roman Tj" pitchFamily="18" charset="-52"/>
              </a:rPr>
              <a:t> додан </a:t>
            </a:r>
            <a:r>
              <a:rPr lang="ru-RU" sz="2000" i="1" dirty="0" err="1" smtClean="0">
                <a:latin typeface="Times New Roman Tj" pitchFamily="18" charset="-52"/>
              </a:rPr>
              <a:t>мумкин</a:t>
            </a:r>
            <a:r>
              <a:rPr lang="ru-RU" sz="2000" i="1" dirty="0" smtClean="0">
                <a:latin typeface="Times New Roman Tj" pitchFamily="18" charset="-52"/>
              </a:rPr>
              <a:t> аст, то китоби </a:t>
            </a:r>
            <a:r>
              <a:rPr lang="ru-RU" sz="2000" i="1" dirty="0" err="1" smtClean="0">
                <a:latin typeface="Times New Roman Tj" pitchFamily="18" charset="-52"/>
              </a:rPr>
              <a:t>шавќовар</a:t>
            </a:r>
            <a:r>
              <a:rPr lang="ru-RU" sz="2000" i="1" dirty="0" smtClean="0">
                <a:latin typeface="Times New Roman Tj" pitchFamily="18" charset="-52"/>
              </a:rPr>
              <a:t> ё маќолаи </a:t>
            </a:r>
            <a:r>
              <a:rPr lang="ru-RU" sz="2000" i="1" dirty="0" err="1" smtClean="0">
                <a:latin typeface="Times New Roman Tj" pitchFamily="18" charset="-52"/>
              </a:rPr>
              <a:t>соњавии</a:t>
            </a:r>
            <a:r>
              <a:rPr lang="ru-RU" sz="2000" i="1" dirty="0" smtClean="0">
                <a:latin typeface="Times New Roman Tj" pitchFamily="18" charset="-52"/>
              </a:rPr>
              <a:t> дар </a:t>
            </a:r>
            <a:r>
              <a:rPr lang="ru-RU" sz="2000" i="1" dirty="0" err="1" smtClean="0">
                <a:latin typeface="Times New Roman Tj" pitchFamily="18" charset="-52"/>
              </a:rPr>
              <a:t>маљалла</a:t>
            </a:r>
            <a:r>
              <a:rPr lang="ru-RU" sz="2000" i="1" dirty="0" smtClean="0">
                <a:latin typeface="Times New Roman Tj" pitchFamily="18" charset="-52"/>
              </a:rPr>
              <a:t> </a:t>
            </a:r>
            <a:r>
              <a:rPr lang="ru-RU" sz="2000" i="1" dirty="0" err="1" smtClean="0">
                <a:latin typeface="Times New Roman Tj" pitchFamily="18" charset="-52"/>
              </a:rPr>
              <a:t>хондаашро</a:t>
            </a:r>
            <a:r>
              <a:rPr lang="ru-RU" sz="2000" i="1" dirty="0" smtClean="0">
                <a:latin typeface="Times New Roman Tj" pitchFamily="18" charset="-52"/>
              </a:rPr>
              <a:t>  ба </a:t>
            </a:r>
            <a:r>
              <a:rPr lang="ru-RU" sz="2000" i="1" dirty="0" err="1" smtClean="0">
                <a:latin typeface="Times New Roman Tj" pitchFamily="18" charset="-52"/>
              </a:rPr>
              <a:t>њамкорон</a:t>
            </a:r>
            <a:r>
              <a:rPr lang="ru-RU" sz="2000" i="1" dirty="0" smtClean="0">
                <a:latin typeface="Times New Roman Tj" pitchFamily="18" charset="-52"/>
              </a:rPr>
              <a:t> </a:t>
            </a:r>
            <a:r>
              <a:rPr lang="ru-RU" sz="2000" i="1" dirty="0" err="1" smtClean="0">
                <a:latin typeface="Times New Roman Tj" pitchFamily="18" charset="-52"/>
              </a:rPr>
              <a:t>наќл</a:t>
            </a:r>
            <a:r>
              <a:rPr lang="ru-RU" sz="2000" i="1" dirty="0" smtClean="0">
                <a:latin typeface="Times New Roman Tj" pitchFamily="18" charset="-52"/>
              </a:rPr>
              <a:t> </a:t>
            </a:r>
            <a:r>
              <a:rPr lang="ru-RU" sz="2000" i="1" dirty="0" err="1" smtClean="0">
                <a:latin typeface="Times New Roman Tj" pitchFamily="18" charset="-52"/>
              </a:rPr>
              <a:t>намояд</a:t>
            </a:r>
            <a:r>
              <a:rPr lang="ru-RU" sz="2000" i="1" dirty="0" smtClean="0">
                <a:latin typeface="Times New Roman Tj" pitchFamily="18" charset="-52"/>
              </a:rPr>
              <a:t>).</a:t>
            </a:r>
          </a:p>
          <a:p>
            <a:pPr algn="just">
              <a:spcBef>
                <a:spcPts val="0"/>
              </a:spcBef>
            </a:pP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Ба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намояндаи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ин тип бо ному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насаб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ва бо «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Шумо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» 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гуфтан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мурољиат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кардан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мувофиќи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маќсад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аст,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чунки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ў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эътимод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њосил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мекунад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вай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шахси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назар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намоён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буда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роњбар ба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ў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бо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эњтиром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дорад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endParaRPr lang="ru-RU" sz="200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lvl="0" algn="just">
              <a:spcBef>
                <a:spcPts val="0"/>
              </a:spcBef>
            </a:pPr>
            <a:endParaRPr lang="ru-RU" sz="2200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498384"/>
          </a:xfrm>
        </p:spPr>
        <p:txBody>
          <a:bodyPr>
            <a:normAutofit fontScale="90000"/>
          </a:bodyPr>
          <a:lstStyle/>
          <a:p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Тавсифи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мухтасари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хусусиятњои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рафторро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вобаста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ба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типњои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аксентуатсия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арзёбї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менамоем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xmlns="" val="14179926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052736"/>
            <a:ext cx="8640959" cy="5400600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</a:pP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11. </a:t>
            </a:r>
            <a:r>
              <a:rPr lang="ru-RU" sz="2300" b="1" dirty="0" err="1" smtClean="0">
                <a:solidFill>
                  <a:srgbClr val="CC3399"/>
                </a:solidFill>
                <a:latin typeface="Times New Roman Tj" pitchFamily="18" charset="-52"/>
              </a:rPr>
              <a:t>Интровертї</a:t>
            </a:r>
            <a:r>
              <a:rPr lang="ru-RU" sz="2300" b="1" dirty="0" smtClean="0">
                <a:solidFill>
                  <a:srgbClr val="CC3399"/>
                </a:solidFill>
                <a:latin typeface="Times New Roman Tj" pitchFamily="18" charset="-52"/>
              </a:rPr>
              <a:t> </a:t>
            </a:r>
            <a:r>
              <a:rPr lang="ru-RU" sz="2300" b="1" dirty="0" smtClean="0">
                <a:solidFill>
                  <a:srgbClr val="CC3399"/>
                </a:solidFill>
                <a:latin typeface="Times New Roman Tj" pitchFamily="18" charset="-52"/>
              </a:rPr>
              <a:t>(</a:t>
            </a:r>
            <a:r>
              <a:rPr lang="ru-RU" sz="2300" b="1" dirty="0" err="1" smtClean="0">
                <a:solidFill>
                  <a:srgbClr val="CC3399"/>
                </a:solidFill>
                <a:latin typeface="Times New Roman Tj" pitchFamily="18" charset="-52"/>
              </a:rPr>
              <a:t>маљзубї</a:t>
            </a:r>
            <a:r>
              <a:rPr lang="ru-RU" sz="2300" b="1" dirty="0" smtClean="0">
                <a:solidFill>
                  <a:srgbClr val="CC3399"/>
                </a:solidFill>
                <a:latin typeface="Times New Roman Tj" pitchFamily="18" charset="-52"/>
              </a:rPr>
              <a:t>) – </a:t>
            </a:r>
            <a:r>
              <a:rPr lang="ru-RU" sz="2300" b="1" dirty="0" err="1" smtClean="0">
                <a:solidFill>
                  <a:srgbClr val="CC3399"/>
                </a:solidFill>
                <a:latin typeface="Times New Roman Tj" pitchFamily="18" charset="-52"/>
              </a:rPr>
              <a:t>одамони</a:t>
            </a:r>
            <a:r>
              <a:rPr lang="ru-RU" sz="2300" b="1" dirty="0" smtClean="0">
                <a:solidFill>
                  <a:srgbClr val="CC3399"/>
                </a:solidFill>
                <a:latin typeface="Times New Roman Tj" pitchFamily="18" charset="-52"/>
              </a:rPr>
              <a:t> ин тип </a:t>
            </a:r>
            <a:r>
              <a:rPr lang="ru-RU" sz="2300" b="1" dirty="0" err="1" smtClean="0">
                <a:solidFill>
                  <a:srgbClr val="CC3399"/>
                </a:solidFill>
                <a:latin typeface="Times New Roman Tj" pitchFamily="18" charset="-52"/>
              </a:rPr>
              <a:t>кам</a:t>
            </a:r>
            <a:r>
              <a:rPr lang="ru-RU" sz="2300" b="1" dirty="0" smtClean="0">
                <a:solidFill>
                  <a:srgbClr val="CC3399"/>
                </a:solidFill>
                <a:latin typeface="Times New Roman Tj" pitchFamily="18" charset="-52"/>
              </a:rPr>
              <a:t> </a:t>
            </a:r>
            <a:r>
              <a:rPr lang="ru-RU" sz="2300" b="1" dirty="0" err="1" smtClean="0">
                <a:solidFill>
                  <a:srgbClr val="CC3399"/>
                </a:solidFill>
                <a:latin typeface="Times New Roman Tj" pitchFamily="18" charset="-52"/>
              </a:rPr>
              <a:t>муошират</a:t>
            </a:r>
            <a:r>
              <a:rPr lang="ru-RU" sz="2300" b="1" dirty="0" smtClean="0">
                <a:solidFill>
                  <a:srgbClr val="CC3399"/>
                </a:solidFill>
                <a:latin typeface="Times New Roman Tj" pitchFamily="18" charset="-52"/>
              </a:rPr>
              <a:t> </a:t>
            </a:r>
            <a:r>
              <a:rPr lang="ru-RU" sz="2300" b="1" dirty="0" err="1" smtClean="0">
                <a:solidFill>
                  <a:srgbClr val="CC3399"/>
                </a:solidFill>
                <a:latin typeface="Times New Roman Tj" pitchFamily="18" charset="-52"/>
              </a:rPr>
              <a:t>мекунад</a:t>
            </a:r>
            <a:r>
              <a:rPr lang="ru-RU" sz="2300" b="1" dirty="0" smtClean="0">
                <a:solidFill>
                  <a:srgbClr val="CC3399"/>
                </a:solidFill>
                <a:latin typeface="Times New Roman Tj" pitchFamily="18" charset="-52"/>
              </a:rPr>
              <a:t>, </a:t>
            </a:r>
            <a:r>
              <a:rPr lang="ru-RU" sz="2300" b="1" dirty="0" err="1" smtClean="0">
                <a:solidFill>
                  <a:srgbClr val="CC3399"/>
                </a:solidFill>
                <a:latin typeface="Times New Roman Tj" pitchFamily="18" charset="-52"/>
              </a:rPr>
              <a:t>хилватнишин</a:t>
            </a:r>
            <a:r>
              <a:rPr lang="ru-RU" sz="2300" b="1" dirty="0" smtClean="0">
                <a:solidFill>
                  <a:srgbClr val="CC3399"/>
                </a:solidFill>
                <a:latin typeface="Times New Roman Tj" pitchFamily="18" charset="-52"/>
              </a:rPr>
              <a:t> </a:t>
            </a:r>
            <a:r>
              <a:rPr lang="ru-RU" sz="2300" b="1" dirty="0" err="1" smtClean="0">
                <a:solidFill>
                  <a:srgbClr val="CC3399"/>
                </a:solidFill>
                <a:latin typeface="Times New Roman Tj" pitchFamily="18" charset="-52"/>
              </a:rPr>
              <a:t>буда</a:t>
            </a:r>
            <a:r>
              <a:rPr lang="ru-RU" sz="2300" b="1" dirty="0" smtClean="0">
                <a:solidFill>
                  <a:srgbClr val="CC3399"/>
                </a:solidFill>
                <a:latin typeface="Times New Roman Tj" pitchFamily="18" charset="-52"/>
              </a:rPr>
              <a:t>, аз </a:t>
            </a:r>
            <a:r>
              <a:rPr lang="ru-RU" sz="2300" b="1" dirty="0" err="1" smtClean="0">
                <a:solidFill>
                  <a:srgbClr val="CC3399"/>
                </a:solidFill>
                <a:latin typeface="Times New Roman Tj" pitchFamily="18" charset="-52"/>
              </a:rPr>
              <a:t>одамон</a:t>
            </a:r>
            <a:r>
              <a:rPr lang="ru-RU" sz="2300" b="1" dirty="0" smtClean="0">
                <a:solidFill>
                  <a:srgbClr val="CC3399"/>
                </a:solidFill>
                <a:latin typeface="Times New Roman Tj" pitchFamily="18" charset="-52"/>
              </a:rPr>
              <a:t> </a:t>
            </a:r>
            <a:r>
              <a:rPr lang="ru-RU" sz="2300" b="1" dirty="0" err="1" smtClean="0">
                <a:solidFill>
                  <a:srgbClr val="CC3399"/>
                </a:solidFill>
                <a:latin typeface="Times New Roman Tj" pitchFamily="18" charset="-52"/>
              </a:rPr>
              <a:t>канораљўйї</a:t>
            </a:r>
            <a:r>
              <a:rPr lang="ru-RU" sz="2300" b="1" dirty="0" smtClean="0">
                <a:solidFill>
                  <a:srgbClr val="CC3399"/>
                </a:solidFill>
                <a:latin typeface="Times New Roman Tj" pitchFamily="18" charset="-52"/>
              </a:rPr>
              <a:t> </a:t>
            </a:r>
            <a:r>
              <a:rPr lang="ru-RU" sz="2300" b="1" dirty="0" err="1" smtClean="0">
                <a:solidFill>
                  <a:srgbClr val="CC3399"/>
                </a:solidFill>
                <a:latin typeface="Times New Roman Tj" pitchFamily="18" charset="-52"/>
              </a:rPr>
              <a:t>мекунанд</a:t>
            </a:r>
            <a:r>
              <a:rPr lang="ru-RU" sz="2300" b="1" dirty="0" smtClean="0">
                <a:solidFill>
                  <a:srgbClr val="CC3399"/>
                </a:solidFill>
                <a:latin typeface="Times New Roman Tj" pitchFamily="18" charset="-52"/>
              </a:rPr>
              <a:t>. </a:t>
            </a:r>
            <a:endParaRPr lang="ru-RU" sz="2300" b="1" dirty="0" smtClean="0">
              <a:solidFill>
                <a:srgbClr val="CC3399"/>
              </a:solidFill>
              <a:latin typeface="Times New Roman Tj" pitchFamily="18" charset="-52"/>
            </a:endParaRPr>
          </a:p>
          <a:p>
            <a:pPr lvl="0" algn="just">
              <a:spcBef>
                <a:spcPts val="0"/>
              </a:spcBef>
            </a:pPr>
            <a:r>
              <a:rPr lang="ru-RU" sz="2300" dirty="0" err="1" smtClean="0">
                <a:latin typeface="Times New Roman Tj" pitchFamily="18" charset="-52"/>
              </a:rPr>
              <a:t>Вай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smtClean="0">
                <a:latin typeface="Times New Roman Tj" pitchFamily="18" charset="-52"/>
              </a:rPr>
              <a:t>дар худ </a:t>
            </a:r>
            <a:r>
              <a:rPr lang="ru-RU" sz="2300" dirty="0" err="1" smtClean="0">
                <a:latin typeface="Times New Roman Tj" pitchFamily="18" charset="-52"/>
              </a:rPr>
              <a:t>ѓутавар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буда</a:t>
            </a:r>
            <a:r>
              <a:rPr lang="ru-RU" sz="2300" dirty="0" smtClean="0">
                <a:latin typeface="Times New Roman Tj" pitchFamily="18" charset="-52"/>
              </a:rPr>
              <a:t>, дар </a:t>
            </a:r>
            <a:r>
              <a:rPr lang="ru-RU" sz="2300" dirty="0" err="1" smtClean="0">
                <a:latin typeface="Times New Roman Tj" pitchFamily="18" charset="-52"/>
              </a:rPr>
              <a:t>бораи</a:t>
            </a:r>
            <a:r>
              <a:rPr lang="ru-RU" sz="2300" dirty="0" smtClean="0">
                <a:latin typeface="Times New Roman Tj" pitchFamily="18" charset="-52"/>
              </a:rPr>
              <a:t> худ ба </a:t>
            </a:r>
            <a:r>
              <a:rPr lang="ru-RU" sz="2300" dirty="0" err="1" smtClean="0">
                <a:latin typeface="Times New Roman Tj" pitchFamily="18" charset="-52"/>
              </a:rPr>
              <a:t>касе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наќл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намекунад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ѓамхўриашро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ба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касе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нишон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намедињад</a:t>
            </a:r>
            <a:r>
              <a:rPr lang="ru-RU" sz="2300" dirty="0" smtClean="0">
                <a:latin typeface="Times New Roman Tj" pitchFamily="18" charset="-52"/>
              </a:rPr>
              <a:t>, </a:t>
            </a:r>
            <a:r>
              <a:rPr lang="ru-RU" sz="2300" dirty="0" err="1" smtClean="0">
                <a:latin typeface="Times New Roman Tj" pitchFamily="18" charset="-52"/>
              </a:rPr>
              <a:t>њарчанд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хеле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озурдахотир</a:t>
            </a:r>
            <a:r>
              <a:rPr lang="ru-RU" sz="2300" dirty="0" smtClean="0">
                <a:latin typeface="Times New Roman Tj" pitchFamily="18" charset="-52"/>
              </a:rPr>
              <a:t> аст. </a:t>
            </a:r>
            <a:endParaRPr lang="ru-RU" sz="2300" dirty="0" smtClean="0">
              <a:latin typeface="Times New Roman Tj" pitchFamily="18" charset="-52"/>
            </a:endParaRPr>
          </a:p>
          <a:p>
            <a:pPr lvl="0" algn="just">
              <a:spcBef>
                <a:spcPts val="0"/>
              </a:spcBef>
            </a:pPr>
            <a:r>
              <a:rPr lang="ru-RU" sz="2300" dirty="0" err="1" smtClean="0">
                <a:latin typeface="Times New Roman Tj" pitchFamily="18" charset="-52"/>
              </a:rPr>
              <a:t>Чунин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smtClean="0">
                <a:latin typeface="Times New Roman Tj" pitchFamily="18" charset="-52"/>
              </a:rPr>
              <a:t>одам </a:t>
            </a:r>
            <a:r>
              <a:rPr lang="ru-RU" sz="2300" dirty="0" err="1" smtClean="0">
                <a:latin typeface="Times New Roman Tj" pitchFamily="18" charset="-52"/>
              </a:rPr>
              <a:t>ботамкин</a:t>
            </a:r>
            <a:r>
              <a:rPr lang="ru-RU" sz="2300" dirty="0" smtClean="0">
                <a:latin typeface="Times New Roman Tj" pitchFamily="18" charset="-52"/>
              </a:rPr>
              <a:t> ва бо </a:t>
            </a:r>
            <a:r>
              <a:rPr lang="ru-RU" sz="2300" dirty="0" err="1" smtClean="0">
                <a:latin typeface="Times New Roman Tj" pitchFamily="18" charset="-52"/>
              </a:rPr>
              <a:t>дигарон</a:t>
            </a:r>
            <a:r>
              <a:rPr lang="ru-RU" sz="2300" dirty="0" smtClean="0">
                <a:latin typeface="Times New Roman Tj" pitchFamily="18" charset="-52"/>
              </a:rPr>
              <a:t>, аз </a:t>
            </a:r>
            <a:r>
              <a:rPr lang="ru-RU" sz="2300" dirty="0" err="1" smtClean="0">
                <a:latin typeface="Times New Roman Tj" pitchFamily="18" charset="-52"/>
              </a:rPr>
              <a:t>љумла</a:t>
            </a:r>
            <a:r>
              <a:rPr lang="ru-RU" sz="2300" dirty="0" smtClean="0">
                <a:latin typeface="Times New Roman Tj" pitchFamily="18" charset="-52"/>
              </a:rPr>
              <a:t>, ба </a:t>
            </a:r>
            <a:r>
              <a:rPr lang="ru-RU" sz="2300" dirty="0" err="1" smtClean="0">
                <a:latin typeface="Times New Roman Tj" pitchFamily="18" charset="-52"/>
              </a:rPr>
              <a:t>наздиконаш</a:t>
            </a:r>
            <a:r>
              <a:rPr lang="ru-RU" sz="2300" dirty="0" smtClean="0">
                <a:latin typeface="Times New Roman Tj" pitchFamily="18" charset="-52"/>
              </a:rPr>
              <a:t> сард </a:t>
            </a:r>
            <a:r>
              <a:rPr lang="ru-RU" sz="2300" dirty="0" err="1" smtClean="0">
                <a:latin typeface="Times New Roman Tj" pitchFamily="18" charset="-52"/>
              </a:rPr>
              <a:t>муносибат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smtClean="0">
                <a:latin typeface="Times New Roman Tj" pitchFamily="18" charset="-52"/>
              </a:rPr>
              <a:t>карда, аз </a:t>
            </a:r>
            <a:r>
              <a:rPr lang="ru-RU" sz="2300" dirty="0" err="1" smtClean="0">
                <a:latin typeface="Times New Roman Tj" pitchFamily="18" charset="-52"/>
              </a:rPr>
              <a:t>њаёти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њамкорони</a:t>
            </a:r>
            <a:r>
              <a:rPr lang="ru-RU" sz="2300" dirty="0" smtClean="0">
                <a:latin typeface="Times New Roman Tj" pitchFamily="18" charset="-52"/>
              </a:rPr>
              <a:t> худ </a:t>
            </a:r>
            <a:r>
              <a:rPr lang="ru-RU" sz="2300" dirty="0" err="1" smtClean="0">
                <a:latin typeface="Times New Roman Tj" pitchFamily="18" charset="-52"/>
              </a:rPr>
              <a:t>огањ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нестанд</a:t>
            </a:r>
            <a:r>
              <a:rPr lang="ru-RU" sz="2300" dirty="0" smtClean="0">
                <a:latin typeface="Times New Roman Tj" pitchFamily="18" charset="-52"/>
              </a:rPr>
              <a:t>, ба </a:t>
            </a:r>
            <a:r>
              <a:rPr lang="ru-RU" sz="2300" dirty="0" err="1" smtClean="0">
                <a:latin typeface="Times New Roman Tj" pitchFamily="18" charset="-52"/>
              </a:rPr>
              <a:t>пешравињои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атрофиён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бетарафанд</a:t>
            </a:r>
            <a:r>
              <a:rPr lang="ru-RU" sz="2300" dirty="0" smtClean="0">
                <a:latin typeface="Times New Roman Tj" pitchFamily="18" charset="-52"/>
              </a:rPr>
              <a:t>. </a:t>
            </a:r>
            <a:endParaRPr lang="ru-RU" sz="2300" dirty="0" smtClean="0">
              <a:latin typeface="Times New Roman Tj" pitchFamily="18" charset="-52"/>
            </a:endParaRPr>
          </a:p>
          <a:p>
            <a:pPr lvl="0" algn="just">
              <a:spcBef>
                <a:spcPts val="0"/>
              </a:spcBef>
            </a:pPr>
            <a:r>
              <a:rPr lang="ru-RU" sz="2300" dirty="0" err="1" smtClean="0">
                <a:latin typeface="Times New Roman Tj" pitchFamily="18" charset="-52"/>
              </a:rPr>
              <a:t>Онњо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эњсосоти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худро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нигоњ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дошта,дар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smtClean="0">
                <a:latin typeface="Times New Roman Tj" pitchFamily="18" charset="-52"/>
              </a:rPr>
              <a:t>бисёр </a:t>
            </a:r>
            <a:r>
              <a:rPr lang="ru-RU" sz="2300" dirty="0" err="1" smtClean="0">
                <a:latin typeface="Times New Roman Tj" pitchFamily="18" charset="-52"/>
              </a:rPr>
              <a:t>њолатњо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пессимистанд</a:t>
            </a:r>
            <a:r>
              <a:rPr lang="ru-RU" sz="2300" dirty="0" smtClean="0">
                <a:latin typeface="Times New Roman Tj" pitchFamily="18" charset="-52"/>
              </a:rPr>
              <a:t>. </a:t>
            </a:r>
            <a:endParaRPr lang="ru-RU" sz="2300" dirty="0" smtClean="0">
              <a:latin typeface="Times New Roman Tj" pitchFamily="18" charset="-52"/>
            </a:endParaRPr>
          </a:p>
          <a:p>
            <a:pPr lvl="0" algn="just">
              <a:spcBef>
                <a:spcPts val="0"/>
              </a:spcBef>
            </a:pPr>
            <a:r>
              <a:rPr lang="ru-RU" sz="2300" dirty="0" err="1" smtClean="0">
                <a:latin typeface="Times New Roman Tj" pitchFamily="18" charset="-52"/>
              </a:rPr>
              <a:t>Тарбия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кардани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онњо</a:t>
            </a:r>
            <a:r>
              <a:rPr lang="ru-RU" sz="2300" dirty="0" smtClean="0">
                <a:latin typeface="Times New Roman Tj" pitchFamily="18" charset="-52"/>
              </a:rPr>
              <a:t> барои </a:t>
            </a:r>
            <a:r>
              <a:rPr lang="ru-RU" sz="2300" dirty="0" err="1" smtClean="0">
                <a:latin typeface="Times New Roman Tj" pitchFamily="18" charset="-52"/>
              </a:rPr>
              <a:t>бартараф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сохтани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камбудињояшон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ягон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самара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надорад</a:t>
            </a:r>
            <a:r>
              <a:rPr lang="ru-RU" sz="2300" dirty="0" smtClean="0">
                <a:latin typeface="Times New Roman Tj" pitchFamily="18" charset="-52"/>
              </a:rPr>
              <a:t>. </a:t>
            </a:r>
            <a:endParaRPr lang="ru-RU" sz="2300" dirty="0" smtClean="0">
              <a:latin typeface="Times New Roman Tj" pitchFamily="18" charset="-52"/>
            </a:endParaRPr>
          </a:p>
          <a:p>
            <a:pPr lvl="0" algn="just">
              <a:spcBef>
                <a:spcPts val="0"/>
              </a:spcBef>
            </a:pPr>
            <a:r>
              <a:rPr lang="ru-RU" sz="2300" dirty="0" err="1" smtClean="0">
                <a:latin typeface="Times New Roman Tj" pitchFamily="18" charset="-52"/>
              </a:rPr>
              <a:t>Онњоро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љазо</a:t>
            </a:r>
            <a:r>
              <a:rPr lang="ru-RU" sz="2300" dirty="0" smtClean="0">
                <a:latin typeface="Times New Roman Tj" pitchFamily="18" charset="-52"/>
              </a:rPr>
              <a:t> додан, ба </a:t>
            </a:r>
            <a:r>
              <a:rPr lang="ru-RU" sz="2300" dirty="0" err="1" smtClean="0">
                <a:latin typeface="Times New Roman Tj" pitchFamily="18" charset="-52"/>
              </a:rPr>
              <a:t>инсоф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даъват</a:t>
            </a:r>
            <a:r>
              <a:rPr lang="ru-RU" sz="2300" dirty="0" smtClean="0">
                <a:latin typeface="Times New Roman Tj" pitchFamily="18" charset="-52"/>
              </a:rPr>
              <a:t> кардан, </a:t>
            </a:r>
            <a:r>
              <a:rPr lang="ru-RU" sz="2300" dirty="0" err="1" smtClean="0">
                <a:latin typeface="Times New Roman Tj" pitchFamily="18" charset="-52"/>
              </a:rPr>
              <a:t>њисси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бародарї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доштан</a:t>
            </a:r>
            <a:r>
              <a:rPr lang="ru-RU" sz="2300" dirty="0" smtClean="0">
                <a:latin typeface="Times New Roman Tj" pitchFamily="18" charset="-52"/>
              </a:rPr>
              <a:t>  </a:t>
            </a:r>
            <a:r>
              <a:rPr lang="ru-RU" sz="2300" dirty="0" err="1" smtClean="0">
                <a:latin typeface="Times New Roman Tj" pitchFamily="18" charset="-52"/>
              </a:rPr>
              <a:t>бефоида</a:t>
            </a:r>
            <a:r>
              <a:rPr lang="ru-RU" sz="2300" dirty="0" smtClean="0">
                <a:latin typeface="Times New Roman Tj" pitchFamily="18" charset="-52"/>
              </a:rPr>
              <a:t> аст, </a:t>
            </a:r>
            <a:r>
              <a:rPr lang="ru-RU" sz="2300" dirty="0" smtClean="0">
                <a:latin typeface="Times New Roman Tj" pitchFamily="18" charset="-52"/>
              </a:rPr>
              <a:t>вале </a:t>
            </a:r>
            <a:r>
              <a:rPr lang="ru-RU" sz="2300" dirty="0" smtClean="0">
                <a:latin typeface="Times New Roman Tj" pitchFamily="18" charset="-52"/>
              </a:rPr>
              <a:t>ба </a:t>
            </a:r>
            <a:r>
              <a:rPr lang="ru-RU" sz="2300" dirty="0" err="1" smtClean="0">
                <a:latin typeface="Times New Roman Tj" pitchFamily="18" charset="-52"/>
              </a:rPr>
              <a:t>ќабул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кардани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хусусиятњои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фардиаш</a:t>
            </a:r>
            <a:r>
              <a:rPr lang="ru-RU" sz="2300" dirty="0" smtClean="0">
                <a:latin typeface="Times New Roman Tj" pitchFamily="18" charset="-52"/>
              </a:rPr>
              <a:t> </a:t>
            </a:r>
            <a:r>
              <a:rPr lang="ru-RU" sz="2300" dirty="0" err="1" smtClean="0">
                <a:latin typeface="Times New Roman Tj" pitchFamily="18" charset="-52"/>
              </a:rPr>
              <a:t>такя</a:t>
            </a:r>
            <a:r>
              <a:rPr lang="ru-RU" sz="2300" dirty="0" smtClean="0">
                <a:latin typeface="Times New Roman Tj" pitchFamily="18" charset="-52"/>
              </a:rPr>
              <a:t>  кардан </a:t>
            </a:r>
            <a:r>
              <a:rPr lang="ru-RU" sz="2300" dirty="0" err="1" smtClean="0">
                <a:latin typeface="Times New Roman Tj" pitchFamily="18" charset="-52"/>
              </a:rPr>
              <a:t>мумкин</a:t>
            </a:r>
            <a:r>
              <a:rPr lang="ru-RU" sz="2300" dirty="0" smtClean="0">
                <a:latin typeface="Times New Roman Tj" pitchFamily="18" charset="-52"/>
              </a:rPr>
              <a:t> аст.</a:t>
            </a:r>
          </a:p>
          <a:p>
            <a:pPr algn="just">
              <a:spcBef>
                <a:spcPts val="0"/>
              </a:spcBef>
            </a:pPr>
            <a:endParaRPr lang="ru-RU" sz="2200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498384"/>
          </a:xfrm>
        </p:spPr>
        <p:txBody>
          <a:bodyPr>
            <a:normAutofit fontScale="90000"/>
          </a:bodyPr>
          <a:lstStyle/>
          <a:p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Тавсифи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мухтасари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хусусиятњои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рафторро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вобаста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ба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типњои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аксентуатсия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арзёбї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менамоем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xmlns="" val="14179926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052736"/>
            <a:ext cx="8640959" cy="5616624"/>
          </a:xfrm>
        </p:spPr>
        <p:txBody>
          <a:bodyPr>
            <a:noAutofit/>
          </a:bodyPr>
          <a:lstStyle/>
          <a:p>
            <a:pPr lvl="0" algn="just"/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12. </a:t>
            </a:r>
            <a:r>
              <a:rPr lang="ru-RU" sz="2000" b="1" dirty="0" err="1" smtClean="0">
                <a:solidFill>
                  <a:srgbClr val="CC3399"/>
                </a:solidFill>
                <a:latin typeface="Times New Roman Tj" pitchFamily="18" charset="-52"/>
              </a:rPr>
              <a:t>Типи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 </a:t>
            </a:r>
            <a:r>
              <a:rPr lang="ru-RU" sz="2000" b="1" dirty="0" err="1" smtClean="0">
                <a:solidFill>
                  <a:srgbClr val="CC3399"/>
                </a:solidFill>
                <a:latin typeface="Times New Roman Tj" pitchFamily="18" charset="-52"/>
              </a:rPr>
              <a:t>экстравертирї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 (</a:t>
            </a:r>
            <a:r>
              <a:rPr lang="ru-RU" sz="2000" b="1" dirty="0" err="1" smtClean="0">
                <a:solidFill>
                  <a:srgbClr val="CC3399"/>
                </a:solidFill>
                <a:latin typeface="Times New Roman Tj" pitchFamily="18" charset="-52"/>
              </a:rPr>
              <a:t>комформї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) - ба </a:t>
            </a:r>
            <a:r>
              <a:rPr lang="ru-RU" sz="2000" b="1" dirty="0" err="1" smtClean="0">
                <a:solidFill>
                  <a:srgbClr val="CC3399"/>
                </a:solidFill>
                <a:latin typeface="Times New Roman Tj" pitchFamily="18" charset="-52"/>
              </a:rPr>
              <a:t>намояндагони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 ин тип муоширати 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баланд, </a:t>
            </a:r>
            <a:r>
              <a:rPr lang="ru-RU" sz="2000" b="1" dirty="0" err="1" smtClean="0">
                <a:solidFill>
                  <a:srgbClr val="CC3399"/>
                </a:solidFill>
                <a:latin typeface="Times New Roman Tj" pitchFamily="18" charset="-52"/>
              </a:rPr>
              <a:t>хушчаќчаќї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 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ва то 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дараљаи </a:t>
            </a:r>
            <a:r>
              <a:rPr lang="ru-RU" sz="2000" b="1" dirty="0" err="1" smtClean="0">
                <a:solidFill>
                  <a:srgbClr val="CC3399"/>
                </a:solidFill>
                <a:latin typeface="Times New Roman Tj" pitchFamily="18" charset="-52"/>
              </a:rPr>
              <a:t>сергапї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  </a:t>
            </a:r>
            <a:r>
              <a:rPr lang="ru-RU" sz="2000" b="1" dirty="0" err="1" smtClean="0">
                <a:solidFill>
                  <a:srgbClr val="CC3399"/>
                </a:solidFill>
                <a:latin typeface="Times New Roman Tj" pitchFamily="18" charset="-52"/>
              </a:rPr>
              <a:t>хос</a:t>
            </a:r>
            <a:r>
              <a:rPr lang="ru-RU" sz="2000" b="1" dirty="0" smtClean="0">
                <a:solidFill>
                  <a:srgbClr val="CC3399"/>
                </a:solidFill>
                <a:latin typeface="Times New Roman Tj" pitchFamily="18" charset="-52"/>
              </a:rPr>
              <a:t> аст. </a:t>
            </a:r>
            <a:endParaRPr lang="ru-RU" sz="2000" b="1" dirty="0" smtClean="0">
              <a:solidFill>
                <a:srgbClr val="CC3399"/>
              </a:solidFill>
              <a:latin typeface="Times New Roman Tj" pitchFamily="18" charset="-52"/>
            </a:endParaRPr>
          </a:p>
          <a:p>
            <a:pPr lvl="0" algn="just"/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Њамчун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комформист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аќидаи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худро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надорад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кўшиш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мекунад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то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мисли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дигарон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бошад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номуташаккил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аст,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тобеъшавандагиро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тарафдорї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мекунад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endParaRPr lang="ru-RU" sz="200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lvl="0" algn="just"/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Ин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гуна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одамон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ташаббус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далерї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дар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рафтор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фикрронї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љуръатнокї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нишон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намедињанд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endParaRPr lang="ru-RU" sz="200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lvl="0" algn="just"/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Дар 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бисёр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њолатњо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ба кори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самаранок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нигоњ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накарда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рафиќон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онњоро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њамчун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одамони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ноаёну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соддалавњ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ќабул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мекунанд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endParaRPr lang="ru-RU" sz="200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lvl="0" algn="just"/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Барои 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он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мавќеи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розишавии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корманди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комформї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бартараф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карда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шавад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ба роњбар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муфид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аст дар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маљлисњо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машваратњо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њар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гуна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мубоњисањо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ў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якум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имконияти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баён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кардани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фикрро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дињад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Ин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метавонад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инчунин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типи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мутобиќшаванда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низ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бошад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барои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манфиатњои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худ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метавонад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рафиќашро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фурўшад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ўро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дар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вазъияти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душвор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танњо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гузорад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вале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чї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гуна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рафторе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ў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накунад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њамеша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дар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бештари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њолат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бо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чандин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далел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рафтори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худро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њаќ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бароварда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метавонад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  <a:endParaRPr lang="ru-RU" sz="2200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498384"/>
          </a:xfrm>
        </p:spPr>
        <p:txBody>
          <a:bodyPr>
            <a:normAutofit fontScale="90000"/>
          </a:bodyPr>
          <a:lstStyle/>
          <a:p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Тавсифи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мухтасари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хусусиятњои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рафторро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вобаста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ба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типњои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аксентуатсия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арзёбї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400" b="1" dirty="0" err="1" smtClean="0">
                <a:solidFill>
                  <a:schemeClr val="bg1"/>
                </a:solidFill>
                <a:latin typeface="Times New Roman Tj" pitchFamily="18" charset="-52"/>
              </a:rPr>
              <a:t>менамоем</a:t>
            </a:r>
            <a:r>
              <a:rPr lang="ru-RU" sz="2400" b="1" dirty="0" smtClean="0">
                <a:solidFill>
                  <a:schemeClr val="bg1"/>
                </a:solidFill>
                <a:latin typeface="Times New Roman Tj" pitchFamily="18" charset="-52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xmlns="" val="14179926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260648"/>
            <a:ext cx="8640959" cy="6408712"/>
          </a:xfrm>
        </p:spPr>
        <p:txBody>
          <a:bodyPr>
            <a:noAutofit/>
          </a:bodyPr>
          <a:lstStyle/>
          <a:p>
            <a:pPr algn="just"/>
            <a:endParaRPr lang="ru-RU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/>
            <a:endParaRPr lang="ru-RU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/>
            <a:endParaRPr lang="ru-RU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/>
            <a:endParaRPr lang="ru-RU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Характер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шахшуда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нест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вай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дар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тамоми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љараёни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њаёти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инсон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ташаккул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меёбад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 </a:t>
            </a:r>
            <a:endParaRPr lang="ru-RU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Одам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метавонад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бар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характери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худ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бартарї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дошта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бошад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онро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дигар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кунад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бинобар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ин,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ваќте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дар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бораи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пешгўї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кардани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рафтор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сухан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меравад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набояд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фаромуш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кард,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вай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эњтимолияти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муайян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дорад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, вале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метавонад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тамоман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мутлаќ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 Tj" pitchFamily="18" charset="-52"/>
              </a:rPr>
              <a:t>бошад</a:t>
            </a:r>
            <a:r>
              <a:rPr lang="ru-RU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lvl="0" algn="just"/>
            <a:endParaRPr lang="ru-RU" sz="2800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79926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1628801"/>
            <a:ext cx="864096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 err="1" smtClean="0">
                <a:latin typeface="Times New Roman Tj" pitchFamily="18" charset="-52"/>
              </a:rPr>
              <a:t>Ташаккур</a:t>
            </a:r>
            <a:r>
              <a:rPr lang="ru-RU" sz="6600" b="1" dirty="0" smtClean="0">
                <a:latin typeface="Times New Roman Tj" pitchFamily="18" charset="-52"/>
              </a:rPr>
              <a:t> </a:t>
            </a:r>
          </a:p>
          <a:p>
            <a:pPr algn="ctr"/>
            <a:r>
              <a:rPr lang="ru-RU" sz="6600" b="1" dirty="0" smtClean="0">
                <a:latin typeface="Times New Roman Tj" pitchFamily="18" charset="-52"/>
              </a:rPr>
              <a:t>ба </a:t>
            </a:r>
            <a:r>
              <a:rPr lang="ru-RU" sz="6600" b="1" dirty="0" err="1" smtClean="0">
                <a:latin typeface="Times New Roman Tj" pitchFamily="18" charset="-52"/>
              </a:rPr>
              <a:t>диќќататон</a:t>
            </a:r>
            <a:r>
              <a:rPr lang="ru-RU" sz="6600" b="1" dirty="0" smtClean="0">
                <a:latin typeface="Times New Roman Tj" pitchFamily="18" charset="-52"/>
              </a:rPr>
              <a:t>!</a:t>
            </a:r>
            <a:endParaRPr lang="ru-RU" sz="6600" b="1" dirty="0">
              <a:latin typeface="Times New Roman Tj" pitchFamily="18" charset="-52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764704"/>
            <a:ext cx="8640959" cy="5616624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latin typeface="Times New Roman Tj" pitchFamily="18" charset="-52"/>
              </a:rPr>
              <a:t>Хусусиятњои </a:t>
            </a:r>
            <a:r>
              <a:rPr lang="ru-RU" sz="2000" dirty="0" err="1" smtClean="0">
                <a:latin typeface="Times New Roman Tj" pitchFamily="18" charset="-52"/>
              </a:rPr>
              <a:t>алоњидаи</a:t>
            </a:r>
            <a:r>
              <a:rPr lang="ru-RU" sz="2000" dirty="0" smtClean="0">
                <a:latin typeface="Times New Roman Tj" pitchFamily="18" charset="-52"/>
              </a:rPr>
              <a:t> характер аз </a:t>
            </a:r>
            <a:r>
              <a:rPr lang="ru-RU" sz="2000" dirty="0" err="1" smtClean="0">
                <a:latin typeface="Times New Roman Tj" pitchFamily="18" charset="-52"/>
              </a:rPr>
              <a:t>њамдигар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вобаста</a:t>
            </a:r>
            <a:r>
              <a:rPr lang="ru-RU" sz="2000" dirty="0" smtClean="0">
                <a:latin typeface="Times New Roman Tj" pitchFamily="18" charset="-52"/>
              </a:rPr>
              <a:t> ва </a:t>
            </a:r>
            <a:r>
              <a:rPr lang="ru-RU" sz="2000" dirty="0" err="1" smtClean="0">
                <a:latin typeface="Times New Roman Tj" pitchFamily="18" charset="-52"/>
              </a:rPr>
              <a:t>алоќаманд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буда</a:t>
            </a:r>
            <a:r>
              <a:rPr lang="ru-RU" sz="2000" dirty="0" smtClean="0">
                <a:latin typeface="Times New Roman Tj" pitchFamily="18" charset="-52"/>
              </a:rPr>
              <a:t>, як </a:t>
            </a:r>
            <a:r>
              <a:rPr lang="ru-RU" sz="2000" dirty="0" err="1" smtClean="0">
                <a:latin typeface="Times New Roman Tj" pitchFamily="18" charset="-52"/>
              </a:rPr>
              <a:t>силсилаи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ягонаро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ташкил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медињанд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ки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онро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сохти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характер </a:t>
            </a:r>
            <a:r>
              <a:rPr lang="ru-RU" sz="2000" dirty="0" err="1" smtClean="0">
                <a:latin typeface="Times New Roman Tj" pitchFamily="18" charset="-52"/>
              </a:rPr>
              <a:t>меноманд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000" dirty="0" smtClean="0">
                <a:latin typeface="Times New Roman Tj" pitchFamily="18" charset="-52"/>
              </a:rPr>
              <a:t>Ба </a:t>
            </a:r>
            <a:r>
              <a:rPr lang="ru-RU" sz="2000" dirty="0" err="1" smtClean="0">
                <a:latin typeface="Times New Roman Tj" pitchFamily="18" charset="-52"/>
              </a:rPr>
              <a:t>сохти</a:t>
            </a:r>
            <a:r>
              <a:rPr lang="ru-RU" sz="2000" dirty="0" smtClean="0">
                <a:latin typeface="Times New Roman Tj" pitchFamily="18" charset="-52"/>
              </a:rPr>
              <a:t> характер </a:t>
            </a:r>
            <a:r>
              <a:rPr lang="ru-RU" sz="2000" dirty="0" err="1" smtClean="0">
                <a:latin typeface="Times New Roman Tj" pitchFamily="18" charset="-52"/>
              </a:rPr>
              <a:t>ду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гурўњ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хусусиятњо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дохил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мешаванд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000" dirty="0" err="1" smtClean="0">
                <a:latin typeface="Times New Roman Tj" pitchFamily="18" charset="-52"/>
              </a:rPr>
              <a:t>Зери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хусусияти</a:t>
            </a:r>
            <a:r>
              <a:rPr lang="ru-RU" sz="2000" dirty="0" smtClean="0">
                <a:latin typeface="Times New Roman Tj" pitchFamily="18" charset="-52"/>
              </a:rPr>
              <a:t> характер ин ё он </a:t>
            </a:r>
            <a:r>
              <a:rPr lang="ru-RU" sz="2000" dirty="0" err="1" smtClean="0">
                <a:latin typeface="Times New Roman Tj" pitchFamily="18" charset="-52"/>
              </a:rPr>
              <a:t>хусусияти</a:t>
            </a:r>
            <a:r>
              <a:rPr lang="ru-RU" sz="2000" dirty="0" smtClean="0">
                <a:latin typeface="Times New Roman Tj" pitchFamily="18" charset="-52"/>
              </a:rPr>
              <a:t>  </a:t>
            </a:r>
            <a:r>
              <a:rPr lang="ru-RU" sz="2000" dirty="0" err="1" smtClean="0">
                <a:latin typeface="Times New Roman Tj" pitchFamily="18" charset="-52"/>
              </a:rPr>
              <a:t>шахсияти</a:t>
            </a:r>
            <a:r>
              <a:rPr lang="ru-RU" sz="2000" dirty="0" smtClean="0">
                <a:latin typeface="Times New Roman Tj" pitchFamily="18" charset="-52"/>
              </a:rPr>
              <a:t> одам, </a:t>
            </a:r>
            <a:r>
              <a:rPr lang="ru-RU" sz="2000" dirty="0" err="1" smtClean="0">
                <a:latin typeface="Times New Roman Tj" pitchFamily="18" charset="-52"/>
              </a:rPr>
              <a:t>ки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мунтазам</a:t>
            </a:r>
            <a:r>
              <a:rPr lang="ru-RU" sz="2000" dirty="0" smtClean="0">
                <a:latin typeface="Times New Roman Tj" pitchFamily="18" charset="-52"/>
              </a:rPr>
              <a:t> дар </a:t>
            </a:r>
            <a:r>
              <a:rPr lang="ru-RU" sz="2000" dirty="0" err="1" smtClean="0">
                <a:latin typeface="Times New Roman Tj" pitchFamily="18" charset="-52"/>
              </a:rPr>
              <a:t>намудњои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гуногуни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фаъолияти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ў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аён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гардида</a:t>
            </a:r>
            <a:r>
              <a:rPr lang="ru-RU" sz="2000" dirty="0" smtClean="0">
                <a:latin typeface="Times New Roman Tj" pitchFamily="18" charset="-52"/>
              </a:rPr>
              <a:t>, аз </a:t>
            </a:r>
            <a:r>
              <a:rPr lang="ru-RU" sz="2000" dirty="0" err="1" smtClean="0">
                <a:latin typeface="Times New Roman Tj" pitchFamily="18" charset="-52"/>
              </a:rPr>
              <a:t>рўйи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онњо</a:t>
            </a:r>
            <a:r>
              <a:rPr lang="ru-RU" sz="2000" dirty="0" smtClean="0">
                <a:latin typeface="Times New Roman Tj" pitchFamily="18" charset="-52"/>
              </a:rPr>
              <a:t> дар </a:t>
            </a:r>
            <a:r>
              <a:rPr lang="ru-RU" sz="2000" dirty="0" err="1" smtClean="0">
                <a:latin typeface="Times New Roman Tj" pitchFamily="18" charset="-52"/>
              </a:rPr>
              <a:t>бобати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рафтори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алоњидаи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онњо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дар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шароити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муайян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бањо</a:t>
            </a:r>
            <a:r>
              <a:rPr lang="ru-RU" sz="2000" dirty="0" smtClean="0">
                <a:latin typeface="Times New Roman Tj" pitchFamily="18" charset="-52"/>
              </a:rPr>
              <a:t> додан </a:t>
            </a:r>
            <a:r>
              <a:rPr lang="ru-RU" sz="2000" dirty="0" err="1" smtClean="0">
                <a:latin typeface="Times New Roman Tj" pitchFamily="18" charset="-52"/>
              </a:rPr>
              <a:t>мумкин</a:t>
            </a:r>
            <a:r>
              <a:rPr lang="ru-RU" sz="2000" dirty="0" smtClean="0">
                <a:latin typeface="Times New Roman Tj" pitchFamily="18" charset="-52"/>
              </a:rPr>
              <a:t> аст, </a:t>
            </a:r>
            <a:r>
              <a:rPr lang="ru-RU" sz="2000" dirty="0" err="1" smtClean="0">
                <a:latin typeface="Times New Roman Tj" pitchFamily="18" charset="-52"/>
              </a:rPr>
              <a:t>фањмида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мешаванд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Ба гурўњи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якум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000" dirty="0" smtClean="0">
                <a:latin typeface="Times New Roman Tj" pitchFamily="18" charset="-52"/>
              </a:rPr>
              <a:t>он </a:t>
            </a:r>
            <a:r>
              <a:rPr lang="ru-RU" sz="2000" dirty="0" err="1" smtClean="0">
                <a:latin typeface="Times New Roman Tj" pitchFamily="18" charset="-52"/>
              </a:rPr>
              <a:t>хислатњое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дохил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мешаванд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ки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равияи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фард</a:t>
            </a:r>
            <a:r>
              <a:rPr lang="ru-RU" sz="2000" dirty="0" smtClean="0">
                <a:latin typeface="Times New Roman Tj" pitchFamily="18" charset="-52"/>
              </a:rPr>
              <a:t> (</a:t>
            </a:r>
            <a:r>
              <a:rPr lang="ru-RU" sz="2000" dirty="0" err="1" smtClean="0">
                <a:latin typeface="Times New Roman Tj" pitchFamily="18" charset="-52"/>
              </a:rPr>
              <a:t>талаботи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устувор</a:t>
            </a:r>
            <a:r>
              <a:rPr lang="ru-RU" sz="2000" dirty="0" smtClean="0">
                <a:latin typeface="Times New Roman Tj" pitchFamily="18" charset="-52"/>
              </a:rPr>
              <a:t>,  </a:t>
            </a:r>
            <a:r>
              <a:rPr lang="ru-RU" sz="2000" dirty="0" err="1" smtClean="0">
                <a:latin typeface="Times New Roman Tj" pitchFamily="18" charset="-52"/>
              </a:rPr>
              <a:t>майлу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раѓбат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шавќу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њавас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идеалњо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маќсадњо</a:t>
            </a:r>
            <a:r>
              <a:rPr lang="ru-RU" sz="2000" dirty="0" smtClean="0">
                <a:latin typeface="Times New Roman Tj" pitchFamily="18" charset="-52"/>
              </a:rPr>
              <a:t>), </a:t>
            </a:r>
            <a:r>
              <a:rPr lang="ru-RU" sz="2000" dirty="0" err="1" smtClean="0">
                <a:latin typeface="Times New Roman Tj" pitchFamily="18" charset="-52"/>
              </a:rPr>
              <a:t>системаи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муносибатњо</a:t>
            </a:r>
            <a:r>
              <a:rPr lang="ru-RU" sz="2000" dirty="0" smtClean="0">
                <a:latin typeface="Times New Roman Tj" pitchFamily="18" charset="-52"/>
              </a:rPr>
              <a:t> ба </a:t>
            </a:r>
            <a:r>
              <a:rPr lang="ru-RU" sz="2000" dirty="0" err="1" smtClean="0">
                <a:latin typeface="Times New Roman Tj" pitchFamily="18" charset="-52"/>
              </a:rPr>
              <a:t>муњити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атроф</a:t>
            </a:r>
            <a:r>
              <a:rPr lang="ru-RU" sz="2000" dirty="0" smtClean="0">
                <a:latin typeface="Times New Roman Tj" pitchFamily="18" charset="-52"/>
              </a:rPr>
              <a:t>   ва </a:t>
            </a:r>
            <a:r>
              <a:rPr lang="ru-RU" sz="2000" dirty="0" err="1" smtClean="0">
                <a:latin typeface="Times New Roman Tj" pitchFamily="18" charset="-52"/>
              </a:rPr>
              <a:t>шаклњои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фардї</a:t>
            </a:r>
            <a:r>
              <a:rPr lang="ru-RU" sz="2000" dirty="0" smtClean="0">
                <a:latin typeface="Times New Roman Tj" pitchFamily="18" charset="-52"/>
              </a:rPr>
              <a:t>- </a:t>
            </a:r>
            <a:r>
              <a:rPr lang="ru-RU" sz="2000" dirty="0" err="1" smtClean="0">
                <a:latin typeface="Times New Roman Tj" pitchFamily="18" charset="-52"/>
              </a:rPr>
              <a:t>хусусии</a:t>
            </a:r>
            <a:r>
              <a:rPr lang="ru-RU" sz="2000" dirty="0" smtClean="0">
                <a:latin typeface="Times New Roman Tj" pitchFamily="18" charset="-52"/>
              </a:rPr>
              <a:t> дар </a:t>
            </a:r>
            <a:r>
              <a:rPr lang="ru-RU" sz="2000" dirty="0" err="1" smtClean="0">
                <a:latin typeface="Times New Roman Tj" pitchFamily="18" charset="-52"/>
              </a:rPr>
              <a:t>амал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татбиќ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кардани</a:t>
            </a:r>
            <a:r>
              <a:rPr lang="ru-RU" sz="2000" dirty="0" smtClean="0">
                <a:latin typeface="Times New Roman Tj" pitchFamily="18" charset="-52"/>
              </a:rPr>
              <a:t> ин </a:t>
            </a:r>
            <a:r>
              <a:rPr lang="ru-RU" sz="2000" dirty="0" err="1" smtClean="0">
                <a:latin typeface="Times New Roman Tj" pitchFamily="18" charset="-52"/>
              </a:rPr>
              <a:t>муносибатњоро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муайян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мекунад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Ба гурўњи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дуюм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чунин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хусусиятњои</a:t>
            </a:r>
            <a:r>
              <a:rPr lang="ru-RU" sz="2000" dirty="0" smtClean="0">
                <a:latin typeface="Times New Roman Tj" pitchFamily="18" charset="-52"/>
              </a:rPr>
              <a:t> характер </a:t>
            </a:r>
            <a:r>
              <a:rPr lang="ru-RU" sz="2000" dirty="0" err="1" smtClean="0">
                <a:latin typeface="Times New Roman Tj" pitchFamily="18" charset="-52"/>
              </a:rPr>
              <a:t>амсоли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хусусиятњои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зењнї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иродавї</a:t>
            </a:r>
            <a:r>
              <a:rPr lang="ru-RU" sz="2000" dirty="0" smtClean="0">
                <a:latin typeface="Times New Roman Tj" pitchFamily="18" charset="-52"/>
              </a:rPr>
              <a:t> ва </a:t>
            </a:r>
            <a:r>
              <a:rPr lang="ru-RU" sz="2000" dirty="0" err="1" smtClean="0">
                <a:latin typeface="Times New Roman Tj" pitchFamily="18" charset="-52"/>
              </a:rPr>
              <a:t>эмотсияњо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дохил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мешаванд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000" dirty="0" err="1" smtClean="0">
                <a:latin typeface="Times New Roman Tj" pitchFamily="18" charset="-52"/>
              </a:rPr>
              <a:t>Муайян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кардани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сохту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таркиби</a:t>
            </a:r>
            <a:r>
              <a:rPr lang="ru-RU" sz="2000" dirty="0" smtClean="0">
                <a:latin typeface="Times New Roman Tj" pitchFamily="18" charset="-52"/>
              </a:rPr>
              <a:t> характер, </a:t>
            </a:r>
            <a:r>
              <a:rPr lang="ru-RU" sz="2000" dirty="0" smtClean="0">
                <a:latin typeface="Times New Roman Tj" pitchFamily="18" charset="-52"/>
              </a:rPr>
              <a:t>ин </a:t>
            </a:r>
            <a:r>
              <a:rPr lang="ru-RU" sz="2000" dirty="0" err="1" smtClean="0">
                <a:latin typeface="Times New Roman Tj" pitchFamily="18" charset="-52"/>
              </a:rPr>
              <a:t>људо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кардани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љузъиётњои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асосии</a:t>
            </a:r>
            <a:r>
              <a:rPr lang="ru-RU" sz="2000" dirty="0" smtClean="0">
                <a:latin typeface="Times New Roman Tj" pitchFamily="18" charset="-52"/>
              </a:rPr>
              <a:t> характер, </a:t>
            </a:r>
            <a:r>
              <a:rPr lang="ru-RU" sz="2000" dirty="0" err="1" smtClean="0">
                <a:latin typeface="Times New Roman Tj" pitchFamily="18" charset="-52"/>
              </a:rPr>
              <a:t>муќаррар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кардани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хислатњои</a:t>
            </a:r>
            <a:r>
              <a:rPr lang="ru-RU" sz="2000" dirty="0" smtClean="0">
                <a:latin typeface="Times New Roman Tj" pitchFamily="18" charset="-52"/>
              </a:rPr>
              <a:t>  </a:t>
            </a:r>
            <a:r>
              <a:rPr lang="ru-RU" sz="2000" dirty="0" err="1" smtClean="0">
                <a:latin typeface="Times New Roman Tj" pitchFamily="18" charset="-52"/>
              </a:rPr>
              <a:t>шартї</a:t>
            </a:r>
            <a:r>
              <a:rPr lang="ru-RU" sz="2000" dirty="0" smtClean="0">
                <a:latin typeface="Times New Roman Tj" pitchFamily="18" charset="-52"/>
              </a:rPr>
              <a:t> ва </a:t>
            </a:r>
            <a:r>
              <a:rPr lang="ru-RU" sz="2000" dirty="0" err="1" smtClean="0">
                <a:latin typeface="Times New Roman Tj" pitchFamily="18" charset="-52"/>
              </a:rPr>
              <a:t>махсус</a:t>
            </a:r>
            <a:r>
              <a:rPr lang="ru-RU" sz="2000" dirty="0" smtClean="0">
                <a:latin typeface="Times New Roman Tj" pitchFamily="18" charset="-52"/>
              </a:rPr>
              <a:t> дар </a:t>
            </a:r>
            <a:r>
              <a:rPr lang="ru-RU" sz="2000" dirty="0" err="1" smtClean="0">
                <a:latin typeface="Times New Roman Tj" pitchFamily="18" charset="-52"/>
              </a:rPr>
              <a:t>муносибат</a:t>
            </a:r>
            <a:r>
              <a:rPr lang="ru-RU" sz="2000" dirty="0" smtClean="0">
                <a:latin typeface="Times New Roman Tj" pitchFamily="18" charset="-52"/>
              </a:rPr>
              <a:t> ва </a:t>
            </a:r>
            <a:r>
              <a:rPr lang="ru-RU" sz="2000" dirty="0" err="1" smtClean="0">
                <a:latin typeface="Times New Roman Tj" pitchFamily="18" charset="-52"/>
              </a:rPr>
              <a:t>таъсиррасонии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мутаќобилаи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мушкил</a:t>
            </a:r>
            <a:r>
              <a:rPr lang="ru-RU" sz="2000" dirty="0" smtClean="0">
                <a:latin typeface="Times New Roman Tj" pitchFamily="18" charset="-52"/>
              </a:rPr>
              <a:t>  мебошад.</a:t>
            </a:r>
            <a:endParaRPr lang="ru-RU" sz="21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498384"/>
          </a:xfrm>
        </p:spPr>
        <p:txBody>
          <a:bodyPr>
            <a:normAutofit fontScale="90000"/>
          </a:bodyPr>
          <a:lstStyle/>
          <a:p>
            <a:r>
              <a:rPr lang="ru-RU" sz="2800" b="1" i="1" dirty="0" smtClean="0">
                <a:latin typeface="Times New Roman Tj" pitchFamily="18" charset="-52"/>
              </a:rPr>
              <a:t>ХАРАКТЕР </a:t>
            </a:r>
            <a:r>
              <a:rPr lang="ru-RU" sz="2800" b="1" i="1" dirty="0" smtClean="0">
                <a:latin typeface="Times New Roman Tj" pitchFamily="18" charset="-52"/>
              </a:rPr>
              <a:t>ДАР СИСТЕМАИ ИДОРАКУНЇ</a:t>
            </a:r>
            <a:endParaRPr lang="ru-RU" sz="2800" dirty="0"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79926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764704"/>
            <a:ext cx="8640959" cy="5616624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latin typeface="Times New Roman Tj" pitchFamily="18" charset="-52"/>
              </a:rPr>
              <a:t>Характер </a:t>
            </a:r>
            <a:r>
              <a:rPr lang="ru-RU" sz="2000" dirty="0" err="1" smtClean="0">
                <a:latin typeface="Times New Roman Tj" pitchFamily="18" charset="-52"/>
              </a:rPr>
              <a:t>системаи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ягонаи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хусусиятњоест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ки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таърихи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таъсири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мутаќобилаи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шахсиятро</a:t>
            </a:r>
            <a:r>
              <a:rPr lang="ru-RU" sz="2000" dirty="0" smtClean="0">
                <a:latin typeface="Times New Roman Tj" pitchFamily="18" charset="-52"/>
              </a:rPr>
              <a:t> дар </a:t>
            </a:r>
            <a:r>
              <a:rPr lang="ru-RU" sz="2000" dirty="0" err="1" smtClean="0">
                <a:latin typeface="Times New Roman Tj" pitchFamily="18" charset="-52"/>
              </a:rPr>
              <a:t>шароити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њаётї</a:t>
            </a:r>
            <a:r>
              <a:rPr lang="ru-RU" sz="2000" dirty="0" smtClean="0">
                <a:latin typeface="Times New Roman Tj" pitchFamily="18" charset="-52"/>
              </a:rPr>
              <a:t>  </a:t>
            </a:r>
            <a:r>
              <a:rPr lang="ru-RU" sz="2000" dirty="0" err="1" smtClean="0">
                <a:latin typeface="Times New Roman Tj" pitchFamily="18" charset="-52"/>
              </a:rPr>
              <a:t>инъикос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мекунад</a:t>
            </a:r>
            <a:r>
              <a:rPr lang="ru-RU" sz="2000" dirty="0" smtClean="0">
                <a:latin typeface="Times New Roman Tj" pitchFamily="18" charset="-52"/>
              </a:rPr>
              <a:t> ва бо </a:t>
            </a:r>
            <a:r>
              <a:rPr lang="ru-RU" sz="2000" dirty="0" err="1" smtClean="0">
                <a:latin typeface="Times New Roman Tj" pitchFamily="18" charset="-52"/>
              </a:rPr>
              <a:t>таъсири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беруна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мањкам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шуда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рафтори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одамро</a:t>
            </a:r>
            <a:r>
              <a:rPr lang="ru-RU" sz="2000" dirty="0" smtClean="0">
                <a:latin typeface="Times New Roman Tj" pitchFamily="18" charset="-52"/>
              </a:rPr>
              <a:t> дар </a:t>
            </a:r>
            <a:r>
              <a:rPr lang="ru-RU" sz="2000" dirty="0" err="1" smtClean="0">
                <a:latin typeface="Times New Roman Tj" pitchFamily="18" charset="-52"/>
              </a:rPr>
              <a:t>шароити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мушаххаси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њаёт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тавсиф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медињанд</a:t>
            </a:r>
            <a:r>
              <a:rPr lang="ru-RU" sz="2000" dirty="0" smtClean="0"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000" dirty="0" smtClean="0">
                <a:latin typeface="Times New Roman Tj" pitchFamily="18" charset="-52"/>
              </a:rPr>
              <a:t>Дар </a:t>
            </a:r>
            <a:r>
              <a:rPr lang="ru-RU" sz="2000" dirty="0" err="1" smtClean="0">
                <a:latin typeface="Times New Roman Tj" pitchFamily="18" charset="-52"/>
              </a:rPr>
              <a:t>шакли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муфассал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b="1" dirty="0" smtClean="0">
                <a:solidFill>
                  <a:srgbClr val="7030A0"/>
                </a:solidFill>
                <a:latin typeface="Times New Roman Tj" pitchFamily="18" charset="-52"/>
              </a:rPr>
              <a:t>характер њамчун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 Tj" pitchFamily="18" charset="-52"/>
              </a:rPr>
              <a:t>системаи</a:t>
            </a:r>
            <a:r>
              <a:rPr lang="ru-RU" sz="20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 Tj" pitchFamily="18" charset="-52"/>
              </a:rPr>
              <a:t>муносибатњои</a:t>
            </a:r>
            <a:r>
              <a:rPr lang="ru-RU" sz="2000" b="1" dirty="0" smtClean="0">
                <a:solidFill>
                  <a:srgbClr val="7030A0"/>
                </a:solidFill>
                <a:latin typeface="Times New Roman Tj" pitchFamily="18" charset="-52"/>
              </a:rPr>
              <a:t> одам ба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 Tj" pitchFamily="18" charset="-52"/>
              </a:rPr>
              <a:t>муњити</a:t>
            </a:r>
            <a:r>
              <a:rPr lang="ru-RU" sz="20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 Tj" pitchFamily="18" charset="-52"/>
              </a:rPr>
              <a:t>атроф</a:t>
            </a:r>
            <a:r>
              <a:rPr lang="ru-RU" sz="2000" b="1" dirty="0" smtClean="0">
                <a:solidFill>
                  <a:srgbClr val="7030A0"/>
                </a:solidFill>
                <a:latin typeface="Times New Roman Tj" pitchFamily="18" charset="-52"/>
              </a:rPr>
              <a:t>, 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 Tj" pitchFamily="18" charset="-52"/>
              </a:rPr>
              <a:t>нисбат</a:t>
            </a:r>
            <a:r>
              <a:rPr lang="ru-RU" sz="20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 Tj" pitchFamily="18" charset="-52"/>
              </a:rPr>
              <a:t>ба</a:t>
            </a:r>
            <a:r>
              <a:rPr lang="ru-RU" sz="20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 Tj" pitchFamily="18" charset="-52"/>
              </a:rPr>
              <a:t>фаъолият</a:t>
            </a:r>
            <a:r>
              <a:rPr lang="ru-RU" sz="2000" b="1" dirty="0" smtClean="0">
                <a:solidFill>
                  <a:srgbClr val="7030A0"/>
                </a:solidFill>
                <a:latin typeface="Times New Roman Tj" pitchFamily="18" charset="-52"/>
              </a:rPr>
              <a:t>,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 Tj" pitchFamily="18" charset="-52"/>
              </a:rPr>
              <a:t>нисбат</a:t>
            </a:r>
            <a:r>
              <a:rPr lang="ru-RU" sz="20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 Tj" pitchFamily="18" charset="-52"/>
              </a:rPr>
              <a:t>ба</a:t>
            </a:r>
            <a:r>
              <a:rPr lang="ru-RU" sz="20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 Tj" pitchFamily="18" charset="-52"/>
              </a:rPr>
              <a:t>дигарон</a:t>
            </a:r>
            <a:r>
              <a:rPr lang="ru-RU" sz="2000" b="1" dirty="0" smtClean="0">
                <a:solidFill>
                  <a:srgbClr val="7030A0"/>
                </a:solidFill>
                <a:latin typeface="Times New Roman Tj" pitchFamily="18" charset="-52"/>
              </a:rPr>
              <a:t>, 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 Tj" pitchFamily="18" charset="-52"/>
              </a:rPr>
              <a:t>нисбат</a:t>
            </a:r>
            <a:r>
              <a:rPr lang="ru-RU" sz="20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 Tj" pitchFamily="18" charset="-52"/>
              </a:rPr>
              <a:t>ба</a:t>
            </a:r>
            <a:r>
              <a:rPr lang="ru-RU" sz="2000" b="1" dirty="0" smtClean="0">
                <a:solidFill>
                  <a:srgbClr val="7030A0"/>
                </a:solidFill>
                <a:latin typeface="Times New Roman Tj" pitchFamily="18" charset="-52"/>
              </a:rPr>
              <a:t> худ 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 Tj" pitchFamily="18" charset="-52"/>
              </a:rPr>
              <a:t>баррасї</a:t>
            </a:r>
            <a:r>
              <a:rPr lang="ru-RU" sz="2000" b="1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000" b="1" dirty="0" err="1" smtClean="0">
                <a:solidFill>
                  <a:srgbClr val="7030A0"/>
                </a:solidFill>
                <a:latin typeface="Times New Roman Tj" pitchFamily="18" charset="-52"/>
              </a:rPr>
              <a:t>мегардад</a:t>
            </a:r>
            <a:r>
              <a:rPr lang="ru-RU" sz="20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000" dirty="0" err="1" smtClean="0">
                <a:latin typeface="Times New Roman Tj" pitchFamily="18" charset="-52"/>
              </a:rPr>
              <a:t>Муносибат</a:t>
            </a:r>
            <a:r>
              <a:rPr lang="ru-RU" sz="2000" dirty="0" smtClean="0">
                <a:latin typeface="Times New Roman Tj" pitchFamily="18" charset="-52"/>
              </a:rPr>
              <a:t> ба </a:t>
            </a:r>
            <a:r>
              <a:rPr lang="ru-RU" sz="2000" dirty="0" err="1" smtClean="0">
                <a:latin typeface="Times New Roman Tj" pitchFamily="18" charset="-52"/>
              </a:rPr>
              <a:t>муњити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атроф</a:t>
            </a:r>
            <a:r>
              <a:rPr lang="ru-RU" sz="2000" dirty="0" smtClean="0">
                <a:latin typeface="Times New Roman Tj" pitchFamily="18" charset="-52"/>
              </a:rPr>
              <a:t> дар </a:t>
            </a:r>
            <a:r>
              <a:rPr lang="ru-RU" sz="2000" dirty="0" err="1" smtClean="0">
                <a:latin typeface="Times New Roman Tj" pitchFamily="18" charset="-52"/>
              </a:rPr>
              <a:t>маќсади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шахсият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ки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дар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амал</a:t>
            </a:r>
            <a:r>
              <a:rPr lang="ru-RU" sz="2000" dirty="0" smtClean="0">
                <a:latin typeface="Times New Roman Tj" pitchFamily="18" charset="-52"/>
              </a:rPr>
              <a:t>,  </a:t>
            </a:r>
            <a:r>
              <a:rPr lang="ru-RU" sz="2000" dirty="0" err="1" smtClean="0">
                <a:latin typeface="Times New Roman Tj" pitchFamily="18" charset="-52"/>
              </a:rPr>
              <a:t>рафтор</a:t>
            </a:r>
            <a:r>
              <a:rPr lang="ru-RU" sz="2000" dirty="0" smtClean="0">
                <a:latin typeface="Times New Roman Tj" pitchFamily="18" charset="-52"/>
              </a:rPr>
              <a:t> ва  </a:t>
            </a:r>
            <a:r>
              <a:rPr lang="ru-RU" sz="2000" dirty="0" err="1" smtClean="0">
                <a:latin typeface="Times New Roman Tj" pitchFamily="18" charset="-52"/>
              </a:rPr>
              <a:t>кирдор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зуњур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ёфта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љањонбинї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ва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талаботњои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одамро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муайян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мекунад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фањмида</a:t>
            </a:r>
            <a:r>
              <a:rPr lang="ru-RU" sz="2000" dirty="0" smtClean="0">
                <a:latin typeface="Times New Roman Tj" pitchFamily="18" charset="-52"/>
              </a:rPr>
              <a:t>  </a:t>
            </a:r>
            <a:r>
              <a:rPr lang="ru-RU" sz="2000" dirty="0" err="1" smtClean="0">
                <a:latin typeface="Times New Roman Tj" pitchFamily="18" charset="-52"/>
              </a:rPr>
              <a:t>мешавад</a:t>
            </a:r>
            <a:r>
              <a:rPr lang="ru-RU" sz="2000" dirty="0" smtClean="0"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000" dirty="0" smtClean="0">
                <a:latin typeface="Times New Roman Tj" pitchFamily="18" charset="-52"/>
              </a:rPr>
              <a:t>Дар ин </a:t>
            </a:r>
            <a:r>
              <a:rPr lang="ru-RU" sz="2000" dirty="0" err="1" smtClean="0">
                <a:latin typeface="Times New Roman Tj" pitchFamily="18" charset="-52"/>
              </a:rPr>
              <a:t>љо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оид</a:t>
            </a:r>
            <a:r>
              <a:rPr lang="ru-RU" sz="2000" dirty="0" smtClean="0">
                <a:latin typeface="Times New Roman Tj" pitchFamily="18" charset="-52"/>
              </a:rPr>
              <a:t> ба </a:t>
            </a:r>
            <a:r>
              <a:rPr lang="ru-RU" sz="2000" dirty="0" err="1" smtClean="0">
                <a:latin typeface="Times New Roman Tj" pitchFamily="18" charset="-52"/>
              </a:rPr>
              <a:t>муносибати</a:t>
            </a:r>
            <a:r>
              <a:rPr lang="ru-RU" sz="2000" dirty="0" smtClean="0">
                <a:latin typeface="Times New Roman Tj" pitchFamily="18" charset="-52"/>
              </a:rPr>
              <a:t> одам ба </a:t>
            </a:r>
            <a:r>
              <a:rPr lang="ru-RU" sz="2000" dirty="0" err="1" smtClean="0">
                <a:latin typeface="Times New Roman Tj" pitchFamily="18" charset="-52"/>
              </a:rPr>
              <a:t>олами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атроф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характери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идеяњо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сухан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рондан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мумкин</a:t>
            </a:r>
            <a:r>
              <a:rPr lang="ru-RU" sz="2000" dirty="0" smtClean="0">
                <a:latin typeface="Times New Roman Tj" pitchFamily="18" charset="-52"/>
              </a:rPr>
              <a:t> аст. </a:t>
            </a:r>
          </a:p>
          <a:p>
            <a:pPr algn="just"/>
            <a:r>
              <a:rPr lang="ru-RU" sz="2000" dirty="0" err="1" smtClean="0">
                <a:latin typeface="Times New Roman Tj" pitchFamily="18" charset="-52"/>
              </a:rPr>
              <a:t>Характери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дорои</a:t>
            </a:r>
            <a:r>
              <a:rPr lang="ru-RU" sz="2000" dirty="0" smtClean="0">
                <a:latin typeface="Times New Roman Tj" pitchFamily="18" charset="-52"/>
              </a:rPr>
              <a:t> идея ба </a:t>
            </a:r>
            <a:r>
              <a:rPr lang="ru-RU" sz="2000" dirty="0" err="1" smtClean="0">
                <a:latin typeface="Times New Roman Tj" pitchFamily="18" charset="-52"/>
              </a:rPr>
              <a:t>шахсе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хос</a:t>
            </a:r>
            <a:r>
              <a:rPr lang="ru-RU" sz="2000" dirty="0" smtClean="0">
                <a:latin typeface="Times New Roman Tj" pitchFamily="18" charset="-52"/>
              </a:rPr>
              <a:t> аст, </a:t>
            </a:r>
            <a:r>
              <a:rPr lang="ru-RU" sz="2000" dirty="0" err="1" smtClean="0">
                <a:latin typeface="Times New Roman Tj" pitchFamily="18" charset="-52"/>
              </a:rPr>
              <a:t>ки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нигоњи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устувори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муайян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дорад</a:t>
            </a:r>
            <a:r>
              <a:rPr lang="ru-RU" sz="2000" dirty="0" smtClean="0">
                <a:latin typeface="Times New Roman Tj" pitchFamily="18" charset="-52"/>
              </a:rPr>
              <a:t> ва дар </a:t>
            </a:r>
            <a:r>
              <a:rPr lang="ru-RU" sz="2000" dirty="0" err="1" smtClean="0">
                <a:latin typeface="Times New Roman Tj" pitchFamily="18" charset="-52"/>
              </a:rPr>
              <a:t>мувофиќа</a:t>
            </a:r>
            <a:r>
              <a:rPr lang="ru-RU" sz="2000" dirty="0" smtClean="0">
                <a:latin typeface="Times New Roman Tj" pitchFamily="18" charset="-52"/>
              </a:rPr>
              <a:t> бо он </a:t>
            </a:r>
            <a:r>
              <a:rPr lang="ru-RU" sz="2000" dirty="0" err="1" smtClean="0">
                <a:latin typeface="Times New Roman Tj" pitchFamily="18" charset="-52"/>
              </a:rPr>
              <a:t>амал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мекунад</a:t>
            </a:r>
            <a:r>
              <a:rPr lang="ru-RU" sz="2000" dirty="0" smtClean="0">
                <a:latin typeface="Times New Roman Tj" pitchFamily="18" charset="-52"/>
              </a:rPr>
              <a:t>.  </a:t>
            </a:r>
          </a:p>
          <a:p>
            <a:pPr algn="just"/>
            <a:r>
              <a:rPr lang="ru-RU" sz="2000" dirty="0" err="1" smtClean="0">
                <a:latin typeface="Times New Roman Tj" pitchFamily="18" charset="-52"/>
              </a:rPr>
              <a:t>Баръакс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одаме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ки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характери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устувор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надорад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нигоњи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устувор</a:t>
            </a:r>
            <a:r>
              <a:rPr lang="ru-RU" sz="2000" dirty="0" smtClean="0">
                <a:latin typeface="Times New Roman Tj" pitchFamily="18" charset="-52"/>
              </a:rPr>
              <a:t> ва </a:t>
            </a:r>
            <a:r>
              <a:rPr lang="ru-RU" sz="2000" dirty="0" err="1" smtClean="0">
                <a:latin typeface="Times New Roman Tj" pitchFamily="18" charset="-52"/>
              </a:rPr>
              <a:t>эътиќод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надорад</a:t>
            </a:r>
            <a:r>
              <a:rPr lang="ru-RU" sz="2000" dirty="0" smtClean="0">
                <a:latin typeface="Times New Roman Tj" pitchFamily="18" charset="-52"/>
              </a:rPr>
              <a:t>, ба </a:t>
            </a:r>
            <a:r>
              <a:rPr lang="ru-RU" sz="2000" dirty="0" err="1" smtClean="0">
                <a:latin typeface="Times New Roman Tj" pitchFamily="18" charset="-52"/>
              </a:rPr>
              <a:t>њиссиёт</a:t>
            </a:r>
            <a:r>
              <a:rPr lang="ru-RU" sz="2000" dirty="0" smtClean="0">
                <a:latin typeface="Times New Roman Tj" pitchFamily="18" charset="-52"/>
              </a:rPr>
              <a:t>, </a:t>
            </a:r>
            <a:r>
              <a:rPr lang="ru-RU" sz="2000" dirty="0" err="1" smtClean="0">
                <a:latin typeface="Times New Roman Tj" pitchFamily="18" charset="-52"/>
              </a:rPr>
              <a:t>шароит</a:t>
            </a:r>
            <a:r>
              <a:rPr lang="ru-RU" sz="2000" dirty="0" smtClean="0">
                <a:latin typeface="Times New Roman Tj" pitchFamily="18" charset="-52"/>
              </a:rPr>
              <a:t> ё  </a:t>
            </a:r>
            <a:r>
              <a:rPr lang="ru-RU" sz="2000" dirty="0" err="1" smtClean="0">
                <a:latin typeface="Times New Roman Tj" pitchFamily="18" charset="-52"/>
              </a:rPr>
              <a:t>таъсири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дигарон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тобеъ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шуда</a:t>
            </a:r>
            <a:r>
              <a:rPr lang="ru-RU" sz="2000" dirty="0" smtClean="0">
                <a:latin typeface="Times New Roman Tj" pitchFamily="18" charset="-52"/>
              </a:rPr>
              <a:t>,  </a:t>
            </a:r>
            <a:r>
              <a:rPr lang="ru-RU" sz="2000" dirty="0" err="1" smtClean="0">
                <a:latin typeface="Times New Roman Tj" pitchFamily="18" charset="-52"/>
              </a:rPr>
              <a:t>баръакси</a:t>
            </a:r>
            <a:r>
              <a:rPr lang="ru-RU" sz="2000" dirty="0" smtClean="0">
                <a:latin typeface="Times New Roman Tj" pitchFamily="18" charset="-52"/>
              </a:rPr>
              <a:t> он </a:t>
            </a:r>
            <a:r>
              <a:rPr lang="ru-RU" sz="2000" dirty="0" err="1" smtClean="0">
                <a:latin typeface="Times New Roman Tj" pitchFamily="18" charset="-52"/>
              </a:rPr>
              <a:t>амал</a:t>
            </a:r>
            <a:r>
              <a:rPr lang="ru-RU" sz="2000" dirty="0" smtClean="0">
                <a:latin typeface="Times New Roman Tj" pitchFamily="18" charset="-52"/>
              </a:rPr>
              <a:t> </a:t>
            </a:r>
            <a:r>
              <a:rPr lang="ru-RU" sz="2000" dirty="0" err="1" smtClean="0">
                <a:latin typeface="Times New Roman Tj" pitchFamily="18" charset="-52"/>
              </a:rPr>
              <a:t>мекунад</a:t>
            </a:r>
            <a:r>
              <a:rPr lang="ru-RU" sz="2000" dirty="0" smtClean="0">
                <a:latin typeface="Times New Roman Tj" pitchFamily="18" charset="-52"/>
              </a:rPr>
              <a:t>.</a:t>
            </a:r>
          </a:p>
          <a:p>
            <a:pPr algn="just"/>
            <a:endParaRPr lang="ru-RU" sz="21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498384"/>
          </a:xfrm>
        </p:spPr>
        <p:txBody>
          <a:bodyPr>
            <a:normAutofit fontScale="90000"/>
          </a:bodyPr>
          <a:lstStyle/>
          <a:p>
            <a:r>
              <a:rPr lang="ru-RU" sz="2800" b="1" i="1" dirty="0" smtClean="0">
                <a:latin typeface="Times New Roman Tj" pitchFamily="18" charset="-52"/>
              </a:rPr>
              <a:t>ХАРАКТЕР </a:t>
            </a:r>
            <a:r>
              <a:rPr lang="ru-RU" sz="2800" b="1" i="1" dirty="0" smtClean="0">
                <a:latin typeface="Times New Roman Tj" pitchFamily="18" charset="-52"/>
              </a:rPr>
              <a:t>ДАР СИСТЕМАИ ИДОРАКУНЇ</a:t>
            </a:r>
            <a:endParaRPr lang="ru-RU" sz="2800" dirty="0"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79926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764704"/>
            <a:ext cx="8640959" cy="5616624"/>
          </a:xfrm>
        </p:spPr>
        <p:txBody>
          <a:bodyPr>
            <a:noAutofit/>
          </a:bodyPr>
          <a:lstStyle/>
          <a:p>
            <a:pPr algn="just"/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Љињати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муњими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ѓоявии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характер,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вобаста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дар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муносибат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атрофиён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маќсаднокии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ў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мебошад. </a:t>
            </a:r>
          </a:p>
          <a:p>
            <a:pPr algn="just"/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Вай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дар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мављуд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будани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системаи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маќсадњои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дуру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наздики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шахс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бо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љањонбиниаш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асос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ёфтааст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аён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мегардад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Дар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муќоиса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мењнат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характерро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ба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rgbClr val="7030A0"/>
                </a:solidFill>
                <a:latin typeface="Times New Roman Tj" pitchFamily="18" charset="-52"/>
              </a:rPr>
              <a:t>фаъол</a:t>
            </a:r>
            <a:r>
              <a:rPr lang="ru-RU" sz="2200" dirty="0" smtClean="0">
                <a:solidFill>
                  <a:srgbClr val="7030A0"/>
                </a:solidFill>
                <a:latin typeface="Times New Roman Tj" pitchFamily="18" charset="-52"/>
              </a:rPr>
              <a:t> ва </a:t>
            </a:r>
            <a:r>
              <a:rPr lang="ru-RU" sz="2200" dirty="0" err="1" smtClean="0">
                <a:solidFill>
                  <a:srgbClr val="7030A0"/>
                </a:solidFill>
                <a:latin typeface="Times New Roman Tj" pitchFamily="18" charset="-52"/>
              </a:rPr>
              <a:t>ѓайрифаъол</a:t>
            </a:r>
            <a:r>
              <a:rPr lang="ru-RU" sz="2200" dirty="0" smtClean="0">
                <a:solidFill>
                  <a:srgbClr val="7030A0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људо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мекунанд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Ба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шахси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дорои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характери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фаъол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, 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маќсаднокї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хос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аст,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мењнатро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муташаккил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мекунад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; ба он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ањамияти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љамъиятї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арзиши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ахлоќї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медињад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Одамони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фаъол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, вале 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номуташаккил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зоњиран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серташвиш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буда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маќсади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муайян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надоранд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ва бо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тобеъ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карда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натавонистани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фаъолияти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худ,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фикрњои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худ 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фарќ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мекунанд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Шахсоне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, 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характери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ѓайрифаъол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доранд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, пассив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њастанд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Бефаъолиятї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њамзамон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метавонад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бо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сабаби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мухолифати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дохилї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доштани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одамон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миён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200" dirty="0" err="1" smtClean="0">
                <a:solidFill>
                  <a:schemeClr val="tx1"/>
                </a:solidFill>
                <a:latin typeface="Times New Roman Tj" pitchFamily="18" charset="-52"/>
              </a:rPr>
              <a:t>ояд</a:t>
            </a:r>
            <a:r>
              <a:rPr lang="ru-RU" sz="22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/>
            <a:endParaRPr lang="ru-RU" sz="21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498384"/>
          </a:xfrm>
        </p:spPr>
        <p:txBody>
          <a:bodyPr>
            <a:normAutofit fontScale="90000"/>
          </a:bodyPr>
          <a:lstStyle/>
          <a:p>
            <a:r>
              <a:rPr lang="ru-RU" sz="2800" b="1" i="1" dirty="0" smtClean="0">
                <a:latin typeface="Times New Roman Tj" pitchFamily="18" charset="-52"/>
              </a:rPr>
              <a:t>ХАРАКТЕР </a:t>
            </a:r>
            <a:r>
              <a:rPr lang="ru-RU" sz="2800" b="1" i="1" dirty="0" smtClean="0">
                <a:latin typeface="Times New Roman Tj" pitchFamily="18" charset="-52"/>
              </a:rPr>
              <a:t>ДАР СИСТЕМАИ ИДОРАКУНЇ</a:t>
            </a:r>
            <a:endParaRPr lang="ru-RU" sz="2800" dirty="0"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79926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764704"/>
            <a:ext cx="8640959" cy="5616624"/>
          </a:xfrm>
        </p:spPr>
        <p:txBody>
          <a:bodyPr>
            <a:noAutofit/>
          </a:bodyPr>
          <a:lstStyle/>
          <a:p>
            <a:pPr algn="just"/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Муносибат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одамон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дар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муносибати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байнињамдигарї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дар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фаъолияти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якљоя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бо коллектив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зуњур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меёбад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Аз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рўйи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ин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принсип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характери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одамонро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улфатї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мардумгурез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људо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менамоянд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Дар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њаёт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бо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одамоне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вохўрдан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мумкин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аст,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характери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 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улфатпазирии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рўякї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доранд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Онњо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хеле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осон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 бо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дигар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нафароне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ягон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умумият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надоранд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унс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мегиранд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Чунин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одамонро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аслан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одамони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кўтоњандеш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меноманд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Онњо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њар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гуна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рафтори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ѓайричашмдошт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даст зада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метавонанд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бинобар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ин аз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болои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чунин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шахсон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назорати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доимї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бурдан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зарур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аст.  </a:t>
            </a:r>
          </a:p>
          <a:p>
            <a:pPr algn="just"/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Улфатпазирии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одам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метавонад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интихобї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бошад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ва ба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шавќу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њавас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доштан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ба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одамоне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андешаронии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ба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ў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монанд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доранд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асос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ёфта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бошад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Чунин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муошират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мусбат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аст,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вай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одамро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чун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инсони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љиддї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собитќадам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муаррифї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00" dirty="0" err="1" smtClean="0">
                <a:solidFill>
                  <a:schemeClr val="tx1"/>
                </a:solidFill>
                <a:latin typeface="Times New Roman Tj" pitchFamily="18" charset="-52"/>
              </a:rPr>
              <a:t>мекунад</a:t>
            </a:r>
            <a:r>
              <a:rPr lang="ru-RU" sz="2100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</a:p>
          <a:p>
            <a:pPr algn="just"/>
            <a:endParaRPr lang="ru-RU" sz="2100" dirty="0"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498384"/>
          </a:xfrm>
        </p:spPr>
        <p:txBody>
          <a:bodyPr>
            <a:normAutofit fontScale="90000"/>
          </a:bodyPr>
          <a:lstStyle/>
          <a:p>
            <a:r>
              <a:rPr lang="ru-RU" sz="2800" b="1" i="1" dirty="0" smtClean="0">
                <a:latin typeface="Times New Roman Tj" pitchFamily="18" charset="-52"/>
              </a:rPr>
              <a:t>ХАРАКТЕР </a:t>
            </a:r>
            <a:r>
              <a:rPr lang="ru-RU" sz="2800" b="1" i="1" dirty="0" smtClean="0">
                <a:latin typeface="Times New Roman Tj" pitchFamily="18" charset="-52"/>
              </a:rPr>
              <a:t>ДАР СИСТЕМАИ ИДОРАКУНЇ</a:t>
            </a:r>
            <a:endParaRPr lang="ru-RU" sz="2800" dirty="0"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79926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764704"/>
            <a:ext cx="8640959" cy="5616624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Дар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сохтори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характер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мавќеи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махсусро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муносибат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нисбат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ба худ 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ишѓол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менамояд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.  </a:t>
            </a:r>
          </a:p>
          <a:p>
            <a:pPr algn="just"/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Њар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кас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бо ин ё он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тарз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ба худ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муносибат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менамояд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Ин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муносибат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дарк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кардани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мавќеи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худро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дар коллектив,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љамъият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ва 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уњдадорињои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гирифтааш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муайян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месозад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Бањодињии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баланд ба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ќобилияту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талаботњои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 худ 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аслан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шахсони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дорои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характери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худбину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худпараст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хос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аст.  </a:t>
            </a:r>
          </a:p>
          <a:p>
            <a:pPr algn="just"/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Худбин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худ,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манфиатњои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худро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аз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манфиатњои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коллектив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њамеша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баланд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мегузорад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бинобар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ин,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чунин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одамон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беэътимод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мебошанд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ва ба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онњо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бовар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кардан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мумкин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нест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Шахсоне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чунин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характер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доранд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дар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оянда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њангоми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муошират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бо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кормандон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душворињо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дучор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мешаванд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Одами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дорои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хислати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характери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беѓараз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манфиатњои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коллективро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аз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њама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боло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мегузорад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</a:p>
          <a:p>
            <a:pPr algn="just"/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Беѓаразї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(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алтруизм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) -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хислати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зарурии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характер ба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шумор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меравад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бе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вай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мављудияти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доштани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коллективи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њаќиќї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ѓайриимкон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аст. </a:t>
            </a:r>
            <a:endParaRPr lang="ru-RU" sz="2100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498384"/>
          </a:xfrm>
        </p:spPr>
        <p:txBody>
          <a:bodyPr>
            <a:normAutofit fontScale="90000"/>
          </a:bodyPr>
          <a:lstStyle/>
          <a:p>
            <a:r>
              <a:rPr lang="ru-RU" sz="2800" b="1" i="1" dirty="0" smtClean="0">
                <a:latin typeface="Times New Roman Tj" pitchFamily="18" charset="-52"/>
              </a:rPr>
              <a:t>ХАРАКТЕР </a:t>
            </a:r>
            <a:r>
              <a:rPr lang="ru-RU" sz="2800" b="1" i="1" dirty="0" smtClean="0">
                <a:latin typeface="Times New Roman Tj" pitchFamily="18" charset="-52"/>
              </a:rPr>
              <a:t>ДАР СИСТЕМАИ ИДОРАКУНЇ</a:t>
            </a:r>
            <a:endParaRPr lang="ru-RU" sz="2800" dirty="0"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79926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764704"/>
            <a:ext cx="8640959" cy="5616624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Дар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ќатори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хислатњои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характер </a:t>
            </a:r>
            <a:r>
              <a:rPr lang="ru-RU" sz="2000" dirty="0" err="1" smtClean="0">
                <a:solidFill>
                  <a:schemeClr val="bg1"/>
                </a:solidFill>
                <a:latin typeface="Times New Roman Tj" pitchFamily="18" charset="-52"/>
              </a:rPr>
              <a:t>хислатњои</a:t>
            </a:r>
            <a:r>
              <a:rPr lang="ru-RU" sz="2000" dirty="0" smtClean="0">
                <a:solidFill>
                  <a:schemeClr val="bg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bg1"/>
                </a:solidFill>
                <a:latin typeface="Times New Roman Tj" pitchFamily="18" charset="-52"/>
              </a:rPr>
              <a:t>умумї</a:t>
            </a:r>
            <a:r>
              <a:rPr lang="ru-RU" sz="2000" dirty="0" smtClean="0">
                <a:solidFill>
                  <a:schemeClr val="bg1"/>
                </a:solidFill>
                <a:latin typeface="Times New Roman Tj" pitchFamily="18" charset="-52"/>
              </a:rPr>
              <a:t> (</a:t>
            </a:r>
            <a:r>
              <a:rPr lang="ru-RU" sz="2000" dirty="0" err="1" smtClean="0">
                <a:solidFill>
                  <a:schemeClr val="bg1"/>
                </a:solidFill>
                <a:latin typeface="Times New Roman Tj" pitchFamily="18" charset="-52"/>
              </a:rPr>
              <a:t>глобалї</a:t>
            </a:r>
            <a:r>
              <a:rPr lang="ru-RU" sz="2000" dirty="0" smtClean="0">
                <a:solidFill>
                  <a:schemeClr val="bg1"/>
                </a:solidFill>
                <a:latin typeface="Times New Roman Tj" pitchFamily="18" charset="-52"/>
              </a:rPr>
              <a:t>) ва </a:t>
            </a:r>
            <a:r>
              <a:rPr lang="ru-RU" sz="2000" dirty="0" err="1" smtClean="0">
                <a:solidFill>
                  <a:schemeClr val="bg1"/>
                </a:solidFill>
                <a:latin typeface="Times New Roman Tj" pitchFamily="18" charset="-52"/>
              </a:rPr>
              <a:t>хусусї</a:t>
            </a:r>
            <a:r>
              <a:rPr lang="ru-RU" sz="2000" dirty="0" smtClean="0">
                <a:solidFill>
                  <a:schemeClr val="bg1"/>
                </a:solidFill>
                <a:latin typeface="Times New Roman Tj" pitchFamily="18" charset="-52"/>
              </a:rPr>
              <a:t> (</a:t>
            </a:r>
            <a:r>
              <a:rPr lang="ru-RU" sz="2000" dirty="0" err="1" smtClean="0">
                <a:solidFill>
                  <a:schemeClr val="bg1"/>
                </a:solidFill>
                <a:latin typeface="Times New Roman Tj" pitchFamily="18" charset="-52"/>
              </a:rPr>
              <a:t>локалї</a:t>
            </a:r>
            <a:r>
              <a:rPr lang="ru-RU" sz="2000" dirty="0" smtClean="0">
                <a:solidFill>
                  <a:schemeClr val="bg1"/>
                </a:solidFill>
                <a:latin typeface="Times New Roman Tj" pitchFamily="18" charset="-52"/>
              </a:rPr>
              <a:t>)-</a:t>
            </a:r>
            <a:r>
              <a:rPr lang="ru-RU" sz="2000" dirty="0" err="1" smtClean="0">
                <a:solidFill>
                  <a:schemeClr val="bg1"/>
                </a:solidFill>
                <a:latin typeface="Times New Roman Tj" pitchFamily="18" charset="-52"/>
              </a:rPr>
              <a:t>ро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фарќ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кардан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лозим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аст. </a:t>
            </a:r>
          </a:p>
          <a:p>
            <a:pPr algn="just"/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Хислатњои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глобалии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харктер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таъсири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худро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 ба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соњањои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васеи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зуњуроти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рафтор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мерасонанд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Олимон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панљ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хислати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глобалии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характерро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ба таври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зерин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муайян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кардаанд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:</a:t>
            </a:r>
          </a:p>
          <a:p>
            <a:pPr marL="806450" lvl="0" indent="265113" algn="just">
              <a:buFont typeface="+mj-lt"/>
              <a:buAutoNum type="arabicPeriod"/>
              <a:tabLst>
                <a:tab pos="722313" algn="l"/>
              </a:tabLst>
            </a:pP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Худбоварї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- ба худ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бовар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надоштан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;</a:t>
            </a:r>
          </a:p>
          <a:p>
            <a:pPr marL="806450" lvl="0" indent="265113" algn="just">
              <a:buFont typeface="+mj-lt"/>
              <a:buAutoNum type="arabicPeriod"/>
              <a:tabLst>
                <a:tab pos="722313" algn="l"/>
              </a:tabLst>
            </a:pP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Ризоят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дўстиву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мењрубонї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-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душманї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;</a:t>
            </a:r>
          </a:p>
          <a:p>
            <a:pPr marL="806450" lvl="0" indent="265113" algn="just">
              <a:buFont typeface="+mj-lt"/>
              <a:buAutoNum type="arabicPeriod"/>
              <a:tabLst>
                <a:tab pos="722313" algn="l"/>
              </a:tabLst>
            </a:pP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Бошуурона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-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саросемавор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;</a:t>
            </a:r>
          </a:p>
          <a:p>
            <a:pPr marL="806450" lvl="0" indent="265113" algn="just">
              <a:buFont typeface="+mj-lt"/>
              <a:buAutoNum type="arabicPeriod"/>
              <a:tabLst>
                <a:tab pos="722313" algn="l"/>
              </a:tabLst>
            </a:pP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Устувории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эњсосї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-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њаяљонї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;</a:t>
            </a:r>
          </a:p>
          <a:p>
            <a:pPr marL="806450" lvl="0" indent="265113" algn="just">
              <a:buFont typeface="+mj-lt"/>
              <a:buAutoNum type="arabicPeriod"/>
              <a:tabLst>
                <a:tab pos="722313" algn="l"/>
              </a:tabLst>
            </a:pP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Ќобилияти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фикрї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доштан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-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кундї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карахтї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Чунин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хислатњо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бо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чунин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хислатњои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характер ба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монанди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боварї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доштан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боварї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надоштан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муќобил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гузошта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мешаванд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. </a:t>
            </a:r>
          </a:p>
          <a:p>
            <a:pPr algn="just"/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Яъне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улфатпазирї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серњаракатиро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шахсоне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ба худ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боварї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доранд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нишон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дода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метавонанд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шахсоне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ба худ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боварї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надоранд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хилватнишин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камфаъол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000" dirty="0" err="1" smtClean="0">
                <a:solidFill>
                  <a:schemeClr val="tx1"/>
                </a:solidFill>
                <a:latin typeface="Times New Roman Tj" pitchFamily="18" charset="-52"/>
              </a:rPr>
              <a:t>њастанд</a:t>
            </a:r>
            <a:r>
              <a:rPr lang="ru-RU" sz="2000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</a:p>
          <a:p>
            <a:pPr algn="just"/>
            <a:endParaRPr lang="ru-RU" sz="2100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498384"/>
          </a:xfrm>
        </p:spPr>
        <p:txBody>
          <a:bodyPr>
            <a:normAutofit fontScale="90000"/>
          </a:bodyPr>
          <a:lstStyle/>
          <a:p>
            <a:r>
              <a:rPr lang="ru-RU" sz="2800" b="1" i="1" dirty="0" smtClean="0">
                <a:latin typeface="Times New Roman Tj" pitchFamily="18" charset="-52"/>
              </a:rPr>
              <a:t>ХАРАКТЕР </a:t>
            </a:r>
            <a:r>
              <a:rPr lang="ru-RU" sz="2800" b="1" i="1" dirty="0" smtClean="0">
                <a:latin typeface="Times New Roman Tj" pitchFamily="18" charset="-52"/>
              </a:rPr>
              <a:t>ДАР СИСТЕМАИ ИДОРАКУНЇ</a:t>
            </a:r>
            <a:endParaRPr lang="ru-RU" sz="2800" dirty="0"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79926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764704"/>
            <a:ext cx="8640959" cy="5616624"/>
          </a:xfrm>
        </p:spPr>
        <p:txBody>
          <a:bodyPr>
            <a:noAutofit/>
          </a:bodyPr>
          <a:lstStyle/>
          <a:p>
            <a:pPr algn="just"/>
            <a:r>
              <a:rPr lang="ru-RU" sz="2150" dirty="0" smtClean="0">
                <a:latin typeface="Times New Roman Tj" pitchFamily="18" charset="-52"/>
              </a:rPr>
              <a:t> 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Дар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ќатори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хислатњои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мањдуд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ки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ба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вазъиятњои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шахсї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ва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мањдуд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таъсир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мерасонанд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инњоро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номбар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кардан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мумкин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аст: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улфатпазирї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-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канораљўйї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бартарї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(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сарварї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) -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зердастї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endParaRPr lang="ru-RU" sz="215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/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некбинї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(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зиндадилї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) –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ноумедї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(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маъюсї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), </a:t>
            </a:r>
            <a:endParaRPr lang="ru-RU" sz="215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/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инсоф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-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беинсофї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далерї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-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эњтиёткорї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endParaRPr lang="ru-RU" sz="215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/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дилнозукї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-«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пўстѓафсї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»,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зудбоварї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-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гумонбарї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endParaRPr lang="ru-RU" sz="215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/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хаёлпарастї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- 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амалияпарастї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,  </a:t>
            </a:r>
            <a:endParaRPr lang="ru-RU" sz="215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/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зудранљии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пуризтироб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-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фориѓболї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endParaRPr lang="ru-RU" sz="215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/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боадабї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-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даѓаливу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дуруштї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endParaRPr lang="ru-RU" sz="215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/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соњибихтиёрї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–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конфоризм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(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вобастагї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аз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гурўњ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), </a:t>
            </a:r>
            <a:endParaRPr lang="ru-RU" sz="215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/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худидоракунї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- 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њардамхаёлї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шавќмандї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-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бењавсалагї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endParaRPr lang="ru-RU" sz="215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/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оромї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осудагї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-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бадќасдї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фаъолияти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корї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-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бефаъолиятї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endParaRPr lang="ru-RU" sz="215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/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чандирї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-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кундфањмї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ситезакор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-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хоксор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, </a:t>
            </a:r>
            <a:endParaRPr lang="ru-RU" sz="2150" dirty="0" smtClean="0">
              <a:solidFill>
                <a:schemeClr val="tx1"/>
              </a:solidFill>
              <a:latin typeface="Times New Roman Tj" pitchFamily="18" charset="-52"/>
            </a:endParaRPr>
          </a:p>
          <a:p>
            <a:pPr algn="just"/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шуњратпарастї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- 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фурўтанї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, 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њаќиќї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 -  </a:t>
            </a:r>
            <a:r>
              <a:rPr lang="ru-RU" sz="2150" dirty="0" err="1" smtClean="0">
                <a:solidFill>
                  <a:schemeClr val="tx1"/>
                </a:solidFill>
                <a:latin typeface="Times New Roman Tj" pitchFamily="18" charset="-52"/>
              </a:rPr>
              <a:t>ќолабї</a:t>
            </a:r>
            <a:r>
              <a:rPr lang="ru-RU" sz="2150" dirty="0" smtClean="0">
                <a:solidFill>
                  <a:schemeClr val="tx1"/>
                </a:solidFill>
                <a:latin typeface="Times New Roman Tj" pitchFamily="18" charset="-52"/>
              </a:rPr>
              <a:t>.</a:t>
            </a:r>
            <a:endParaRPr lang="ru-RU" sz="2150" dirty="0">
              <a:solidFill>
                <a:schemeClr val="tx1"/>
              </a:solidFill>
              <a:latin typeface="Times New Roman Tj" pitchFamily="18" charset="-52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498384"/>
          </a:xfrm>
        </p:spPr>
        <p:txBody>
          <a:bodyPr>
            <a:normAutofit fontScale="90000"/>
          </a:bodyPr>
          <a:lstStyle/>
          <a:p>
            <a:r>
              <a:rPr lang="ru-RU" sz="2800" b="1" i="1" dirty="0" smtClean="0">
                <a:latin typeface="Times New Roman Tj" pitchFamily="18" charset="-52"/>
              </a:rPr>
              <a:t>ХАРАКТЕР </a:t>
            </a:r>
            <a:r>
              <a:rPr lang="ru-RU" sz="2800" b="1" i="1" dirty="0" smtClean="0">
                <a:latin typeface="Times New Roman Tj" pitchFamily="18" charset="-52"/>
              </a:rPr>
              <a:t>ДАР СИСТЕМАИ ИДОРАКУНЇ</a:t>
            </a:r>
            <a:endParaRPr lang="ru-RU" sz="2800" dirty="0">
              <a:latin typeface="Times New Roman Tj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799268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1803</TotalTime>
  <Words>3256</Words>
  <Application>Microsoft Office PowerPoint</Application>
  <PresentationFormat>Экран (4:3)</PresentationFormat>
  <Paragraphs>180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Волна</vt:lpstr>
      <vt:lpstr>       ХАРАКТЕР ДАР ФАЪОЛИЯТИ МЕЊНАТЇ </vt:lpstr>
      <vt:lpstr>ХАРАКТЕР ДАР СИСТЕМАИ ИДОРАКУНЇ</vt:lpstr>
      <vt:lpstr>ХАРАКТЕР ДАР СИСТЕМАИ ИДОРАКУНЇ</vt:lpstr>
      <vt:lpstr>ХАРАКТЕР ДАР СИСТЕМАИ ИДОРАКУНЇ</vt:lpstr>
      <vt:lpstr>ХАРАКТЕР ДАР СИСТЕМАИ ИДОРАКУНЇ</vt:lpstr>
      <vt:lpstr>ХАРАКТЕР ДАР СИСТЕМАИ ИДОРАКУНЇ</vt:lpstr>
      <vt:lpstr>ХАРАКТЕР ДАР СИСТЕМАИ ИДОРАКУНЇ</vt:lpstr>
      <vt:lpstr>ХАРАКТЕР ДАР СИСТЕМАИ ИДОРАКУНЇ</vt:lpstr>
      <vt:lpstr>ХАРАКТЕР ДАР СИСТЕМАИ ИДОРАКУНЇ</vt:lpstr>
      <vt:lpstr>БАЊОГУЗОРИИ ХАРАКТЕР</vt:lpstr>
      <vt:lpstr>БАЊОГУЗОРИИ ХАРАКТЕР</vt:lpstr>
      <vt:lpstr>ИФРОТ (АКСЕНТУАТСИЯ)-И ХАРАКТЕР</vt:lpstr>
      <vt:lpstr>Тавсифи мухтасари хусусиятњои рафторро вобаста ба типњои аксентуатсия арзёбї менамоем:</vt:lpstr>
      <vt:lpstr>Тавсифи мухтасари хусусиятњои рафторро вобаста ба типњои аксентуатсия арзёбї менамоем:</vt:lpstr>
      <vt:lpstr>Тавсифи мухтасари хусусиятњои рафторро вобаста ба типњои аксентуатсия арзёбї менамоем:</vt:lpstr>
      <vt:lpstr>Тавсифи мухтасари хусусиятњои рафторро вобаста ба типњои аксентуатсия арзёбї менамоем:</vt:lpstr>
      <vt:lpstr>Тавсифи мухтасари хусусиятњои рафторро вобаста ба типњои аксентуатсия арзёбї менамоем:</vt:lpstr>
      <vt:lpstr>Тавсифи мухтасари хусусиятњои рафторро вобаста ба типњои аксентуатсия арзёбї менамоем:</vt:lpstr>
      <vt:lpstr>Тавсифи мухтасари хусусиятњои рафторро вобаста ба типњои аксентуатсия арзёбї менамоем:</vt:lpstr>
      <vt:lpstr>Тавсифи мухтасари хусусиятњои рафторро вобаста ба типњои аксентуатсия арзёбї менамоем:</vt:lpstr>
      <vt:lpstr>Тавсифи мухтасари хусусиятњои рафторро вобаста ба типњои аксентуатсия арзёбї менамоем:</vt:lpstr>
      <vt:lpstr>Тавсифи мухтасари хусусиятњои рафторро вобаста ба типњои аксентуатсия арзёбї менамоем:</vt:lpstr>
      <vt:lpstr>Тавсифи мухтасари хусусиятњои рафторро вобаста ба типњои аксентуатсия арзёбї менамоем:</vt:lpstr>
      <vt:lpstr>Тавсифи мухтасари хусусиятњои рафторро вобаста ба типњои аксентуатсия арзёбї менамоем:</vt:lpstr>
      <vt:lpstr>Слайд 25</vt:lpstr>
      <vt:lpstr>Слайд 26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ПСИХОЛОГИЯИ ЌАБУЛИ ЌАРОРЊО</dc:title>
  <dc:creator>Admin</dc:creator>
  <cp:lastModifiedBy>PC</cp:lastModifiedBy>
  <cp:revision>123</cp:revision>
  <dcterms:created xsi:type="dcterms:W3CDTF">2017-11-09T12:46:10Z</dcterms:created>
  <dcterms:modified xsi:type="dcterms:W3CDTF">2018-08-08T14:02:42Z</dcterms:modified>
</cp:coreProperties>
</file>