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29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768A1-7A09-48E0-9CA0-FB6A935594CF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>ХАРАКТЕР </a:t>
            </a:r>
            <a:r>
              <a:rPr lang="ru-RU" b="1" dirty="0" smtClean="0">
                <a:latin typeface="Times New Roman Tj" pitchFamily="18" charset="-52"/>
              </a:rPr>
              <a:t>ДАР ФАЪОЛИЯТИ МЕЊНАТЇ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Љумахон Хол </a:t>
            </a: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sz="3200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928874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як характер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фардист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вале ба ин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нигоњ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накарда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ба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характерњо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рўйи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мазмун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ќувва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надоштани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ин ё он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бањои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умумї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додан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endParaRPr lang="ru-RU" sz="22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Бањогузорї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мазмун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рўи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нишондод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ба 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махсуси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худ, ба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атрофиён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оварда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бањогузории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асосї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бе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бораи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характер ба таври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мушаххас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дуруст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хулоса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баровардан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50" dirty="0" err="1" smtClean="0">
                <a:latin typeface="Times New Roman Tj" pitchFamily="18" charset="-52"/>
              </a:rPr>
              <a:t>Бањогузории</a:t>
            </a:r>
            <a:r>
              <a:rPr lang="ru-RU" sz="2250" dirty="0" smtClean="0">
                <a:latin typeface="Times New Roman Tj" pitchFamily="18" charset="-52"/>
              </a:rPr>
              <a:t> </a:t>
            </a:r>
            <a:r>
              <a:rPr lang="ru-RU" sz="2250" dirty="0" err="1" smtClean="0">
                <a:latin typeface="Times New Roman Tj" pitchFamily="18" charset="-52"/>
              </a:rPr>
              <a:t>ќувва</a:t>
            </a:r>
            <a:r>
              <a:rPr lang="ru-RU" sz="2250" dirty="0" smtClean="0">
                <a:latin typeface="Times New Roman Tj" pitchFamily="18" charset="-52"/>
              </a:rPr>
              <a:t>: 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ќавї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гуфта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мегўянд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рафтору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амали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дониш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аќидаашон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як аст. </a:t>
            </a:r>
            <a:endParaRPr lang="ru-RU" sz="22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Шахсе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ќавї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одами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боэътимод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аст.  </a:t>
            </a:r>
            <a:endParaRPr lang="ru-RU" sz="22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Агар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имконияти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донистани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нуктаи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назар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аќидаи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ўро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дошта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бошем,  пас бо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ќатъият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гуфт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рафтору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амали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шахсро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дар ин ё он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шароит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пешгўї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25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250" dirty="0" smtClean="0">
                <a:solidFill>
                  <a:schemeClr val="tx1"/>
                </a:solidFill>
                <a:latin typeface="Times New Roman Tj" pitchFamily="18" charset="-52"/>
              </a:rPr>
              <a:t> аст.</a:t>
            </a: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БАЊОГУЗОРИИ ХАРАКТЕР</a:t>
            </a:r>
            <a:endParaRPr lang="ru-RU" sz="28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150" dirty="0" err="1" smtClean="0">
                <a:solidFill>
                  <a:schemeClr val="bg1"/>
                </a:solidFill>
                <a:latin typeface="Times New Roman Tj" pitchFamily="18" charset="-52"/>
              </a:rPr>
              <a:t>Бањогузории</a:t>
            </a:r>
            <a:r>
              <a:rPr lang="ru-RU" sz="2150" dirty="0" smtClean="0">
                <a:solidFill>
                  <a:schemeClr val="bg1"/>
                </a:solidFill>
                <a:latin typeface="Times New Roman Tj" pitchFamily="18" charset="-52"/>
              </a:rPr>
              <a:t> характер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рўйи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мансуб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ќавииродагї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мустаќилият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худдорї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устуворї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собитќадамї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якравї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;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эњсосотї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ботањаммулї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чолокї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шавќмандї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таъсирбхшї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;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зењнї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пурандешї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зиракї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уњдабарої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ѓайрањо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дода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Характер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њаётро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таљассум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карда, дар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навбати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худ ба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тарзи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Шахсе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устувор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мушкилињоро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паси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сар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гузошташудааш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бирасад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Характер на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ба худи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балки ба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љамъият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калон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Њаёт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ва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коллектив,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алалхусус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рўњияи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нафар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 аз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сифати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кас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вобаста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Баъзан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як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нафари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дорои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вазнин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ба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коллектив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sz="2000" dirty="0" smtClean="0">
              <a:latin typeface="Times New Roman Tj" pitchFamily="18" charset="-52"/>
            </a:endParaRP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БАЊОГУЗОРИИ ХАРАКТЕР</a:t>
            </a:r>
            <a:endParaRPr lang="ru-RU" sz="2800" b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59" cy="554461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андешаи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Карл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Леногард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дар 20-50%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баъзе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аён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мушаххас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мољароњои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асабоният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оварда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Аксентуатсияи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характер -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ташаккули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баланди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хислатњои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људогонаи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характер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бар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зарари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дигарон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аст ва дар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натиљаи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он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байнињамдигарии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вайрон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sz="2000" b="1" i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Зуњуроти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аксенсуатсия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- аз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соддаи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љозиб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то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ѓайримуќаррарї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Леонгард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12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типи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аксентуатсияро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пешинињод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кадоми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устувории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интихобии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баъзе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фалокатњо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њассосияти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баланд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низоъњои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мунтазами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асабонияти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муќаррар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шароити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мусоид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ваќте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звенои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камќуввати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зарба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дучор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намешавад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ин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фавќуллода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камол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расад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аксентуатсияи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характер ба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типи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дар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њаљонбуда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метавонад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ташаккули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ќобилияти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њунарї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ё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рассомии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вай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мусоидат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намояд</a:t>
            </a:r>
            <a:r>
              <a:rPr lang="ru-RU" sz="2000" b="1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sz="2000" dirty="0" smtClean="0">
              <a:latin typeface="Times New Roman Tj" pitchFamily="18" charset="-52"/>
            </a:endParaRP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 Tj" pitchFamily="18" charset="-52"/>
              </a:rPr>
              <a:t>ИФРОТ (АКСЕНТУАТСИЯ)-И ХАРАКТЕР</a:t>
            </a:r>
            <a:endParaRPr lang="ru-RU" sz="24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1.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Гиперт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(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хеле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) - 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одами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дорои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аксентуатсия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њамеша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болидарў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сўњбаторо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мустаќил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буда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ба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сарварї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хатар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фиребгарї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майл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дорад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.</a:t>
            </a: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танќид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љазоро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мадди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назар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њадду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њудуди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мамнуъро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намедонанд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аслан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худтанќидкунї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Намояндагони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тип 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серњаракат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зуд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унс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гиранда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буда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рўњияи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болида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гурўњ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сарварї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раѓбат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вазифањои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расмї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ноњинљор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иљро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майда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чўйдаро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дўст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Масалан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вазифаи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бригадир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таъин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кори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њаррўзаи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иљрошударо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љамъбаст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лозим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меояд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Агар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маъќул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набошад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интизомро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вайрон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000" dirty="0" smtClean="0">
              <a:latin typeface="Times New Roman Tj" pitchFamily="18" charset="-52"/>
            </a:endParaRP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328592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2.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Аксентуатсияи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дистимикї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њолати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рўњии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дилшикастагї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)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њамеша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димоѓсўхта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мањзун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камгап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, пессимист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мебошанд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љамъияти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серѓавѓо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канораљўї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њамкорон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унс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намегирад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мубоњисањо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кам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иштирок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бештар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бетараф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њастанд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одоби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муошират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риоя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шавад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зеро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њатто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сухани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нољой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мўњлати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дароз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боздорад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ва ин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боиси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паст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гардидани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самаранокии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таъриф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рўњбаланд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намуд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сабаби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интизор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будан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нокомињо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сањар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ѓамгинанд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наќшаашонро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бегоњ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талаб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лозим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аст, то ин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кору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муътадил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омода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ва ором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созанд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lvl="0" algn="just"/>
            <a:endParaRPr lang="ru-RU" sz="2000" dirty="0" smtClean="0">
              <a:latin typeface="Times New Roman Tj" pitchFamily="18" charset="-52"/>
            </a:endParaRP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3.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Характери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афсурдањолї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sz="2200" b="1" dirty="0" err="1" smtClean="0">
                <a:solidFill>
                  <a:srgbClr val="7030A0"/>
                </a:solidFill>
                <a:latin typeface="Times New Roman Tj" pitchFamily="18" charset="-52"/>
              </a:rPr>
              <a:t>Циклотимная</a:t>
            </a:r>
            <a:r>
              <a:rPr lang="ru-RU" sz="2200" b="1" dirty="0" smtClean="0">
                <a:solidFill>
                  <a:srgbClr val="7030A0"/>
                </a:solidFill>
                <a:latin typeface="Times New Roman Tj" pitchFamily="18" charset="-52"/>
              </a:rPr>
              <a:t>). </a:t>
            </a:r>
            <a:endParaRPr lang="ru-RU" sz="2200" b="1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афсурдањолї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дар он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зуњур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афсурдањолї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(одам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гох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хушхулқ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гох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гох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ноумед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зохир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).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Аммо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афзои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дер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давом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намекунад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Вале ин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рўњафтодагии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Давраи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гипоманиниакалї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шиддиати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васвосї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)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давраи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афтодарўњї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иваз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рўз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андармон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кардан (бо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масъулият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) ё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маљбур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намешавад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2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хотир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дошт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нимаи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дуюми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рўз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суст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чунон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наќша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асосиро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дар раванди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будани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иљро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lvl="0" algn="just"/>
            <a:endParaRPr lang="ru-RU" sz="2200" dirty="0" smtClean="0">
              <a:latin typeface="Times New Roman Tj" pitchFamily="18" charset="-52"/>
            </a:endParaRPr>
          </a:p>
          <a:p>
            <a:pPr algn="just"/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4.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Типи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эмотивї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эмотсияи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густохона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)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дори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тип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хеле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зиёд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эњсосї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ранљур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мебошанд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ин тип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нобарории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майдатаринро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њам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вазнин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сар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мегузаронад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ба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эроду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нокомињо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њассосанд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дилгиру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ѓамгин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психикаи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ноустувор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камтарин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бањона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зуд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меёбанд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3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таъриф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танќид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њассосанд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3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комёбї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рўњбаланд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нокомї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ѓамгин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месозад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3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роњбарон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зарур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кормандонро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иљрои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супоришњои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навбатї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дастгирї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ба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фањмонанд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мушкилињо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муваќќатї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роњњои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њалли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3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sz="23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5.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Типи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намоишкорона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(истеричный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)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њамеша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дар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маркази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диќќати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дигарон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будан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ва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расидан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ба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маќсади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худ бо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кадом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роње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ки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набошад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бо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 гиря,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бењушшавї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љангу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љидол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беморї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худтаърифкунї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орову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торо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раѓбатњои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ѓайриоддї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фиребу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 Tj" pitchFamily="18" charset="-52"/>
              </a:rPr>
              <a:t>найранг</a:t>
            </a:r>
            <a:r>
              <a:rPr lang="ru-RU" sz="2000" i="1" dirty="0" smtClean="0">
                <a:solidFill>
                  <a:srgbClr val="00206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solidFill>
                  <a:srgbClr val="00206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хос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аст. </a:t>
            </a:r>
            <a:endParaRPr lang="ru-RU" sz="2000" b="1" dirty="0" smtClean="0">
              <a:solidFill>
                <a:srgbClr val="CC3399"/>
              </a:solidFill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Истероид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характерро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дорад</a:t>
            </a:r>
            <a:r>
              <a:rPr lang="ru-RU" sz="2000" dirty="0" smtClean="0">
                <a:latin typeface="Times New Roman Tj" pitchFamily="18" charset="-52"/>
              </a:rPr>
              <a:t>: </a:t>
            </a:r>
            <a:r>
              <a:rPr lang="ru-RU" sz="2000" dirty="0" smtClean="0">
                <a:latin typeface="Times New Roman Tj" pitchFamily="18" charset="-52"/>
              </a:rPr>
              <a:t>эгоизм, </a:t>
            </a:r>
            <a:r>
              <a:rPr lang="ru-RU" sz="2000" dirty="0" err="1" smtClean="0">
                <a:latin typeface="Times New Roman Tj" pitchFamily="18" charset="-52"/>
              </a:rPr>
              <a:t>ишваву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карашма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кўшиши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бењтар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нишон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худ.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Он</a:t>
            </a:r>
            <a:r>
              <a:rPr lang="ru-RU" sz="1800" dirty="0" err="1" smtClean="0">
                <a:latin typeface="Times New Roman Tj" pitchFamily="18" charset="-52"/>
              </a:rPr>
              <a:t>њ</a:t>
            </a:r>
            <a:r>
              <a:rPr lang="ru-RU" sz="1800" dirty="0" err="1" smtClean="0">
                <a:latin typeface="Times New Roman Tj" pitchFamily="18" charset="-52"/>
              </a:rPr>
              <a:t>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рафтореро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нишон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медињад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барои </a:t>
            </a:r>
            <a:r>
              <a:rPr lang="ru-RU" sz="2000" dirty="0" err="1" smtClean="0">
                <a:latin typeface="Times New Roman Tj" pitchFamily="18" charset="-52"/>
              </a:rPr>
              <a:t>љалб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атрофиён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гардидааст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Агар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мавќеи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доштаи</a:t>
            </a:r>
            <a:r>
              <a:rPr lang="ru-RU" sz="2000" dirty="0" smtClean="0">
                <a:latin typeface="Times New Roman Tj" pitchFamily="18" charset="-52"/>
              </a:rPr>
              <a:t> худ дар </a:t>
            </a:r>
            <a:r>
              <a:rPr lang="ru-RU" sz="2000" dirty="0" err="1" smtClean="0">
                <a:latin typeface="Times New Roman Tj" pitchFamily="18" charset="-52"/>
              </a:rPr>
              <a:t>љамъият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ќаноатманд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набошанд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(</a:t>
            </a:r>
            <a:r>
              <a:rPr lang="ru-RU" sz="2000" dirty="0" err="1" smtClean="0">
                <a:latin typeface="Times New Roman Tj" pitchFamily="18" charset="-52"/>
              </a:rPr>
              <a:t>натавонанд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дигаронро</a:t>
            </a:r>
            <a:r>
              <a:rPr lang="ru-RU" sz="2000" dirty="0" smtClean="0"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latin typeface="Times New Roman Tj" pitchFamily="18" charset="-52"/>
              </a:rPr>
              <a:t>љалб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намоянд</a:t>
            </a:r>
            <a:r>
              <a:rPr lang="ru-RU" sz="2000" dirty="0" smtClean="0">
                <a:latin typeface="Times New Roman Tj" pitchFamily="18" charset="-52"/>
              </a:rPr>
              <a:t>),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муњобот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мегузаранд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Чунончї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кўшиш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менамоянд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ки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диќќат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ва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њамдардии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атрофиёнро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ки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гўё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онњо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бемории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вазнини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табобатнашаванда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доранд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ба 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худ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љалб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намоянд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ё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хархашаю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ѓайбат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C3399"/>
                </a:solidFill>
                <a:latin typeface="Times New Roman Tj" pitchFamily="18" charset="-52"/>
              </a:rPr>
              <a:t>намоянд</a:t>
            </a:r>
            <a:r>
              <a:rPr lang="ru-RU" sz="2000" i="1" dirty="0" smtClean="0">
                <a:solidFill>
                  <a:srgbClr val="CC3399"/>
                </a:solidFill>
                <a:latin typeface="Times New Roman Tj" pitchFamily="18" charset="-52"/>
              </a:rPr>
              <a:t>).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Бинобар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ин, ба роњбар </a:t>
            </a:r>
            <a:r>
              <a:rPr lang="ru-RU" sz="2000" dirty="0" err="1" smtClean="0">
                <a:latin typeface="Times New Roman Tj" pitchFamily="18" charset="-52"/>
              </a:rPr>
              <a:t>зарур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аст, </a:t>
            </a:r>
            <a:r>
              <a:rPr lang="ru-RU" sz="2000" dirty="0" err="1" smtClean="0">
                <a:latin typeface="Times New Roman Tj" pitchFamily="18" charset="-52"/>
              </a:rPr>
              <a:t>онњоро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  </a:t>
            </a:r>
            <a:r>
              <a:rPr lang="ru-RU" sz="2000" dirty="0" err="1" smtClean="0">
                <a:latin typeface="Times New Roman Tj" pitchFamily="18" charset="-52"/>
              </a:rPr>
              <a:t>мувофиќат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оварад</a:t>
            </a:r>
            <a:r>
              <a:rPr lang="ru-RU" sz="2000" dirty="0" smtClean="0">
                <a:latin typeface="Times New Roman Tj" pitchFamily="18" charset="-52"/>
              </a:rPr>
              <a:t>. 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Агар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истероид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муваффаќ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набошад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бояд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ўро</a:t>
            </a:r>
            <a:r>
              <a:rPr lang="ru-RU" sz="2000" dirty="0" smtClean="0">
                <a:latin typeface="Times New Roman Tj" pitchFamily="18" charset="-52"/>
              </a:rPr>
              <a:t> ба он </a:t>
            </a:r>
            <a:r>
              <a:rPr lang="ru-RU" sz="2000" dirty="0" err="1" smtClean="0">
                <a:latin typeface="Times New Roman Tj" pitchFamily="18" charset="-52"/>
              </a:rPr>
              <a:t>чизе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чалб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обурўи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нисбатан</a:t>
            </a:r>
            <a:r>
              <a:rPr lang="ru-RU" sz="2000" dirty="0" smtClean="0">
                <a:latin typeface="Times New Roman Tj" pitchFamily="18" charset="-52"/>
              </a:rPr>
              <a:t> баланд </a:t>
            </a:r>
            <a:r>
              <a:rPr lang="ru-RU" sz="2000" dirty="0" err="1" smtClean="0">
                <a:latin typeface="Times New Roman Tj" pitchFamily="18" charset="-52"/>
              </a:rPr>
              <a:t>мебардорад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Autofit/>
          </a:bodyPr>
          <a:lstStyle/>
          <a:p>
            <a:pPr lvl="0" algn="just"/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6.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Мутаассиршаванда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- ба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тип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бадхашмии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аз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њад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зиёд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бетањаммулї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ќасданкорї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туршрўйї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, «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инљиќї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»,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берўйї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дашномдињї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 Tj" pitchFamily="18" charset="-52"/>
              </a:rPr>
              <a:t>хос</a:t>
            </a:r>
            <a:r>
              <a:rPr lang="ru-RU" b="1" dirty="0" smtClean="0">
                <a:solidFill>
                  <a:srgbClr val="7030A0"/>
                </a:solidFill>
                <a:latin typeface="Times New Roman Tj" pitchFamily="18" charset="-52"/>
              </a:rPr>
              <a:t> аст.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endParaRPr lang="ru-RU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lvl="0" algn="just"/>
            <a:r>
              <a:rPr lang="ru-RU" dirty="0" err="1" smtClean="0">
                <a:latin typeface="Times New Roman Tj" pitchFamily="18" charset="-52"/>
              </a:rPr>
              <a:t>Бадхашмї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њатто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камгапї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сустї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гуфтугў</a:t>
            </a:r>
            <a:r>
              <a:rPr lang="ru-RU" dirty="0" smtClean="0">
                <a:latin typeface="Times New Roman Tj" pitchFamily="18" charset="-52"/>
              </a:rPr>
              <a:t> низ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шавад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lvl="0" algn="just"/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бадхашм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хеле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фаъол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љангу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љидоли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зиёд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, вале дар </a:t>
            </a:r>
            <a:r>
              <a:rPr lang="ru-RU" dirty="0" err="1" smtClean="0">
                <a:latin typeface="Times New Roman Tj" pitchFamily="18" charset="-52"/>
              </a:rPr>
              <a:t>зери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ниќоб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 </a:t>
            </a:r>
            <a:r>
              <a:rPr lang="ru-RU" dirty="0" err="1" smtClean="0">
                <a:latin typeface="Times New Roman Tj" pitchFamily="18" charset="-52"/>
              </a:rPr>
              <a:t>хушомад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хизматгориро</a:t>
            </a:r>
            <a:r>
              <a:rPr lang="ru-RU" dirty="0" smtClean="0">
                <a:latin typeface="Times New Roman Tj" pitchFamily="18" charset="-52"/>
              </a:rPr>
              <a:t> низ ба </a:t>
            </a:r>
            <a:r>
              <a:rPr lang="ru-RU" dirty="0" err="1" smtClean="0">
                <a:latin typeface="Times New Roman Tj" pitchFamily="18" charset="-52"/>
              </a:rPr>
              <a:t>анљом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/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94928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7.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Типи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дармонда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–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одамони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ин тип дар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њиссиёти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худ,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фикрњои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худ «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дармондаанд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»,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аламњои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худро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фаромўш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карда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наметавонанд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, «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ќасди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худро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мегиранд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». </a:t>
            </a:r>
            <a:endParaRPr lang="ru-RU" sz="2000" b="1" dirty="0" smtClean="0">
              <a:solidFill>
                <a:srgbClr val="CC3399"/>
              </a:solidFill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гарданшахии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хизматї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маишї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майл</a:t>
            </a:r>
            <a:r>
              <a:rPr lang="ru-RU" sz="2000" dirty="0" smtClean="0">
                <a:latin typeface="Times New Roman Tj" pitchFamily="18" charset="-52"/>
              </a:rPr>
              <a:t> кардан ба </a:t>
            </a:r>
            <a:r>
              <a:rPr lang="ru-RU" sz="2000" dirty="0" err="1" smtClean="0">
                <a:latin typeface="Times New Roman Tj" pitchFamily="18" charset="-52"/>
              </a:rPr>
              <a:t>хархашањои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дуру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дароз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зуњур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меёбад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мољароњо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шахси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фаъол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хомўшшавии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њиссиёташон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нисбатан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сусттар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меояд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Хатар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бартараф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бошад</a:t>
            </a:r>
            <a:r>
              <a:rPr lang="ru-RU" sz="2000" dirty="0" smtClean="0">
                <a:latin typeface="Times New Roman Tj" pitchFamily="18" charset="-52"/>
              </a:rPr>
              <a:t> хам, </a:t>
            </a:r>
            <a:r>
              <a:rPr lang="ru-RU" sz="2000" dirty="0" smtClean="0">
                <a:latin typeface="Times New Roman Tj" pitchFamily="18" charset="-52"/>
              </a:rPr>
              <a:t>вале </a:t>
            </a:r>
            <a:r>
              <a:rPr lang="ru-RU" sz="2000" dirty="0" err="1" smtClean="0">
                <a:latin typeface="Times New Roman Tj" pitchFamily="18" charset="-52"/>
              </a:rPr>
              <a:t>намояндаи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ин тип </a:t>
            </a:r>
            <a:r>
              <a:rPr lang="ru-RU" sz="2000" dirty="0" err="1" smtClean="0">
                <a:latin typeface="Times New Roman Tj" pitchFamily="18" charset="-52"/>
              </a:rPr>
              <a:t>онро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фаромўш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карда </a:t>
            </a:r>
            <a:r>
              <a:rPr lang="ru-RU" sz="2000" dirty="0" err="1" smtClean="0">
                <a:latin typeface="Times New Roman Tj" pitchFamily="18" charset="-52"/>
              </a:rPr>
              <a:t>наметавонад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одамон</a:t>
            </a:r>
            <a:r>
              <a:rPr lang="ru-RU" sz="2000" dirty="0" smtClean="0">
                <a:latin typeface="Times New Roman Tj" pitchFamily="18" charset="-52"/>
              </a:rPr>
              <a:t> ба он </a:t>
            </a:r>
            <a:r>
              <a:rPr lang="ru-RU" sz="2000" dirty="0" err="1" smtClean="0">
                <a:latin typeface="Times New Roman Tj" pitchFamily="18" charset="-52"/>
              </a:rPr>
              <a:t>чї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гўё</a:t>
            </a:r>
            <a:r>
              <a:rPr lang="ru-RU" sz="2000" dirty="0" smtClean="0">
                <a:latin typeface="Times New Roman Tj" pitchFamily="18" charset="-52"/>
              </a:rPr>
              <a:t> ба он </a:t>
            </a:r>
            <a:r>
              <a:rPr lang="ru-RU" sz="2000" dirty="0" err="1" smtClean="0">
                <a:latin typeface="Times New Roman Tj" pitchFamily="18" charset="-52"/>
              </a:rPr>
              <a:t>њуќуќ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истодагарї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мекунанд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њамеша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худро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њаќ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мешуморанд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Одамони</a:t>
            </a:r>
            <a:r>
              <a:rPr lang="ru-RU" sz="2000" dirty="0" smtClean="0">
                <a:latin typeface="Times New Roman Tj" pitchFamily="18" charset="-52"/>
              </a:rPr>
              <a:t> ин тип, </a:t>
            </a:r>
            <a:r>
              <a:rPr lang="ru-RU" sz="2000" dirty="0" err="1" smtClean="0">
                <a:latin typeface="Times New Roman Tj" pitchFamily="18" charset="-52"/>
              </a:rPr>
              <a:t>одатан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шўњратпарастанд</a:t>
            </a:r>
            <a:r>
              <a:rPr lang="ru-RU" sz="2000" dirty="0" smtClean="0">
                <a:latin typeface="Times New Roman Tj" pitchFamily="18" charset="-52"/>
              </a:rPr>
              <a:t>, вале ба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кадом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роњ</a:t>
            </a:r>
            <a:r>
              <a:rPr lang="ru-RU" sz="2000" dirty="0" smtClean="0">
                <a:latin typeface="Times New Roman Tj" pitchFamily="18" charset="-52"/>
              </a:rPr>
              <a:t> ба даст </a:t>
            </a:r>
            <a:r>
              <a:rPr lang="ru-RU" sz="2000" dirty="0" err="1" smtClean="0">
                <a:latin typeface="Times New Roman Tj" pitchFamily="18" charset="-52"/>
              </a:rPr>
              <a:t>овардани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бетафовут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нест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чунки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комёбии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њаќиќї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лозим</a:t>
            </a:r>
            <a:r>
              <a:rPr lang="ru-RU" sz="2000" dirty="0" smtClean="0">
                <a:latin typeface="Times New Roman Tj" pitchFamily="18" charset="-52"/>
              </a:rPr>
              <a:t> аст.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обрўву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эътибор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гуногунљабњаи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Аз </a:t>
            </a:r>
            <a:r>
              <a:rPr lang="ru-RU" sz="2000" dirty="0" err="1" smtClean="0">
                <a:latin typeface="Times New Roman Tj" pitchFamily="18" charset="-52"/>
              </a:rPr>
              <a:t>тарафи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рохбар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ќайд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комёбињои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зердастон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шавќмандии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нисбат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фаъолияташон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хеле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зиёд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lvl="0" algn="just"/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400600"/>
          </a:xfrm>
        </p:spPr>
        <p:txBody>
          <a:bodyPr>
            <a:noAutofit/>
          </a:bodyPr>
          <a:lstStyle/>
          <a:p>
            <a:pPr algn="just"/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Характер – ин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пайвасти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инфиродии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хусусиятњои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муњими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шахс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буда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муносибати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одамро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нисбат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њаќиќат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ифода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ва дар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рафтори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ў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зоњир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мешавад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.</a:t>
            </a:r>
            <a:r>
              <a:rPr lang="ru-RU" sz="2200" dirty="0" smtClean="0">
                <a:latin typeface="Times New Roman Tj" pitchFamily="18" charset="-52"/>
              </a:rPr>
              <a:t>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Мањаки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асосии</a:t>
            </a:r>
            <a:r>
              <a:rPr lang="ru-RU" sz="2200" dirty="0" smtClean="0">
                <a:latin typeface="Times New Roman Tj" pitchFamily="18" charset="-52"/>
              </a:rPr>
              <a:t> характер </a:t>
            </a:r>
            <a:r>
              <a:rPr lang="ru-RU" sz="2200" dirty="0" err="1" smtClean="0">
                <a:latin typeface="Times New Roman Tj" pitchFamily="18" charset="-52"/>
              </a:rPr>
              <a:t>оњиста-оњиста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ташаккул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ёфта</a:t>
            </a:r>
            <a:r>
              <a:rPr lang="ru-RU" sz="2200" dirty="0" smtClean="0">
                <a:latin typeface="Times New Roman Tj" pitchFamily="18" charset="-52"/>
              </a:rPr>
              <a:t>, дар </a:t>
            </a:r>
            <a:r>
              <a:rPr lang="ru-RU" sz="2200" dirty="0" err="1" smtClean="0">
                <a:latin typeface="Times New Roman Tj" pitchFamily="18" charset="-52"/>
              </a:rPr>
              <a:t>рафти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њаёт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мустањкам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 ва барои он </a:t>
            </a:r>
            <a:r>
              <a:rPr lang="ru-RU" sz="2200" dirty="0" err="1" smtClean="0">
                <a:latin typeface="Times New Roman Tj" pitchFamily="18" charset="-52"/>
              </a:rPr>
              <a:t>хос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Вале </a:t>
            </a:r>
            <a:r>
              <a:rPr lang="ru-RU" sz="2200" dirty="0" err="1" smtClean="0">
                <a:latin typeface="Times New Roman Tj" pitchFamily="18" charset="-52"/>
              </a:rPr>
              <a:t>хусусиятњои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мушаххаси</a:t>
            </a:r>
            <a:r>
              <a:rPr lang="ru-RU" sz="2200" dirty="0" smtClean="0">
                <a:latin typeface="Times New Roman Tj" pitchFamily="18" charset="-52"/>
              </a:rPr>
              <a:t>  характер </a:t>
            </a:r>
            <a:r>
              <a:rPr lang="ru-RU" sz="2200" dirty="0" err="1" smtClean="0">
                <a:latin typeface="Times New Roman Tj" pitchFamily="18" charset="-52"/>
              </a:rPr>
              <a:t>вобаста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вазъияте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одам дар он </a:t>
            </a:r>
            <a:r>
              <a:rPr lang="ru-RU" sz="2200" dirty="0" err="1" smtClean="0">
                <a:latin typeface="Times New Roman Tj" pitchFamily="18" charset="-52"/>
              </a:rPr>
              <a:t>ќарор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зери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таъсири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муносибат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,  </a:t>
            </a:r>
            <a:r>
              <a:rPr lang="ru-RU" sz="2200" dirty="0" err="1" smtClean="0">
                <a:latin typeface="Times New Roman Tj" pitchFamily="18" charset="-52"/>
              </a:rPr>
              <a:t>метавонанд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таѓйири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шакл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Инсон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њолати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муќаррарии</a:t>
            </a:r>
            <a:r>
              <a:rPr lang="ru-RU" sz="2200" dirty="0" smtClean="0">
                <a:latin typeface="Times New Roman Tj" pitchFamily="18" charset="-52"/>
              </a:rPr>
              <a:t> худ </a:t>
            </a:r>
            <a:r>
              <a:rPr lang="ru-RU" sz="2200" dirty="0" err="1" smtClean="0">
                <a:latin typeface="Times New Roman Tj" pitchFamily="18" charset="-52"/>
              </a:rPr>
              <a:t>боќї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монда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самимияти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зиёд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кам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љуръат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бељуратї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сахтї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сустї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зоњир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Баъзе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таѓйиротњо</a:t>
            </a:r>
            <a:r>
              <a:rPr lang="ru-RU" sz="2200" dirty="0" smtClean="0">
                <a:latin typeface="Times New Roman Tj" pitchFamily="18" charset="-52"/>
              </a:rPr>
              <a:t> дар характер </a:t>
            </a:r>
            <a:r>
              <a:rPr lang="ru-RU" sz="2200" dirty="0" err="1" smtClean="0">
                <a:latin typeface="Times New Roman Tj" pitchFamily="18" charset="-52"/>
              </a:rPr>
              <a:t>њангоми</a:t>
            </a:r>
            <a:r>
              <a:rPr lang="ru-RU" sz="2200" dirty="0" smtClean="0">
                <a:latin typeface="Times New Roman Tj" pitchFamily="18" charset="-52"/>
              </a:rPr>
              <a:t> пир </a:t>
            </a:r>
            <a:r>
              <a:rPr lang="ru-RU" sz="2200" dirty="0" err="1" smtClean="0">
                <a:latin typeface="Times New Roman Tj" pitchFamily="18" charset="-52"/>
              </a:rPr>
              <a:t>шудани</a:t>
            </a:r>
            <a:r>
              <a:rPr lang="ru-RU" sz="2200" dirty="0" smtClean="0">
                <a:latin typeface="Times New Roman Tj" pitchFamily="18" charset="-52"/>
              </a:rPr>
              <a:t> организм, </a:t>
            </a:r>
            <a:r>
              <a:rPr lang="ru-RU" sz="2200" dirty="0" err="1" smtClean="0">
                <a:latin typeface="Times New Roman Tj" pitchFamily="18" charset="-52"/>
              </a:rPr>
              <a:t>бемории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тўлонї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дигаргунињо</a:t>
            </a:r>
            <a:r>
              <a:rPr lang="ru-RU" sz="2200" dirty="0" smtClean="0">
                <a:latin typeface="Times New Roman Tj" pitchFamily="18" charset="-52"/>
              </a:rPr>
              <a:t> дар психика ба </a:t>
            </a:r>
            <a:r>
              <a:rPr lang="ru-RU" sz="2200" dirty="0" err="1" smtClean="0">
                <a:latin typeface="Times New Roman Tj" pitchFamily="18" charset="-52"/>
              </a:rPr>
              <a:t>назар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мерасанд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040560"/>
          </a:xfrm>
        </p:spPr>
        <p:txBody>
          <a:bodyPr>
            <a:noAutofit/>
          </a:bodyPr>
          <a:lstStyle/>
          <a:p>
            <a:pPr lvl="0" algn="just"/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8.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Расмиятпараст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ї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- ба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одамони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ин тип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хўрдагирии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зиёд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ки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гўё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тартиб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майл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доранд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, 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баръало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дида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мешавад</a:t>
            </a:r>
            <a:r>
              <a:rPr lang="ru-RU" sz="2300" b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  <a:endParaRPr lang="ru-RU" sz="2300" b="1" dirty="0" smtClean="0">
              <a:solidFill>
                <a:srgbClr val="7030A0"/>
              </a:solidFill>
              <a:latin typeface="Times New Roman Tj" pitchFamily="18" charset="-52"/>
            </a:endParaRPr>
          </a:p>
          <a:p>
            <a:pPr lvl="0" algn="just"/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err="1" smtClean="0">
                <a:latin typeface="Times New Roman Tj" pitchFamily="18" charset="-52"/>
              </a:rPr>
              <a:t>хизмат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вай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муштариёнро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талаботњои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расмияш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хўрдагариаш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азият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дињад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хонаводаашро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покизакориаш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бо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кўшиши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њад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зиёди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тањлили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амиќи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фаъолияташ</a:t>
            </a:r>
            <a:r>
              <a:rPr lang="ru-RU" sz="2300" dirty="0" smtClean="0">
                <a:latin typeface="Times New Roman Tj" pitchFamily="18" charset="-52"/>
              </a:rPr>
              <a:t>, бо </a:t>
            </a:r>
            <a:r>
              <a:rPr lang="ru-RU" sz="2300" dirty="0" err="1" smtClean="0">
                <a:latin typeface="Times New Roman Tj" pitchFamily="18" charset="-52"/>
              </a:rPr>
              <a:t>њиссиёташ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бо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муносибатњои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байнињамдигариаш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дилгиру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монда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/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педант дар кори роњбар </a:t>
            </a:r>
            <a:r>
              <a:rPr lang="ru-RU" sz="2300" dirty="0" err="1" smtClean="0">
                <a:latin typeface="Times New Roman Tj" pitchFamily="18" charset="-52"/>
              </a:rPr>
              <a:t>ягон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камбудии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касбиро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бинад</a:t>
            </a:r>
            <a:r>
              <a:rPr lang="ru-RU" sz="2300" dirty="0" smtClean="0">
                <a:latin typeface="Times New Roman Tj" pitchFamily="18" charset="-52"/>
              </a:rPr>
              <a:t>, ин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боиси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бадбинии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/>
            <a:r>
              <a:rPr lang="ru-RU" sz="2300" dirty="0" smtClean="0">
                <a:latin typeface="Times New Roman Tj" pitchFamily="18" charset="-52"/>
              </a:rPr>
              <a:t>Вале </a:t>
            </a:r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роњбар </a:t>
            </a:r>
            <a:r>
              <a:rPr lang="ru-RU" sz="2300" dirty="0" err="1" smtClean="0">
                <a:latin typeface="Times New Roman Tj" pitchFamily="18" charset="-52"/>
              </a:rPr>
              <a:t>муњиммияти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характери</a:t>
            </a:r>
            <a:r>
              <a:rPr lang="ru-RU" sz="2300" dirty="0" smtClean="0">
                <a:latin typeface="Times New Roman Tj" pitchFamily="18" charset="-52"/>
              </a:rPr>
              <a:t>  </a:t>
            </a:r>
            <a:r>
              <a:rPr lang="ru-RU" sz="2300" dirty="0" err="1" smtClean="0">
                <a:latin typeface="Times New Roman Tj" pitchFamily="18" charset="-52"/>
              </a:rPr>
              <a:t>педантро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махсус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ќайд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намояд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тайёр</a:t>
            </a:r>
            <a:r>
              <a:rPr lang="ru-RU" sz="2300" dirty="0" smtClean="0">
                <a:latin typeface="Times New Roman Tj" pitchFamily="18" charset="-52"/>
              </a:rPr>
              <a:t> аст,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дар он </a:t>
            </a:r>
            <a:r>
              <a:rPr lang="ru-RU" sz="2300" dirty="0" err="1" smtClean="0">
                <a:latin typeface="Times New Roman Tj" pitchFamily="18" charset="-52"/>
              </a:rPr>
              <a:t>самти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фаъолияти</a:t>
            </a:r>
            <a:r>
              <a:rPr lang="ru-RU" sz="2300" dirty="0" smtClean="0">
                <a:latin typeface="Times New Roman Tj" pitchFamily="18" charset="-52"/>
              </a:rPr>
              <a:t> роњбар,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каме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назар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дур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мондааст</a:t>
            </a:r>
            <a:r>
              <a:rPr lang="ru-RU" sz="2300" dirty="0" smtClean="0">
                <a:latin typeface="Times New Roman Tj" pitchFamily="18" charset="-52"/>
              </a:rPr>
              <a:t>, ба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кўмак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намояд</a:t>
            </a:r>
            <a:r>
              <a:rPr lang="ru-RU" sz="2300" dirty="0" smtClean="0">
                <a:latin typeface="Times New Roman Tj" pitchFamily="18" charset="-52"/>
              </a:rPr>
              <a:t> ва бо </a:t>
            </a:r>
            <a:r>
              <a:rPr lang="ru-RU" sz="2300" dirty="0" err="1" smtClean="0">
                <a:latin typeface="Times New Roman Tj" pitchFamily="18" charset="-52"/>
              </a:rPr>
              <a:t>масъулияти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дучанд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кунад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04056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9. </a:t>
            </a:r>
            <a:r>
              <a:rPr lang="ru-RU" sz="2100" b="1" dirty="0" err="1" smtClean="0">
                <a:solidFill>
                  <a:srgbClr val="7030A0"/>
                </a:solidFill>
                <a:latin typeface="Times New Roman Tj" pitchFamily="18" charset="-52"/>
              </a:rPr>
              <a:t>Пуризтироб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(</a:t>
            </a:r>
            <a:r>
              <a:rPr lang="ru-RU" sz="2100" b="1" dirty="0" err="1" smtClean="0">
                <a:solidFill>
                  <a:srgbClr val="7030A0"/>
                </a:solidFill>
                <a:latin typeface="Times New Roman Tj" pitchFamily="18" charset="-52"/>
              </a:rPr>
              <a:t>психоастеникї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) – </a:t>
            </a:r>
            <a:r>
              <a:rPr lang="ru-RU" sz="2100" b="1" dirty="0" err="1" smtClean="0">
                <a:solidFill>
                  <a:srgbClr val="7030A0"/>
                </a:solidFill>
                <a:latin typeface="Times New Roman Tj" pitchFamily="18" charset="-52"/>
              </a:rPr>
              <a:t>намояндагони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 ин тип аз 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худ ва </a:t>
            </a:r>
            <a:r>
              <a:rPr lang="ru-RU" sz="2100" b="1" dirty="0" err="1" smtClean="0">
                <a:solidFill>
                  <a:srgbClr val="7030A0"/>
                </a:solidFill>
                <a:latin typeface="Times New Roman Tj" pitchFamily="18" charset="-52"/>
              </a:rPr>
              <a:t>наздиконашон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 доимо дар </a:t>
            </a:r>
            <a:r>
              <a:rPr lang="ru-RU" sz="2100" b="1" dirty="0" err="1" smtClean="0">
                <a:solidFill>
                  <a:srgbClr val="7030A0"/>
                </a:solidFill>
                <a:latin typeface="Times New Roman Tj" pitchFamily="18" charset="-52"/>
              </a:rPr>
              <a:t>њаросанд</a:t>
            </a:r>
            <a:r>
              <a:rPr lang="ru-RU" sz="2100" b="1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lvl="0" algn="just">
              <a:spcBef>
                <a:spcPts val="0"/>
              </a:spcBef>
            </a:pPr>
            <a:r>
              <a:rPr lang="ru-RU" sz="2100" dirty="0" err="1" smtClean="0">
                <a:latin typeface="Times New Roman Tj" pitchFamily="18" charset="-52"/>
              </a:rPr>
              <a:t>Вай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err="1" smtClean="0">
                <a:latin typeface="Times New Roman Tj" pitchFamily="18" charset="-52"/>
              </a:rPr>
              <a:t>тарсончак</a:t>
            </a:r>
            <a:r>
              <a:rPr lang="ru-RU" sz="2100" dirty="0" smtClean="0">
                <a:latin typeface="Times New Roman Tj" pitchFamily="18" charset="-52"/>
              </a:rPr>
              <a:t> аст, ба худ </a:t>
            </a:r>
            <a:r>
              <a:rPr lang="ru-RU" sz="2100" dirty="0" err="1" smtClean="0">
                <a:latin typeface="Times New Roman Tj" pitchFamily="18" charset="-52"/>
              </a:rPr>
              <a:t>боварї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надорад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хеле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бељуръат</a:t>
            </a:r>
            <a:r>
              <a:rPr lang="ru-RU" sz="2100" dirty="0" smtClean="0">
                <a:latin typeface="Times New Roman Tj" pitchFamily="18" charset="-52"/>
              </a:rPr>
              <a:t> мебошад. </a:t>
            </a:r>
            <a:endParaRPr lang="ru-RU" sz="21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100" dirty="0" err="1" smtClean="0">
                <a:latin typeface="Times New Roman Tj" pitchFamily="18" charset="-52"/>
              </a:rPr>
              <a:t>Чунин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одам </a:t>
            </a:r>
            <a:r>
              <a:rPr lang="ru-RU" sz="2100" dirty="0" err="1" smtClean="0">
                <a:latin typeface="Times New Roman Tj" pitchFamily="18" charset="-52"/>
              </a:rPr>
              <a:t>нобарорињояшро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хеле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зиёд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мутаассир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сар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мегузаронад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њатто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њаракатњои</a:t>
            </a:r>
            <a:r>
              <a:rPr lang="ru-RU" sz="2100" dirty="0" smtClean="0">
                <a:latin typeface="Times New Roman Tj" pitchFamily="18" charset="-52"/>
              </a:rPr>
              <a:t> худ низ </a:t>
            </a:r>
            <a:r>
              <a:rPr lang="ru-RU" sz="2100" dirty="0" err="1" smtClean="0">
                <a:latin typeface="Times New Roman Tj" pitchFamily="18" charset="-52"/>
              </a:rPr>
              <a:t>шубња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доранд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100" dirty="0" smtClean="0">
                <a:latin typeface="Times New Roman Tj" pitchFamily="18" charset="-52"/>
              </a:rPr>
              <a:t>Ба </a:t>
            </a:r>
            <a:r>
              <a:rPr lang="ru-RU" sz="2100" dirty="0" err="1" smtClean="0">
                <a:latin typeface="Times New Roman Tj" pitchFamily="18" charset="-52"/>
              </a:rPr>
              <a:t>онњо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муњити</a:t>
            </a:r>
            <a:r>
              <a:rPr lang="ru-RU" sz="2100" dirty="0" smtClean="0">
                <a:latin typeface="Times New Roman Tj" pitchFamily="18" charset="-52"/>
              </a:rPr>
              <a:t> ором дар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мављуд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набудани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љанљолу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хархаша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err="1" smtClean="0">
                <a:latin typeface="Times New Roman Tj" pitchFamily="18" charset="-52"/>
              </a:rPr>
              <a:t>хеле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муњим</a:t>
            </a:r>
            <a:r>
              <a:rPr lang="ru-RU" sz="2100" dirty="0" smtClean="0">
                <a:latin typeface="Times New Roman Tj" pitchFamily="18" charset="-52"/>
              </a:rPr>
              <a:t> аст. </a:t>
            </a:r>
            <a:endParaRPr lang="ru-RU" sz="21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100" dirty="0" err="1" smtClean="0">
                <a:latin typeface="Times New Roman Tj" pitchFamily="18" charset="-52"/>
              </a:rPr>
              <a:t>Изтироб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err="1" smtClean="0">
                <a:latin typeface="Times New Roman Tj" pitchFamily="18" charset="-52"/>
              </a:rPr>
              <a:t>њолате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муњим</a:t>
            </a:r>
            <a:r>
              <a:rPr lang="ru-RU" sz="2100" dirty="0" smtClean="0">
                <a:latin typeface="Times New Roman Tj" pitchFamily="18" charset="-52"/>
              </a:rPr>
              <a:t> аст,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натиљаи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аз сари </a:t>
            </a:r>
            <a:r>
              <a:rPr lang="ru-RU" sz="2100" dirty="0" err="1" smtClean="0">
                <a:latin typeface="Times New Roman Tj" pitchFamily="18" charset="-52"/>
              </a:rPr>
              <a:t>нав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њисобу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китоб</a:t>
            </a:r>
            <a:r>
              <a:rPr lang="ru-RU" sz="2100" dirty="0" smtClean="0">
                <a:latin typeface="Times New Roman Tj" pitchFamily="18" charset="-52"/>
              </a:rPr>
              <a:t> ва аз </a:t>
            </a:r>
            <a:r>
              <a:rPr lang="ru-RU" sz="2100" dirty="0" err="1" smtClean="0">
                <a:latin typeface="Times New Roman Tj" pitchFamily="18" charset="-52"/>
              </a:rPr>
              <a:t>назар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гузаронида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 ва бо ин </a:t>
            </a:r>
            <a:r>
              <a:rPr lang="ru-RU" sz="2100" dirty="0" err="1" smtClean="0">
                <a:latin typeface="Times New Roman Tj" pitchFamily="18" charset="-52"/>
              </a:rPr>
              <a:t>сабаб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имконияти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роњ</a:t>
            </a:r>
            <a:r>
              <a:rPr lang="ru-RU" sz="2100" dirty="0" smtClean="0">
                <a:latin typeface="Times New Roman Tj" pitchFamily="18" charset="-52"/>
              </a:rPr>
              <a:t> додан ба </a:t>
            </a:r>
            <a:r>
              <a:rPr lang="ru-RU" sz="2100" dirty="0" err="1" smtClean="0">
                <a:latin typeface="Times New Roman Tj" pitchFamily="18" charset="-52"/>
              </a:rPr>
              <a:t>хатогињо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асоси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маълумотњои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нодуруст</a:t>
            </a:r>
            <a:r>
              <a:rPr lang="ru-RU" sz="2100" dirty="0" smtClean="0">
                <a:latin typeface="Times New Roman Tj" pitchFamily="18" charset="-52"/>
              </a:rPr>
              <a:t> паст </a:t>
            </a:r>
            <a:r>
              <a:rPr lang="ru-RU" sz="2100" dirty="0" err="1" smtClean="0">
                <a:latin typeface="Times New Roman Tj" pitchFamily="18" charset="-52"/>
              </a:rPr>
              <a:t>мешавад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lvl="0" algn="just"/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908720"/>
            <a:ext cx="8640959" cy="594928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10. Ба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типи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пурваљд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њолати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зудтаѓйирёбанда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хос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аст. </a:t>
            </a:r>
          </a:p>
          <a:p>
            <a:pPr lvl="0" algn="just">
              <a:spcBef>
                <a:spcPts val="0"/>
              </a:spcBef>
            </a:pPr>
            <a:r>
              <a:rPr lang="ru-RU" sz="2000" dirty="0" err="1" smtClean="0">
                <a:latin typeface="Times New Roman Tj" pitchFamily="18" charset="-52"/>
              </a:rPr>
              <a:t>Эмотсияи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вай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баръало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намудор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диќќати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худро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воќеањои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беруна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парешон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намекунад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хушчаќчаќї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ошиќпешагї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ўст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Намояндагони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ин тип аз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чизњое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ваљд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меоянд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намедињанд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табассум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болидарўњ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буда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хушбахтиву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хурсандии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бесабаб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Њамзамон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тез-тез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ноумед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дилсардї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воќеањои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муњимро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аз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чизњое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дирўз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хурсанд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мекард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имрўз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хурсанд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намекунанд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Якбора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таѓйир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додани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манфии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бартаридошта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ѓайриимкон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аст. 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бештари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барои он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њосил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бољуръат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пайдо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тарафњои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баќуввати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кифоя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аст </a:t>
            </a:r>
            <a:r>
              <a:rPr lang="ru-RU" sz="2000" i="1" dirty="0" smtClean="0">
                <a:latin typeface="Times New Roman Tj" pitchFamily="18" charset="-52"/>
              </a:rPr>
              <a:t>(</a:t>
            </a:r>
            <a:r>
              <a:rPr lang="ru-RU" sz="2000" i="1" dirty="0" err="1" smtClean="0">
                <a:latin typeface="Times New Roman Tj" pitchFamily="18" charset="-52"/>
              </a:rPr>
              <a:t>масалан</a:t>
            </a:r>
            <a:r>
              <a:rPr lang="ru-RU" sz="2000" i="1" dirty="0" smtClean="0">
                <a:latin typeface="Times New Roman Tj" pitchFamily="18" charset="-52"/>
              </a:rPr>
              <a:t> ба </a:t>
            </a:r>
            <a:r>
              <a:rPr lang="ru-RU" sz="2000" i="1" dirty="0" err="1" smtClean="0">
                <a:latin typeface="Times New Roman Tj" pitchFamily="18" charset="-52"/>
              </a:rPr>
              <a:t>мутахассисе</a:t>
            </a:r>
            <a:r>
              <a:rPr lang="ru-RU" sz="2000" i="1" dirty="0" smtClean="0">
                <a:latin typeface="Times New Roman Tj" pitchFamily="18" charset="-52"/>
              </a:rPr>
              <a:t>, </a:t>
            </a:r>
            <a:r>
              <a:rPr lang="ru-RU" sz="2000" i="1" dirty="0" err="1" smtClean="0">
                <a:latin typeface="Times New Roman Tj" pitchFamily="18" charset="-52"/>
              </a:rPr>
              <a:t>ки</a:t>
            </a:r>
            <a:r>
              <a:rPr lang="ru-RU" sz="2000" i="1" dirty="0" smtClean="0">
                <a:latin typeface="Times New Roman Tj" pitchFamily="18" charset="-52"/>
              </a:rPr>
              <a:t> бисёр </a:t>
            </a:r>
            <a:r>
              <a:rPr lang="ru-RU" sz="2000" i="1" dirty="0" err="1" smtClean="0">
                <a:latin typeface="Times New Roman Tj" pitchFamily="18" charset="-52"/>
              </a:rPr>
              <a:t>мехонад</a:t>
            </a:r>
            <a:r>
              <a:rPr lang="ru-RU" sz="2000" i="1" dirty="0" smtClean="0">
                <a:latin typeface="Times New Roman Tj" pitchFamily="18" charset="-52"/>
              </a:rPr>
              <a:t>, </a:t>
            </a:r>
            <a:r>
              <a:rPr lang="ru-RU" sz="2000" i="1" dirty="0" err="1" smtClean="0">
                <a:latin typeface="Times New Roman Tj" pitchFamily="18" charset="-52"/>
              </a:rPr>
              <a:t>супориш</a:t>
            </a:r>
            <a:r>
              <a:rPr lang="ru-RU" sz="2000" i="1" dirty="0" smtClean="0">
                <a:latin typeface="Times New Roman Tj" pitchFamily="18" charset="-52"/>
              </a:rPr>
              <a:t> додан </a:t>
            </a:r>
            <a:r>
              <a:rPr lang="ru-RU" sz="2000" i="1" dirty="0" err="1" smtClean="0">
                <a:latin typeface="Times New Roman Tj" pitchFamily="18" charset="-52"/>
              </a:rPr>
              <a:t>мумкин</a:t>
            </a:r>
            <a:r>
              <a:rPr lang="ru-RU" sz="2000" i="1" dirty="0" smtClean="0">
                <a:latin typeface="Times New Roman Tj" pitchFamily="18" charset="-52"/>
              </a:rPr>
              <a:t> аст, то китоби </a:t>
            </a:r>
            <a:r>
              <a:rPr lang="ru-RU" sz="2000" i="1" dirty="0" err="1" smtClean="0">
                <a:latin typeface="Times New Roman Tj" pitchFamily="18" charset="-52"/>
              </a:rPr>
              <a:t>шавќовар</a:t>
            </a:r>
            <a:r>
              <a:rPr lang="ru-RU" sz="2000" i="1" dirty="0" smtClean="0">
                <a:latin typeface="Times New Roman Tj" pitchFamily="18" charset="-52"/>
              </a:rPr>
              <a:t> ё маќолаи </a:t>
            </a:r>
            <a:r>
              <a:rPr lang="ru-RU" sz="2000" i="1" dirty="0" err="1" smtClean="0">
                <a:latin typeface="Times New Roman Tj" pitchFamily="18" charset="-52"/>
              </a:rPr>
              <a:t>соњавии</a:t>
            </a:r>
            <a:r>
              <a:rPr lang="ru-RU" sz="2000" i="1" dirty="0" smtClean="0">
                <a:latin typeface="Times New Roman Tj" pitchFamily="18" charset="-52"/>
              </a:rPr>
              <a:t> дар </a:t>
            </a:r>
            <a:r>
              <a:rPr lang="ru-RU" sz="2000" i="1" dirty="0" err="1" smtClean="0">
                <a:latin typeface="Times New Roman Tj" pitchFamily="18" charset="-52"/>
              </a:rPr>
              <a:t>маљалла</a:t>
            </a:r>
            <a:r>
              <a:rPr lang="ru-RU" sz="2000" i="1" dirty="0" smtClean="0">
                <a:latin typeface="Times New Roman Tj" pitchFamily="18" charset="-52"/>
              </a:rPr>
              <a:t> </a:t>
            </a:r>
            <a:r>
              <a:rPr lang="ru-RU" sz="2000" i="1" dirty="0" err="1" smtClean="0">
                <a:latin typeface="Times New Roman Tj" pitchFamily="18" charset="-52"/>
              </a:rPr>
              <a:t>хондаашро</a:t>
            </a:r>
            <a:r>
              <a:rPr lang="ru-RU" sz="2000" i="1" dirty="0" smtClean="0">
                <a:latin typeface="Times New Roman Tj" pitchFamily="18" charset="-52"/>
              </a:rPr>
              <a:t>  ба </a:t>
            </a:r>
            <a:r>
              <a:rPr lang="ru-RU" sz="2000" i="1" dirty="0" err="1" smtClean="0">
                <a:latin typeface="Times New Roman Tj" pitchFamily="18" charset="-52"/>
              </a:rPr>
              <a:t>њамкорон</a:t>
            </a:r>
            <a:r>
              <a:rPr lang="ru-RU" sz="2000" i="1" dirty="0" smtClean="0">
                <a:latin typeface="Times New Roman Tj" pitchFamily="18" charset="-52"/>
              </a:rPr>
              <a:t> </a:t>
            </a:r>
            <a:r>
              <a:rPr lang="ru-RU" sz="2000" i="1" dirty="0" err="1" smtClean="0">
                <a:latin typeface="Times New Roman Tj" pitchFamily="18" charset="-52"/>
              </a:rPr>
              <a:t>наќл</a:t>
            </a:r>
            <a:r>
              <a:rPr lang="ru-RU" sz="2000" i="1" dirty="0" smtClean="0">
                <a:latin typeface="Times New Roman Tj" pitchFamily="18" charset="-52"/>
              </a:rPr>
              <a:t> </a:t>
            </a:r>
            <a:r>
              <a:rPr lang="ru-RU" sz="2000" i="1" dirty="0" err="1" smtClean="0">
                <a:latin typeface="Times New Roman Tj" pitchFamily="18" charset="-52"/>
              </a:rPr>
              <a:t>намояд</a:t>
            </a:r>
            <a:r>
              <a:rPr lang="ru-RU" sz="2000" i="1" dirty="0" smtClean="0">
                <a:latin typeface="Times New Roman Tj" pitchFamily="18" charset="-52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намояндаи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ин тип бо ному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насаб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бо «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Шумо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»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гуфтан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мурољиат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мувофиќи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аст,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эътимод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њосил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назар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намоён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буда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роњбар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эњтиром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11.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Интровертї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(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маљзубї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) –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одамони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ин тип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кам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муошират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мекунад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,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хилватнишин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буда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, аз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одамон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канораљўйї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300" b="1" dirty="0" err="1" smtClean="0">
                <a:solidFill>
                  <a:srgbClr val="CC3399"/>
                </a:solidFill>
                <a:latin typeface="Times New Roman Tj" pitchFamily="18" charset="-52"/>
              </a:rPr>
              <a:t>мекунанд</a:t>
            </a:r>
            <a:r>
              <a:rPr lang="ru-RU" sz="2300" b="1" dirty="0" smtClean="0">
                <a:solidFill>
                  <a:srgbClr val="CC3399"/>
                </a:solidFill>
                <a:latin typeface="Times New Roman Tj" pitchFamily="18" charset="-52"/>
              </a:rPr>
              <a:t>. </a:t>
            </a:r>
            <a:endParaRPr lang="ru-RU" sz="2300" b="1" dirty="0" smtClean="0">
              <a:solidFill>
                <a:srgbClr val="CC3399"/>
              </a:solidFill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Вай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дар худ </a:t>
            </a:r>
            <a:r>
              <a:rPr lang="ru-RU" sz="2300" dirty="0" err="1" smtClean="0">
                <a:latin typeface="Times New Roman Tj" pitchFamily="18" charset="-52"/>
              </a:rPr>
              <a:t>ѓутавар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буда</a:t>
            </a:r>
            <a:r>
              <a:rPr lang="ru-RU" sz="2300" dirty="0" smtClean="0">
                <a:latin typeface="Times New Roman Tj" pitchFamily="18" charset="-52"/>
              </a:rPr>
              <a:t>, дар </a:t>
            </a:r>
            <a:r>
              <a:rPr lang="ru-RU" sz="2300" dirty="0" err="1" smtClean="0">
                <a:latin typeface="Times New Roman Tj" pitchFamily="18" charset="-52"/>
              </a:rPr>
              <a:t>бораи</a:t>
            </a:r>
            <a:r>
              <a:rPr lang="ru-RU" sz="2300" dirty="0" smtClean="0">
                <a:latin typeface="Times New Roman Tj" pitchFamily="18" charset="-52"/>
              </a:rPr>
              <a:t> худ ба </a:t>
            </a:r>
            <a:r>
              <a:rPr lang="ru-RU" sz="2300" dirty="0" err="1" smtClean="0">
                <a:latin typeface="Times New Roman Tj" pitchFamily="18" charset="-52"/>
              </a:rPr>
              <a:t>касе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наќл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намекунад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ѓамхўриашро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касе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нишон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намедињад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њарчанд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хеле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озурдахотир</a:t>
            </a:r>
            <a:r>
              <a:rPr lang="ru-RU" sz="2300" dirty="0" smtClean="0">
                <a:latin typeface="Times New Roman Tj" pitchFamily="18" charset="-52"/>
              </a:rPr>
              <a:t> аст.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Чунин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одам </a:t>
            </a:r>
            <a:r>
              <a:rPr lang="ru-RU" sz="2300" dirty="0" err="1" smtClean="0">
                <a:latin typeface="Times New Roman Tj" pitchFamily="18" charset="-52"/>
              </a:rPr>
              <a:t>ботамкин</a:t>
            </a:r>
            <a:r>
              <a:rPr lang="ru-RU" sz="2300" dirty="0" smtClean="0">
                <a:latin typeface="Times New Roman Tj" pitchFamily="18" charset="-52"/>
              </a:rPr>
              <a:t> ва бо </a:t>
            </a:r>
            <a:r>
              <a:rPr lang="ru-RU" sz="2300" dirty="0" err="1" smtClean="0">
                <a:latin typeface="Times New Roman Tj" pitchFamily="18" charset="-52"/>
              </a:rPr>
              <a:t>дигарон</a:t>
            </a:r>
            <a:r>
              <a:rPr lang="ru-RU" sz="2300" dirty="0" smtClean="0">
                <a:latin typeface="Times New Roman Tj" pitchFamily="18" charset="-52"/>
              </a:rPr>
              <a:t>, аз </a:t>
            </a:r>
            <a:r>
              <a:rPr lang="ru-RU" sz="2300" dirty="0" err="1" smtClean="0">
                <a:latin typeface="Times New Roman Tj" pitchFamily="18" charset="-52"/>
              </a:rPr>
              <a:t>љумла</a:t>
            </a:r>
            <a:r>
              <a:rPr lang="ru-RU" sz="2300" dirty="0" smtClean="0">
                <a:latin typeface="Times New Roman Tj" pitchFamily="18" charset="-52"/>
              </a:rPr>
              <a:t>, ба </a:t>
            </a:r>
            <a:r>
              <a:rPr lang="ru-RU" sz="2300" dirty="0" err="1" smtClean="0">
                <a:latin typeface="Times New Roman Tj" pitchFamily="18" charset="-52"/>
              </a:rPr>
              <a:t>наздиконаш</a:t>
            </a:r>
            <a:r>
              <a:rPr lang="ru-RU" sz="2300" dirty="0" smtClean="0">
                <a:latin typeface="Times New Roman Tj" pitchFamily="18" charset="-52"/>
              </a:rPr>
              <a:t> сард </a:t>
            </a:r>
            <a:r>
              <a:rPr lang="ru-RU" sz="2300" dirty="0" err="1" smtClean="0">
                <a:latin typeface="Times New Roman Tj" pitchFamily="18" charset="-52"/>
              </a:rPr>
              <a:t>муносибат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карда, аз </a:t>
            </a:r>
            <a:r>
              <a:rPr lang="ru-RU" sz="2300" dirty="0" err="1" smtClean="0">
                <a:latin typeface="Times New Roman Tj" pitchFamily="18" charset="-52"/>
              </a:rPr>
              <a:t>њаёти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њамкорони</a:t>
            </a:r>
            <a:r>
              <a:rPr lang="ru-RU" sz="2300" dirty="0" smtClean="0">
                <a:latin typeface="Times New Roman Tj" pitchFamily="18" charset="-52"/>
              </a:rPr>
              <a:t> худ </a:t>
            </a:r>
            <a:r>
              <a:rPr lang="ru-RU" sz="2300" dirty="0" err="1" smtClean="0">
                <a:latin typeface="Times New Roman Tj" pitchFamily="18" charset="-52"/>
              </a:rPr>
              <a:t>огањ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нестанд</a:t>
            </a:r>
            <a:r>
              <a:rPr lang="ru-RU" sz="2300" dirty="0" smtClean="0">
                <a:latin typeface="Times New Roman Tj" pitchFamily="18" charset="-52"/>
              </a:rPr>
              <a:t>, ба </a:t>
            </a:r>
            <a:r>
              <a:rPr lang="ru-RU" sz="2300" dirty="0" err="1" smtClean="0">
                <a:latin typeface="Times New Roman Tj" pitchFamily="18" charset="-52"/>
              </a:rPr>
              <a:t>пешравињои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атрофиён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бетарафанд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Онњо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эњсосоти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худро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нигоњ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дошта,дар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бисёр </a:t>
            </a:r>
            <a:r>
              <a:rPr lang="ru-RU" sz="2300" dirty="0" err="1" smtClean="0">
                <a:latin typeface="Times New Roman Tj" pitchFamily="18" charset="-52"/>
              </a:rPr>
              <a:t>њолатњо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пессимистанд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Тарбия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кардани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онњо</a:t>
            </a:r>
            <a:r>
              <a:rPr lang="ru-RU" sz="2300" dirty="0" smtClean="0">
                <a:latin typeface="Times New Roman Tj" pitchFamily="18" charset="-52"/>
              </a:rPr>
              <a:t> барои </a:t>
            </a:r>
            <a:r>
              <a:rPr lang="ru-RU" sz="2300" dirty="0" err="1" smtClean="0">
                <a:latin typeface="Times New Roman Tj" pitchFamily="18" charset="-52"/>
              </a:rPr>
              <a:t>бартараф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сохтани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камбудињояшон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ягон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самара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надорад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lvl="0" algn="just">
              <a:spcBef>
                <a:spcPts val="0"/>
              </a:spcBef>
            </a:pPr>
            <a:r>
              <a:rPr lang="ru-RU" sz="2300" dirty="0" err="1" smtClean="0">
                <a:latin typeface="Times New Roman Tj" pitchFamily="18" charset="-52"/>
              </a:rPr>
              <a:t>Онњоро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љазо</a:t>
            </a:r>
            <a:r>
              <a:rPr lang="ru-RU" sz="2300" dirty="0" smtClean="0">
                <a:latin typeface="Times New Roman Tj" pitchFamily="18" charset="-52"/>
              </a:rPr>
              <a:t> додан, ба </a:t>
            </a:r>
            <a:r>
              <a:rPr lang="ru-RU" sz="2300" dirty="0" err="1" smtClean="0">
                <a:latin typeface="Times New Roman Tj" pitchFamily="18" charset="-52"/>
              </a:rPr>
              <a:t>инсоф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даъват</a:t>
            </a:r>
            <a:r>
              <a:rPr lang="ru-RU" sz="2300" dirty="0" smtClean="0">
                <a:latin typeface="Times New Roman Tj" pitchFamily="18" charset="-52"/>
              </a:rPr>
              <a:t> кардан, </a:t>
            </a:r>
            <a:r>
              <a:rPr lang="ru-RU" sz="2300" dirty="0" err="1" smtClean="0">
                <a:latin typeface="Times New Roman Tj" pitchFamily="18" charset="-52"/>
              </a:rPr>
              <a:t>њисси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бародарї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доштан</a:t>
            </a:r>
            <a:r>
              <a:rPr lang="ru-RU" sz="2300" dirty="0" smtClean="0">
                <a:latin typeface="Times New Roman Tj" pitchFamily="18" charset="-52"/>
              </a:rPr>
              <a:t>  </a:t>
            </a:r>
            <a:r>
              <a:rPr lang="ru-RU" sz="2300" dirty="0" err="1" smtClean="0">
                <a:latin typeface="Times New Roman Tj" pitchFamily="18" charset="-52"/>
              </a:rPr>
              <a:t>бефоида</a:t>
            </a:r>
            <a:r>
              <a:rPr lang="ru-RU" sz="2300" dirty="0" smtClean="0">
                <a:latin typeface="Times New Roman Tj" pitchFamily="18" charset="-52"/>
              </a:rPr>
              <a:t> аст, </a:t>
            </a:r>
            <a:r>
              <a:rPr lang="ru-RU" sz="2300" dirty="0" smtClean="0">
                <a:latin typeface="Times New Roman Tj" pitchFamily="18" charset="-52"/>
              </a:rPr>
              <a:t>вале </a:t>
            </a:r>
            <a:r>
              <a:rPr lang="ru-RU" sz="2300" dirty="0" smtClean="0">
                <a:latin typeface="Times New Roman Tj" pitchFamily="18" charset="-52"/>
              </a:rPr>
              <a:t>ба </a:t>
            </a:r>
            <a:r>
              <a:rPr lang="ru-RU" sz="2300" dirty="0" err="1" smtClean="0">
                <a:latin typeface="Times New Roman Tj" pitchFamily="18" charset="-52"/>
              </a:rPr>
              <a:t>ќабул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кардани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хусусиятњои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фардиаш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такя</a:t>
            </a:r>
            <a:r>
              <a:rPr lang="ru-RU" sz="2300" dirty="0" smtClean="0">
                <a:latin typeface="Times New Roman Tj" pitchFamily="18" charset="-52"/>
              </a:rPr>
              <a:t>  кардан </a:t>
            </a:r>
            <a:r>
              <a:rPr lang="ru-RU" sz="2300" dirty="0" err="1" smtClean="0">
                <a:latin typeface="Times New Roman Tj" pitchFamily="18" charset="-52"/>
              </a:rPr>
              <a:t>мумкин</a:t>
            </a:r>
            <a:r>
              <a:rPr lang="ru-RU" sz="2300" dirty="0" smtClean="0">
                <a:latin typeface="Times New Roman Tj" pitchFamily="18" charset="-52"/>
              </a:rPr>
              <a:t> аст.</a:t>
            </a: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616624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12.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Типи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экстравертирї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(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комформї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) - ба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намояндагони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ин тип муоширати 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баланд,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хушчаќчаќї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ва то 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дараљаи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сергапї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 </a:t>
            </a:r>
            <a:r>
              <a:rPr lang="ru-RU" sz="2000" b="1" dirty="0" err="1" smtClean="0">
                <a:solidFill>
                  <a:srgbClr val="CC3399"/>
                </a:solidFill>
                <a:latin typeface="Times New Roman Tj" pitchFamily="18" charset="-52"/>
              </a:rPr>
              <a:t>хос</a:t>
            </a:r>
            <a:r>
              <a:rPr lang="ru-RU" sz="2000" b="1" dirty="0" smtClean="0">
                <a:solidFill>
                  <a:srgbClr val="CC3399"/>
                </a:solidFill>
                <a:latin typeface="Times New Roman Tj" pitchFamily="18" charset="-52"/>
              </a:rPr>
              <a:t> аст. </a:t>
            </a:r>
            <a:endParaRPr lang="ru-RU" sz="2000" b="1" dirty="0" smtClean="0">
              <a:solidFill>
                <a:srgbClr val="CC3399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Њамчун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комформист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аќидаи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кўшиш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то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мисли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номуташаккил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тобеъшавандагиро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тарафдорї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ташаббус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далерї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фикрронї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љуръатнокї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намедињанд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бисёр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кори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самаранок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нигоњ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накарда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рафиќон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њамчун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ноаёну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соддалавњ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Барои 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он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мавќеи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розишавии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комформї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бартараф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шавад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ба роњбар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муфид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маљлисњо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машваратњо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мубоњисањо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якум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имконияти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баён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фикрро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инчунин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типи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мутобиќшаванда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рафиќашро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фурўшад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гузорад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накунад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бештари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њолат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чандин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далел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њаќ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бароварда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sz="22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Тавсифи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мухтасари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хусусиятњои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рафторро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вобаста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ба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типњои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аксентуатсия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арзёбї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 Tj" pitchFamily="18" charset="-52"/>
              </a:rPr>
              <a:t>менамоем</a:t>
            </a:r>
            <a:r>
              <a:rPr lang="ru-RU" sz="2400" b="1" dirty="0" smtClean="0">
                <a:solidFill>
                  <a:schemeClr val="bg1"/>
                </a:solidFill>
                <a:latin typeface="Times New Roman Tj" pitchFamily="18" charset="-5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Autofit/>
          </a:bodyPr>
          <a:lstStyle/>
          <a:p>
            <a:pPr algn="just"/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Характер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шахшуда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тамоми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љараёни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ташаккул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Одам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бартарї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дошта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бораи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пешгўї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сухан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набояд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фаромуш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эњтимолияти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тамоман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мутлаќ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lvl="0" algn="just"/>
            <a:endParaRPr lang="ru-RU" sz="28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 Tj" pitchFamily="18" charset="-52"/>
              </a:rPr>
              <a:t>Хусусиятњои </a:t>
            </a:r>
            <a:r>
              <a:rPr lang="ru-RU" sz="2000" dirty="0" err="1" smtClean="0">
                <a:latin typeface="Times New Roman Tj" pitchFamily="18" charset="-52"/>
              </a:rPr>
              <a:t>алоњидаи</a:t>
            </a:r>
            <a:r>
              <a:rPr lang="ru-RU" sz="2000" dirty="0" smtClean="0">
                <a:latin typeface="Times New Roman Tj" pitchFamily="18" charset="-52"/>
              </a:rPr>
              <a:t> характер аз </a:t>
            </a:r>
            <a:r>
              <a:rPr lang="ru-RU" sz="2000" dirty="0" err="1" smtClean="0">
                <a:latin typeface="Times New Roman Tj" pitchFamily="18" charset="-52"/>
              </a:rPr>
              <a:t>њамдигар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вобаста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алоќаманд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</a:t>
            </a:r>
            <a:r>
              <a:rPr lang="ru-RU" sz="2000" dirty="0" smtClean="0">
                <a:latin typeface="Times New Roman Tj" pitchFamily="18" charset="-52"/>
              </a:rPr>
              <a:t>, як </a:t>
            </a:r>
            <a:r>
              <a:rPr lang="ru-RU" sz="2000" dirty="0" err="1" smtClean="0">
                <a:latin typeface="Times New Roman Tj" pitchFamily="18" charset="-52"/>
              </a:rPr>
              <a:t>силсилаи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ягонаро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ташкил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медињанд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сохти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latin typeface="Times New Roman Tj" pitchFamily="18" charset="-52"/>
              </a:rPr>
              <a:t>меноманд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сохти</a:t>
            </a:r>
            <a:r>
              <a:rPr lang="ru-RU" sz="2000" dirty="0" smtClean="0"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latin typeface="Times New Roman Tj" pitchFamily="18" charset="-52"/>
              </a:rPr>
              <a:t>ду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гурўњ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дохил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Зери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хусусияти</a:t>
            </a:r>
            <a:r>
              <a:rPr lang="ru-RU" sz="2000" dirty="0" smtClean="0">
                <a:latin typeface="Times New Roman Tj" pitchFamily="18" charset="-52"/>
              </a:rPr>
              <a:t> характер ин ё он </a:t>
            </a:r>
            <a:r>
              <a:rPr lang="ru-RU" sz="2000" dirty="0" err="1" smtClean="0">
                <a:latin typeface="Times New Roman Tj" pitchFamily="18" charset="-52"/>
              </a:rPr>
              <a:t>хусусияти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шахсияти</a:t>
            </a:r>
            <a:r>
              <a:rPr lang="ru-RU" sz="2000" dirty="0" smtClean="0">
                <a:latin typeface="Times New Roman Tj" pitchFamily="18" charset="-52"/>
              </a:rPr>
              <a:t> одам,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мунтазам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намудњои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ў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аён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гардида</a:t>
            </a:r>
            <a:r>
              <a:rPr lang="ru-RU" sz="2000" dirty="0" smtClean="0">
                <a:latin typeface="Times New Roman Tj" pitchFamily="18" charset="-52"/>
              </a:rPr>
              <a:t>, аз </a:t>
            </a:r>
            <a:r>
              <a:rPr lang="ru-RU" sz="2000" dirty="0" err="1" smtClean="0">
                <a:latin typeface="Times New Roman Tj" pitchFamily="18" charset="-52"/>
              </a:rPr>
              <a:t>рўйи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бобати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рафтори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алоњидаи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шароити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бањо</a:t>
            </a:r>
            <a:r>
              <a:rPr lang="ru-RU" sz="2000" dirty="0" smtClean="0">
                <a:latin typeface="Times New Roman Tj" pitchFamily="18" charset="-52"/>
              </a:rPr>
              <a:t> додан </a:t>
            </a:r>
            <a:r>
              <a:rPr lang="ru-RU" sz="2000" dirty="0" err="1" smtClean="0">
                <a:latin typeface="Times New Roman Tj" pitchFamily="18" charset="-52"/>
              </a:rPr>
              <a:t>мумкин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фањмида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 гурўњи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якум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smtClean="0">
                <a:latin typeface="Times New Roman Tj" pitchFamily="18" charset="-52"/>
              </a:rPr>
              <a:t>он </a:t>
            </a:r>
            <a:r>
              <a:rPr lang="ru-RU" sz="2000" dirty="0" err="1" smtClean="0">
                <a:latin typeface="Times New Roman Tj" pitchFamily="18" charset="-52"/>
              </a:rPr>
              <a:t>хислатњое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дохил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равияи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фард</a:t>
            </a:r>
            <a:r>
              <a:rPr lang="ru-RU" sz="2000" dirty="0" smtClean="0">
                <a:latin typeface="Times New Roman Tj" pitchFamily="18" charset="-52"/>
              </a:rPr>
              <a:t> (</a:t>
            </a:r>
            <a:r>
              <a:rPr lang="ru-RU" sz="2000" dirty="0" err="1" smtClean="0">
                <a:latin typeface="Times New Roman Tj" pitchFamily="18" charset="-52"/>
              </a:rPr>
              <a:t>талаботи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устувор</a:t>
            </a:r>
            <a:r>
              <a:rPr lang="ru-RU" sz="2000" dirty="0" smtClean="0">
                <a:latin typeface="Times New Roman Tj" pitchFamily="18" charset="-52"/>
              </a:rPr>
              <a:t>,  </a:t>
            </a:r>
            <a:r>
              <a:rPr lang="ru-RU" sz="2000" dirty="0" err="1" smtClean="0">
                <a:latin typeface="Times New Roman Tj" pitchFamily="18" charset="-52"/>
              </a:rPr>
              <a:t>майлу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раѓбат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шавќу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њавас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идеалњо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маќсадњо</a:t>
            </a:r>
            <a:r>
              <a:rPr lang="ru-RU" sz="2000" dirty="0" smtClean="0">
                <a:latin typeface="Times New Roman Tj" pitchFamily="18" charset="-52"/>
              </a:rPr>
              <a:t>), </a:t>
            </a:r>
            <a:r>
              <a:rPr lang="ru-RU" sz="2000" dirty="0" err="1" smtClean="0">
                <a:latin typeface="Times New Roman Tj" pitchFamily="18" charset="-52"/>
              </a:rPr>
              <a:t>системаи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муносибатњо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муњити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атроф</a:t>
            </a:r>
            <a:r>
              <a:rPr lang="ru-RU" sz="2000" dirty="0" smtClean="0">
                <a:latin typeface="Times New Roman Tj" pitchFamily="18" charset="-52"/>
              </a:rPr>
              <a:t>   ва </a:t>
            </a:r>
            <a:r>
              <a:rPr lang="ru-RU" sz="2000" dirty="0" err="1" smtClean="0">
                <a:latin typeface="Times New Roman Tj" pitchFamily="18" charset="-52"/>
              </a:rPr>
              <a:t>шаклњои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фардї</a:t>
            </a:r>
            <a:r>
              <a:rPr lang="ru-RU" sz="2000" dirty="0" smtClean="0">
                <a:latin typeface="Times New Roman Tj" pitchFamily="18" charset="-52"/>
              </a:rPr>
              <a:t>- </a:t>
            </a:r>
            <a:r>
              <a:rPr lang="ru-RU" sz="2000" dirty="0" err="1" smtClean="0">
                <a:latin typeface="Times New Roman Tj" pitchFamily="18" charset="-52"/>
              </a:rPr>
              <a:t>хусусии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татбиќ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ин </a:t>
            </a:r>
            <a:r>
              <a:rPr lang="ru-RU" sz="2000" dirty="0" err="1" smtClean="0">
                <a:latin typeface="Times New Roman Tj" pitchFamily="18" charset="-52"/>
              </a:rPr>
              <a:t>муносибатњоро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Ба гурўњи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дуюм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хусусиятњои</a:t>
            </a:r>
            <a:r>
              <a:rPr lang="ru-RU" sz="2000" dirty="0" smtClean="0"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latin typeface="Times New Roman Tj" pitchFamily="18" charset="-52"/>
              </a:rPr>
              <a:t>амсоли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зењнї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иродавї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эмотсияњо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дохил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сохту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таркиби</a:t>
            </a:r>
            <a:r>
              <a:rPr lang="ru-RU" sz="2000" dirty="0" smtClean="0">
                <a:latin typeface="Times New Roman Tj" pitchFamily="18" charset="-52"/>
              </a:rPr>
              <a:t> характер,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љузъиётњои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асосии</a:t>
            </a:r>
            <a:r>
              <a:rPr lang="ru-RU" sz="2000" dirty="0" smtClean="0">
                <a:latin typeface="Times New Roman Tj" pitchFamily="18" charset="-52"/>
              </a:rPr>
              <a:t> характер, </a:t>
            </a:r>
            <a:r>
              <a:rPr lang="ru-RU" sz="2000" dirty="0" err="1" smtClean="0">
                <a:latin typeface="Times New Roman Tj" pitchFamily="18" charset="-52"/>
              </a:rPr>
              <a:t>муќаррар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шартї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таъсиррасонии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мутаќобилаи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мушкил</a:t>
            </a:r>
            <a:r>
              <a:rPr lang="ru-RU" sz="2000" dirty="0" smtClean="0">
                <a:latin typeface="Times New Roman Tj" pitchFamily="18" charset="-52"/>
              </a:rPr>
              <a:t>  мебошад.</a:t>
            </a:r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 Tj" pitchFamily="18" charset="-52"/>
              </a:rPr>
              <a:t>Характер </a:t>
            </a:r>
            <a:r>
              <a:rPr lang="ru-RU" sz="2000" dirty="0" err="1" smtClean="0">
                <a:latin typeface="Times New Roman Tj" pitchFamily="18" charset="-52"/>
              </a:rPr>
              <a:t>системаи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ягонаи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хусусиятњоест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таърихи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таъсири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мутаќобилаи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шахсиятро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шароити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њаётї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инъикос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 ва бо </a:t>
            </a:r>
            <a:r>
              <a:rPr lang="ru-RU" sz="2000" dirty="0" err="1" smtClean="0">
                <a:latin typeface="Times New Roman Tj" pitchFamily="18" charset="-52"/>
              </a:rPr>
              <a:t>таъсири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беруна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мањкам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рафтори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одамро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шароити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мушаххаси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њаёт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тавсиф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медињанд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шакли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муфассал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характер њамчун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системаи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муносибатњои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одам ба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муњити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атроф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фаъолият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дигарон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, 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нисбат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худ 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баррасї</a:t>
            </a: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муњити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атроф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маќсади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шахсият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,  </a:t>
            </a:r>
            <a:r>
              <a:rPr lang="ru-RU" sz="2000" dirty="0" err="1" smtClean="0">
                <a:latin typeface="Times New Roman Tj" pitchFamily="18" charset="-52"/>
              </a:rPr>
              <a:t>рафтор</a:t>
            </a:r>
            <a:r>
              <a:rPr lang="ru-RU" sz="2000" dirty="0" smtClean="0">
                <a:latin typeface="Times New Roman Tj" pitchFamily="18" charset="-52"/>
              </a:rPr>
              <a:t> ва  </a:t>
            </a:r>
            <a:r>
              <a:rPr lang="ru-RU" sz="2000" dirty="0" err="1" smtClean="0">
                <a:latin typeface="Times New Roman Tj" pitchFamily="18" charset="-52"/>
              </a:rPr>
              <a:t>кирдор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зуњур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ёфта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љањонбинї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талаботњои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одамро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фањмида</a:t>
            </a:r>
            <a:r>
              <a:rPr lang="ru-RU" sz="2000" dirty="0" smtClean="0">
                <a:latin typeface="Times New Roman Tj" pitchFamily="18" charset="-52"/>
              </a:rPr>
              <a:t>  </a:t>
            </a:r>
            <a:r>
              <a:rPr lang="ru-RU" sz="2000" dirty="0" err="1" smtClean="0">
                <a:latin typeface="Times New Roman Tj" pitchFamily="18" charset="-52"/>
              </a:rPr>
              <a:t>мешавад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ин </a:t>
            </a:r>
            <a:r>
              <a:rPr lang="ru-RU" sz="2000" dirty="0" err="1" smtClean="0">
                <a:latin typeface="Times New Roman Tj" pitchFamily="18" charset="-52"/>
              </a:rPr>
              <a:t>љо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оид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муносибати</a:t>
            </a:r>
            <a:r>
              <a:rPr lang="ru-RU" sz="2000" dirty="0" smtClean="0">
                <a:latin typeface="Times New Roman Tj" pitchFamily="18" charset="-52"/>
              </a:rPr>
              <a:t> одам ба </a:t>
            </a:r>
            <a:r>
              <a:rPr lang="ru-RU" sz="2000" dirty="0" err="1" smtClean="0">
                <a:latin typeface="Times New Roman Tj" pitchFamily="18" charset="-52"/>
              </a:rPr>
              <a:t>олами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атроф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идеяњо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сухан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рондан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мумкин</a:t>
            </a:r>
            <a:r>
              <a:rPr lang="ru-RU" sz="2000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дорои</a:t>
            </a:r>
            <a:r>
              <a:rPr lang="ru-RU" sz="2000" dirty="0" smtClean="0">
                <a:latin typeface="Times New Roman Tj" pitchFamily="18" charset="-52"/>
              </a:rPr>
              <a:t> идея ба </a:t>
            </a:r>
            <a:r>
              <a:rPr lang="ru-RU" sz="2000" dirty="0" err="1" smtClean="0">
                <a:latin typeface="Times New Roman Tj" pitchFamily="18" charset="-52"/>
              </a:rPr>
              <a:t>шахсе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хос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нигоњи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устувори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дорад</a:t>
            </a:r>
            <a:r>
              <a:rPr lang="ru-RU" sz="2000" dirty="0" smtClean="0">
                <a:latin typeface="Times New Roman Tj" pitchFamily="18" charset="-52"/>
              </a:rPr>
              <a:t> ва дар </a:t>
            </a:r>
            <a:r>
              <a:rPr lang="ru-RU" sz="2000" dirty="0" err="1" smtClean="0">
                <a:latin typeface="Times New Roman Tj" pitchFamily="18" charset="-52"/>
              </a:rPr>
              <a:t>мувофиќа</a:t>
            </a:r>
            <a:r>
              <a:rPr lang="ru-RU" sz="2000" dirty="0" smtClean="0">
                <a:latin typeface="Times New Roman Tj" pitchFamily="18" charset="-52"/>
              </a:rPr>
              <a:t> бо он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 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Баръакс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одаме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устувор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надорад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нигоњи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устувор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эътиќод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надорад</a:t>
            </a:r>
            <a:r>
              <a:rPr lang="ru-RU" sz="2000" dirty="0" smtClean="0">
                <a:latin typeface="Times New Roman Tj" pitchFamily="18" charset="-52"/>
              </a:rPr>
              <a:t>, ба </a:t>
            </a:r>
            <a:r>
              <a:rPr lang="ru-RU" sz="2000" dirty="0" err="1" smtClean="0">
                <a:latin typeface="Times New Roman Tj" pitchFamily="18" charset="-52"/>
              </a:rPr>
              <a:t>њиссиёт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шароит</a:t>
            </a:r>
            <a:r>
              <a:rPr lang="ru-RU" sz="2000" dirty="0" smtClean="0">
                <a:latin typeface="Times New Roman Tj" pitchFamily="18" charset="-52"/>
              </a:rPr>
              <a:t> ё  </a:t>
            </a:r>
            <a:r>
              <a:rPr lang="ru-RU" sz="2000" dirty="0" err="1" smtClean="0">
                <a:latin typeface="Times New Roman Tj" pitchFamily="18" charset="-52"/>
              </a:rPr>
              <a:t>таъсири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дигарон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тобеъ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шуда</a:t>
            </a:r>
            <a:r>
              <a:rPr lang="ru-RU" sz="2000" dirty="0" smtClean="0">
                <a:latin typeface="Times New Roman Tj" pitchFamily="18" charset="-52"/>
              </a:rPr>
              <a:t>,  </a:t>
            </a:r>
            <a:r>
              <a:rPr lang="ru-RU" sz="2000" dirty="0" err="1" smtClean="0">
                <a:latin typeface="Times New Roman Tj" pitchFamily="18" charset="-52"/>
              </a:rPr>
              <a:t>баръакси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амал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Љињати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муњими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ѓоявии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характер,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вобаста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атрофиён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маќсаднокии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будани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системаи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дуру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наздики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љањонбиниаш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асос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ёфтааст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аён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муќоиса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фаъол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rgbClr val="7030A0"/>
                </a:solidFill>
                <a:latin typeface="Times New Roman Tj" pitchFamily="18" charset="-52"/>
              </a:rPr>
              <a:t>ѓайрифаъол</a:t>
            </a:r>
            <a:r>
              <a:rPr lang="ru-RU" sz="2200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људо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дорои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маќсаднокї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хос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мењнатро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муташаккил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; ба он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ањамияти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љамъиятї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арзиши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ахлоќї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вале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номуташаккил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зоњиран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серташвиш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буда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ва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тобеъ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натавонистани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худ,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фикрњои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худ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фарќ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Шахсоне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ѓайрифаъол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, пассив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њастанд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Бефаъолиятї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њамзамон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сабаби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мухолифати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дохилї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доштани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миён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 Tj" pitchFamily="18" charset="-52"/>
              </a:rPr>
              <a:t>ояд</a:t>
            </a:r>
            <a:r>
              <a:rPr lang="ru-RU" sz="22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байнињамдигарї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якљоя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бо коллектив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зуњур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меёбад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Аз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рўйи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принсип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улфатї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мардумгурез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људо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њаёт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одамоне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вохўрдан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 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улфатпазирии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рўякї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хеле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осон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 бо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нафароне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ягон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умумият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унс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мегиранд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одамонро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аслан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кўтоњандеш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меноманд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ѓайричашмдошт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даст зада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ин аз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болои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назорати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доимї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бурдан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зарур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аст.  </a:t>
            </a:r>
          </a:p>
          <a:p>
            <a:pPr algn="just"/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Улфатпазирии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одам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интихобї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ва ба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шавќу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њавас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одамоне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андешаронии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ба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ў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асос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ёфта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муошират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мусбат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аст,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одамро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чун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инсони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љиддї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собитќадам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муаррифї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sz="21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сохтори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мавќеи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махсусро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худ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ишѓол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ин ё он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тарз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менамояд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муносибат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дарк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мавќеи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дар коллектив,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љамъият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уњдадорињои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гирифтааш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месозад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Бањодињии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баланд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ќобилияту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талаботњои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худ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аслан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худбину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худпараст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хос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аст. 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Худбин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худ,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коллектив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њамеша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баланд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мегузорад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беэътимод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мебошанд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онњо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нест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оянда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муошират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душворињо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дучор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Одами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беѓараз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манфиатњои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коллективро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боло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мегузорад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Беѓаразї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алтруизм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) 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зарурии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шумор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меравад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мављудияти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коллективи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њаќиќї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ѓайриимкон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endParaRPr lang="ru-RU" sz="21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ќатори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solidFill>
                  <a:schemeClr val="bg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умумї</a:t>
            </a:r>
            <a:r>
              <a:rPr lang="ru-RU" sz="2000" dirty="0" smtClean="0">
                <a:solidFill>
                  <a:schemeClr val="bg1"/>
                </a:solidFill>
                <a:latin typeface="Times New Roman Tj" pitchFamily="18" charset="-52"/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глобалї</a:t>
            </a:r>
            <a:r>
              <a:rPr lang="ru-RU" sz="2000" dirty="0" smtClean="0">
                <a:solidFill>
                  <a:schemeClr val="bg1"/>
                </a:solidFill>
                <a:latin typeface="Times New Roman Tj" pitchFamily="18" charset="-52"/>
              </a:rPr>
              <a:t>) ва 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хусусї</a:t>
            </a:r>
            <a:r>
              <a:rPr lang="ru-RU" sz="2000" dirty="0" smtClean="0">
                <a:solidFill>
                  <a:schemeClr val="bg1"/>
                </a:solidFill>
                <a:latin typeface="Times New Roman Tj" pitchFamily="18" charset="-52"/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локалї</a:t>
            </a:r>
            <a:r>
              <a:rPr lang="ru-RU" sz="2000" dirty="0" smtClean="0">
                <a:solidFill>
                  <a:schemeClr val="bg1"/>
                </a:solidFill>
                <a:latin typeface="Times New Roman Tj" pitchFamily="18" charset="-52"/>
              </a:rPr>
              <a:t>)-</a:t>
            </a:r>
            <a:r>
              <a:rPr lang="ru-RU" sz="2000" dirty="0" err="1" smtClean="0">
                <a:solidFill>
                  <a:schemeClr val="bg1"/>
                </a:solidFill>
                <a:latin typeface="Times New Roman Tj" pitchFamily="18" charset="-52"/>
              </a:rPr>
              <a:t>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фарќ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лозим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глобалии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харктер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соњањои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васеи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зуњуроти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рафтор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Олимон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панљ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глобалии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характерро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таври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зерин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муайян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кардаанд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</a:p>
          <a:p>
            <a:pPr marL="806450" lvl="0" indent="265113" algn="just">
              <a:buFont typeface="+mj-lt"/>
              <a:buAutoNum type="arabicPeriod"/>
              <a:tabLst>
                <a:tab pos="722313" algn="l"/>
              </a:tabLst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Худбоварї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- ба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надоштан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marL="806450" lvl="0" indent="265113" algn="just">
              <a:buFont typeface="+mj-lt"/>
              <a:buAutoNum type="arabicPeriod"/>
              <a:tabLst>
                <a:tab pos="722313" algn="l"/>
              </a:tabLst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Ризоят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дўстиву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мењрубонї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душманї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marL="806450" lvl="0" indent="265113" algn="just">
              <a:buFont typeface="+mj-lt"/>
              <a:buAutoNum type="arabicPeriod"/>
              <a:tabLst>
                <a:tab pos="722313" algn="l"/>
              </a:tabLst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Бошуурона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саросемавор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marL="806450" lvl="0" indent="265113" algn="just">
              <a:buFont typeface="+mj-lt"/>
              <a:buAutoNum type="arabicPeriod"/>
              <a:tabLst>
                <a:tab pos="722313" algn="l"/>
              </a:tabLst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Устувории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эњсосї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њаяљонї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;</a:t>
            </a:r>
          </a:p>
          <a:p>
            <a:pPr marL="806450" lvl="0" indent="265113" algn="just">
              <a:buFont typeface="+mj-lt"/>
              <a:buAutoNum type="arabicPeriod"/>
              <a:tabLst>
                <a:tab pos="722313" algn="l"/>
              </a:tabLst>
            </a:pP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Ќобилияти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фикрї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кундї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карахтї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характер ба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монанди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доштан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надоштан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муќобил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гузошта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мешаванд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Яъне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улфатпазирї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серњаракатиро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нишон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дода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шахсоне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ба худ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боварї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хилватнишин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камфаъол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 Tj" pitchFamily="18" charset="-52"/>
              </a:rPr>
              <a:t>њастанд</a:t>
            </a:r>
            <a:r>
              <a:rPr lang="ru-RU" sz="200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/>
            <a:endParaRPr lang="ru-RU" sz="210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16624"/>
          </a:xfrm>
        </p:spPr>
        <p:txBody>
          <a:bodyPr>
            <a:noAutofit/>
          </a:bodyPr>
          <a:lstStyle/>
          <a:p>
            <a:pPr algn="just"/>
            <a:r>
              <a:rPr lang="ru-RU" sz="2150" dirty="0" smtClean="0"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Дар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ќатори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хислатњои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мањдуд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вазъиятњои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шахсї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мањдуд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мерасонанд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инњоро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номбар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кардан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мумкин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аст: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улфатпазирї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канораљўйї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бартарї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сарварї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)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зердастї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некбинї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(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зиндадилї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) –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ноумедї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маъюсї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),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инсоф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беинсофї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далерї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эњтиёткорї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дилнозукї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-«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пўстѓафсї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»,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зудбоварї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гумонбарї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хаёлпарастї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амалияпарастї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зудранљии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пуризтироб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фориѓболї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боадабї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даѓаливу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дуруштї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соњибихтиёрї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–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конфоризм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вобастагї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гурўњ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),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худидоракунї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њардамхаёлї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шавќмандї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бењавсалагї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оромї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осудагї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бадќасдї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фаъолияти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корї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бефаъолиятї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чандирї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кундфањмї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ситезакор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хоксор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endParaRPr lang="ru-RU" sz="2150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шуњратпарастї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-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фурўтанї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њаќиќї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 -  </a:t>
            </a:r>
            <a:r>
              <a:rPr lang="ru-RU" sz="2150" dirty="0" err="1" smtClean="0">
                <a:solidFill>
                  <a:schemeClr val="tx1"/>
                </a:solidFill>
                <a:latin typeface="Times New Roman Tj" pitchFamily="18" charset="-52"/>
              </a:rPr>
              <a:t>ќолабї</a:t>
            </a:r>
            <a:r>
              <a:rPr lang="ru-RU" sz="2150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sz="2150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 Tj" pitchFamily="18" charset="-52"/>
              </a:rPr>
              <a:t>ХАРАКТЕР </a:t>
            </a:r>
            <a:r>
              <a:rPr lang="ru-RU" sz="2800" b="1" i="1" dirty="0" smtClean="0">
                <a:latin typeface="Times New Roman Tj" pitchFamily="18" charset="-52"/>
              </a:rPr>
              <a:t>ДАР СИСТЕМАИ ИДОРАКУНЇ</a:t>
            </a:r>
            <a:endParaRPr lang="ru-RU" sz="2800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1803</TotalTime>
  <Words>3256</Words>
  <Application>Microsoft Office PowerPoint</Application>
  <PresentationFormat>Экран (4:3)</PresentationFormat>
  <Paragraphs>180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       ХАРАКТЕР ДАР ФАЪОЛИЯТИ МЕЊНАТЇ 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ХАРАКТЕР ДАР СИСТЕМАИ ИДОРАКУНЇ</vt:lpstr>
      <vt:lpstr>БАЊОГУЗОРИИ ХАРАКТЕР</vt:lpstr>
      <vt:lpstr>БАЊОГУЗОРИИ ХАРАКТЕР</vt:lpstr>
      <vt:lpstr>ИФРОТ (АКСЕНТУАТСИЯ)-И ХАРАКТЕР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Тавсифи мухтасари хусусиятњои рафторро вобаста ба типњои аксентуатсия арзёбї менамоем:</vt:lpstr>
      <vt:lpstr>Слайд 25</vt:lpstr>
      <vt:lpstr>Слайд 26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123</cp:revision>
  <dcterms:created xsi:type="dcterms:W3CDTF">2017-11-09T12:46:10Z</dcterms:created>
  <dcterms:modified xsi:type="dcterms:W3CDTF">2018-08-08T14:02:42Z</dcterms:modified>
</cp:coreProperties>
</file>