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7"/>
  </p:notesMasterIdLst>
  <p:handoutMasterIdLst>
    <p:handoutMasterId r:id="rId178"/>
  </p:handoutMasterIdLst>
  <p:sldIdLst>
    <p:sldId id="257" r:id="rId2"/>
    <p:sldId id="359" r:id="rId3"/>
    <p:sldId id="395" r:id="rId4"/>
    <p:sldId id="396" r:id="rId5"/>
    <p:sldId id="400" r:id="rId6"/>
    <p:sldId id="397" r:id="rId7"/>
    <p:sldId id="399" r:id="rId8"/>
    <p:sldId id="398" r:id="rId9"/>
    <p:sldId id="421" r:id="rId10"/>
    <p:sldId id="498" r:id="rId11"/>
    <p:sldId id="499" r:id="rId12"/>
    <p:sldId id="345" r:id="rId13"/>
    <p:sldId id="351" r:id="rId14"/>
    <p:sldId id="352" r:id="rId15"/>
    <p:sldId id="402" r:id="rId16"/>
    <p:sldId id="403" r:id="rId17"/>
    <p:sldId id="349" r:id="rId18"/>
    <p:sldId id="350" r:id="rId19"/>
    <p:sldId id="334" r:id="rId20"/>
    <p:sldId id="337" r:id="rId21"/>
    <p:sldId id="347" r:id="rId22"/>
    <p:sldId id="335" r:id="rId23"/>
    <p:sldId id="336" r:id="rId24"/>
    <p:sldId id="357" r:id="rId25"/>
    <p:sldId id="339" r:id="rId26"/>
    <p:sldId id="340" r:id="rId27"/>
    <p:sldId id="500" r:id="rId28"/>
    <p:sldId id="501" r:id="rId29"/>
    <p:sldId id="502" r:id="rId30"/>
    <p:sldId id="404" r:id="rId31"/>
    <p:sldId id="405" r:id="rId32"/>
    <p:sldId id="344" r:id="rId33"/>
    <p:sldId id="354" r:id="rId34"/>
    <p:sldId id="355" r:id="rId35"/>
    <p:sldId id="332" r:id="rId36"/>
    <p:sldId id="356" r:id="rId37"/>
    <p:sldId id="406" r:id="rId38"/>
    <p:sldId id="407" r:id="rId39"/>
    <p:sldId id="426" r:id="rId40"/>
    <p:sldId id="408" r:id="rId41"/>
    <p:sldId id="427" r:id="rId42"/>
    <p:sldId id="503" r:id="rId43"/>
    <p:sldId id="504" r:id="rId44"/>
    <p:sldId id="505" r:id="rId45"/>
    <p:sldId id="433" r:id="rId46"/>
    <p:sldId id="507" r:id="rId47"/>
    <p:sldId id="436" r:id="rId48"/>
    <p:sldId id="435" r:id="rId49"/>
    <p:sldId id="409" r:id="rId50"/>
    <p:sldId id="428" r:id="rId51"/>
    <p:sldId id="410" r:id="rId52"/>
    <p:sldId id="412" r:id="rId53"/>
    <p:sldId id="429" r:id="rId54"/>
    <p:sldId id="413" r:id="rId55"/>
    <p:sldId id="430" r:id="rId56"/>
    <p:sldId id="506" r:id="rId57"/>
    <p:sldId id="508" r:id="rId58"/>
    <p:sldId id="509" r:id="rId59"/>
    <p:sldId id="415" r:id="rId60"/>
    <p:sldId id="416" r:id="rId61"/>
    <p:sldId id="417" r:id="rId62"/>
    <p:sldId id="510" r:id="rId63"/>
    <p:sldId id="511" r:id="rId64"/>
    <p:sldId id="418" r:id="rId65"/>
    <p:sldId id="443" r:id="rId66"/>
    <p:sldId id="419" r:id="rId67"/>
    <p:sldId id="420" r:id="rId68"/>
    <p:sldId id="517" r:id="rId69"/>
    <p:sldId id="441" r:id="rId70"/>
    <p:sldId id="512" r:id="rId71"/>
    <p:sldId id="513" r:id="rId72"/>
    <p:sldId id="514" r:id="rId73"/>
    <p:sldId id="515" r:id="rId74"/>
    <p:sldId id="516" r:id="rId75"/>
    <p:sldId id="442" r:id="rId76"/>
    <p:sldId id="444" r:id="rId77"/>
    <p:sldId id="445" r:id="rId78"/>
    <p:sldId id="446" r:id="rId79"/>
    <p:sldId id="447" r:id="rId80"/>
    <p:sldId id="518" r:id="rId81"/>
    <p:sldId id="494" r:id="rId82"/>
    <p:sldId id="519" r:id="rId83"/>
    <p:sldId id="448" r:id="rId84"/>
    <p:sldId id="449" r:id="rId85"/>
    <p:sldId id="450" r:id="rId86"/>
    <p:sldId id="451" r:id="rId87"/>
    <p:sldId id="520" r:id="rId88"/>
    <p:sldId id="521" r:id="rId89"/>
    <p:sldId id="522" r:id="rId90"/>
    <p:sldId id="523" r:id="rId91"/>
    <p:sldId id="524" r:id="rId92"/>
    <p:sldId id="525" r:id="rId93"/>
    <p:sldId id="526" r:id="rId94"/>
    <p:sldId id="527" r:id="rId95"/>
    <p:sldId id="528" r:id="rId96"/>
    <p:sldId id="529" r:id="rId97"/>
    <p:sldId id="531" r:id="rId98"/>
    <p:sldId id="532" r:id="rId99"/>
    <p:sldId id="533" r:id="rId100"/>
    <p:sldId id="540" r:id="rId101"/>
    <p:sldId id="541" r:id="rId102"/>
    <p:sldId id="542" r:id="rId103"/>
    <p:sldId id="534" r:id="rId104"/>
    <p:sldId id="535" r:id="rId105"/>
    <p:sldId id="536" r:id="rId106"/>
    <p:sldId id="537" r:id="rId107"/>
    <p:sldId id="543" r:id="rId108"/>
    <p:sldId id="544" r:id="rId109"/>
    <p:sldId id="545" r:id="rId110"/>
    <p:sldId id="452" r:id="rId111"/>
    <p:sldId id="538" r:id="rId112"/>
    <p:sldId id="539" r:id="rId113"/>
    <p:sldId id="546" r:id="rId114"/>
    <p:sldId id="453" r:id="rId115"/>
    <p:sldId id="454" r:id="rId116"/>
    <p:sldId id="455" r:id="rId117"/>
    <p:sldId id="456" r:id="rId118"/>
    <p:sldId id="547" r:id="rId119"/>
    <p:sldId id="550" r:id="rId120"/>
    <p:sldId id="484" r:id="rId121"/>
    <p:sldId id="485" r:id="rId122"/>
    <p:sldId id="486" r:id="rId123"/>
    <p:sldId id="457" r:id="rId124"/>
    <p:sldId id="458" r:id="rId125"/>
    <p:sldId id="459" r:id="rId126"/>
    <p:sldId id="548" r:id="rId127"/>
    <p:sldId id="460" r:id="rId128"/>
    <p:sldId id="461" r:id="rId129"/>
    <p:sldId id="462" r:id="rId130"/>
    <p:sldId id="463" r:id="rId131"/>
    <p:sldId id="464" r:id="rId132"/>
    <p:sldId id="465" r:id="rId133"/>
    <p:sldId id="466" r:id="rId134"/>
    <p:sldId id="468" r:id="rId135"/>
    <p:sldId id="469" r:id="rId136"/>
    <p:sldId id="470" r:id="rId137"/>
    <p:sldId id="471" r:id="rId138"/>
    <p:sldId id="472" r:id="rId139"/>
    <p:sldId id="551" r:id="rId140"/>
    <p:sldId id="473" r:id="rId141"/>
    <p:sldId id="474" r:id="rId142"/>
    <p:sldId id="549" r:id="rId143"/>
    <p:sldId id="552" r:id="rId144"/>
    <p:sldId id="475" r:id="rId145"/>
    <p:sldId id="476" r:id="rId146"/>
    <p:sldId id="477" r:id="rId147"/>
    <p:sldId id="478" r:id="rId148"/>
    <p:sldId id="553" r:id="rId149"/>
    <p:sldId id="561" r:id="rId150"/>
    <p:sldId id="479" r:id="rId151"/>
    <p:sldId id="480" r:id="rId152"/>
    <p:sldId id="481" r:id="rId153"/>
    <p:sldId id="554" r:id="rId154"/>
    <p:sldId id="555" r:id="rId155"/>
    <p:sldId id="556" r:id="rId156"/>
    <p:sldId id="482" r:id="rId157"/>
    <p:sldId id="483" r:id="rId158"/>
    <p:sldId id="564" r:id="rId159"/>
    <p:sldId id="565" r:id="rId160"/>
    <p:sldId id="566" r:id="rId161"/>
    <p:sldId id="557" r:id="rId162"/>
    <p:sldId id="558" r:id="rId163"/>
    <p:sldId id="559" r:id="rId164"/>
    <p:sldId id="487" r:id="rId165"/>
    <p:sldId id="488" r:id="rId166"/>
    <p:sldId id="489" r:id="rId167"/>
    <p:sldId id="490" r:id="rId168"/>
    <p:sldId id="497" r:id="rId169"/>
    <p:sldId id="491" r:id="rId170"/>
    <p:sldId id="492" r:id="rId171"/>
    <p:sldId id="493" r:id="rId172"/>
    <p:sldId id="560" r:id="rId173"/>
    <p:sldId id="562" r:id="rId174"/>
    <p:sldId id="563" r:id="rId175"/>
    <p:sldId id="281" r:id="rId176"/>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60"/>
  </p:normalViewPr>
  <p:slideViewPr>
    <p:cSldViewPr>
      <p:cViewPr varScale="1">
        <p:scale>
          <a:sx n="105" d="100"/>
          <a:sy n="105" d="100"/>
        </p:scale>
        <p:origin x="18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936" cy="494026"/>
          </a:xfrm>
          <a:prstGeom prst="rect">
            <a:avLst/>
          </a:prstGeom>
        </p:spPr>
        <p:txBody>
          <a:bodyPr vert="horz" lIns="90827" tIns="45414" rIns="90827" bIns="45414" rtlCol="0"/>
          <a:lstStyle>
            <a:lvl1pPr algn="l">
              <a:defRPr sz="1200"/>
            </a:lvl1pPr>
          </a:lstStyle>
          <a:p>
            <a:endParaRPr lang="ru-RU"/>
          </a:p>
        </p:txBody>
      </p:sp>
      <p:sp>
        <p:nvSpPr>
          <p:cNvPr id="3" name="Дата 2"/>
          <p:cNvSpPr>
            <a:spLocks noGrp="1"/>
          </p:cNvSpPr>
          <p:nvPr>
            <p:ph type="dt" sz="quarter" idx="1"/>
          </p:nvPr>
        </p:nvSpPr>
        <p:spPr>
          <a:xfrm>
            <a:off x="3815252" y="0"/>
            <a:ext cx="2918936" cy="494026"/>
          </a:xfrm>
          <a:prstGeom prst="rect">
            <a:avLst/>
          </a:prstGeom>
        </p:spPr>
        <p:txBody>
          <a:bodyPr vert="horz" lIns="90827" tIns="45414" rIns="90827" bIns="45414" rtlCol="0"/>
          <a:lstStyle>
            <a:lvl1pPr algn="r">
              <a:defRPr sz="1200"/>
            </a:lvl1pPr>
          </a:lstStyle>
          <a:p>
            <a:fld id="{2F815387-EF3D-4198-90E7-1877A6E8679A}" type="datetimeFigureOut">
              <a:rPr lang="ru-RU" smtClean="0"/>
              <a:pPr/>
              <a:t>12.05.2023</a:t>
            </a:fld>
            <a:endParaRPr lang="ru-RU"/>
          </a:p>
        </p:txBody>
      </p:sp>
      <p:sp>
        <p:nvSpPr>
          <p:cNvPr id="4" name="Нижний колонтитул 3"/>
          <p:cNvSpPr>
            <a:spLocks noGrp="1"/>
          </p:cNvSpPr>
          <p:nvPr>
            <p:ph type="ftr" sz="quarter" idx="2"/>
          </p:nvPr>
        </p:nvSpPr>
        <p:spPr>
          <a:xfrm>
            <a:off x="0" y="9370710"/>
            <a:ext cx="2918936" cy="494025"/>
          </a:xfrm>
          <a:prstGeom prst="rect">
            <a:avLst/>
          </a:prstGeom>
        </p:spPr>
        <p:txBody>
          <a:bodyPr vert="horz" lIns="90827" tIns="45414" rIns="90827" bIns="45414" rtlCol="0" anchor="b"/>
          <a:lstStyle>
            <a:lvl1pPr algn="l">
              <a:defRPr sz="1200"/>
            </a:lvl1pPr>
          </a:lstStyle>
          <a:p>
            <a:endParaRPr lang="ru-RU"/>
          </a:p>
        </p:txBody>
      </p:sp>
      <p:sp>
        <p:nvSpPr>
          <p:cNvPr id="5" name="Номер слайда 4"/>
          <p:cNvSpPr>
            <a:spLocks noGrp="1"/>
          </p:cNvSpPr>
          <p:nvPr>
            <p:ph type="sldNum" sz="quarter" idx="3"/>
          </p:nvPr>
        </p:nvSpPr>
        <p:spPr>
          <a:xfrm>
            <a:off x="3815252" y="9370710"/>
            <a:ext cx="2918936" cy="494025"/>
          </a:xfrm>
          <a:prstGeom prst="rect">
            <a:avLst/>
          </a:prstGeom>
        </p:spPr>
        <p:txBody>
          <a:bodyPr vert="horz" lIns="90827" tIns="45414" rIns="90827" bIns="45414" rtlCol="0" anchor="b"/>
          <a:lstStyle>
            <a:lvl1pPr algn="r">
              <a:defRPr sz="1200"/>
            </a:lvl1pPr>
          </a:lstStyle>
          <a:p>
            <a:fld id="{F94FEA1E-C050-465C-84DF-301FAE1B6BC7}" type="slidenum">
              <a:rPr lang="ru-RU" smtClean="0"/>
              <a:pPr/>
              <a:t>‹#›</a:t>
            </a:fld>
            <a:endParaRPr lang="ru-RU"/>
          </a:p>
        </p:txBody>
      </p:sp>
    </p:spTree>
    <p:extLst>
      <p:ext uri="{BB962C8B-B14F-4D97-AF65-F5344CB8AC3E}">
        <p14:creationId xmlns:p14="http://schemas.microsoft.com/office/powerpoint/2010/main" val="77254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18831" cy="493315"/>
          </a:xfrm>
          <a:prstGeom prst="rect">
            <a:avLst/>
          </a:prstGeom>
        </p:spPr>
        <p:txBody>
          <a:bodyPr vert="horz" lIns="90827" tIns="45414" rIns="90827" bIns="45414" rtlCol="0"/>
          <a:lstStyle>
            <a:lvl1pPr algn="l">
              <a:defRPr sz="1200"/>
            </a:lvl1pPr>
          </a:lstStyle>
          <a:p>
            <a:endParaRPr lang="ru-RU"/>
          </a:p>
        </p:txBody>
      </p:sp>
      <p:sp>
        <p:nvSpPr>
          <p:cNvPr id="3" name="Дата 2"/>
          <p:cNvSpPr>
            <a:spLocks noGrp="1"/>
          </p:cNvSpPr>
          <p:nvPr>
            <p:ph type="dt" idx="1"/>
          </p:nvPr>
        </p:nvSpPr>
        <p:spPr>
          <a:xfrm>
            <a:off x="3815373" y="2"/>
            <a:ext cx="2918831" cy="493315"/>
          </a:xfrm>
          <a:prstGeom prst="rect">
            <a:avLst/>
          </a:prstGeom>
        </p:spPr>
        <p:txBody>
          <a:bodyPr vert="horz" lIns="90827" tIns="45414" rIns="90827" bIns="45414" rtlCol="0"/>
          <a:lstStyle>
            <a:lvl1pPr algn="r">
              <a:defRPr sz="1200"/>
            </a:lvl1pPr>
          </a:lstStyle>
          <a:p>
            <a:fld id="{AA3F59AC-D1AD-4BE1-BDB6-F287EA68DA12}" type="datetimeFigureOut">
              <a:rPr lang="ru-RU" smtClean="0"/>
              <a:pPr/>
              <a:t>12.05.2023</a:t>
            </a:fld>
            <a:endParaRPr lang="ru-RU"/>
          </a:p>
        </p:txBody>
      </p:sp>
      <p:sp>
        <p:nvSpPr>
          <p:cNvPr id="4" name="Образ слайда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827" tIns="45414" rIns="90827" bIns="45414"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0827" tIns="45414" rIns="90827" bIns="45414"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7"/>
            <a:ext cx="2918831" cy="493315"/>
          </a:xfrm>
          <a:prstGeom prst="rect">
            <a:avLst/>
          </a:prstGeom>
        </p:spPr>
        <p:txBody>
          <a:bodyPr vert="horz" lIns="90827" tIns="45414" rIns="90827" bIns="45414"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7"/>
            <a:ext cx="2918831" cy="493315"/>
          </a:xfrm>
          <a:prstGeom prst="rect">
            <a:avLst/>
          </a:prstGeom>
        </p:spPr>
        <p:txBody>
          <a:bodyPr vert="horz" lIns="90827" tIns="45414" rIns="90827" bIns="45414" rtlCol="0" anchor="b"/>
          <a:lstStyle>
            <a:lvl1pPr algn="r">
              <a:defRPr sz="1200"/>
            </a:lvl1pPr>
          </a:lstStyle>
          <a:p>
            <a:fld id="{E24EE726-D0CD-4775-93B2-57350F8258BF}" type="slidenum">
              <a:rPr lang="ru-RU" smtClean="0"/>
              <a:pPr/>
              <a:t>‹#›</a:t>
            </a:fld>
            <a:endParaRPr lang="ru-RU"/>
          </a:p>
        </p:txBody>
      </p:sp>
    </p:spTree>
    <p:extLst>
      <p:ext uri="{BB962C8B-B14F-4D97-AF65-F5344CB8AC3E}">
        <p14:creationId xmlns:p14="http://schemas.microsoft.com/office/powerpoint/2010/main" val="104023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E679C98-CC64-4F7F-9EE4-A71C43AC9F79}" type="datetime1">
              <a:rPr lang="ru-RU" smtClean="0"/>
              <a:pPr/>
              <a:t>12.05.2023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BF8C6A-39F4-4E3C-81CA-2A787AC80824}" type="datetime1">
              <a:rPr lang="ru-RU" smtClean="0"/>
              <a:pPr/>
              <a:t>12.05.2023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138D03F-8F04-41E3-BF08-F074862F0FCE}" type="datetime1">
              <a:rPr lang="ru-RU" smtClean="0"/>
              <a:pPr/>
              <a:t>12.05.2023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840C1DC-6FB4-4938-BCD0-3D743E8B0642}" type="datetime1">
              <a:rPr lang="ru-RU" smtClean="0"/>
              <a:pPr/>
              <a:t>12.05.2023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768EC7F-0851-40CA-96C4-C88683AEDFFF}" type="datetime1">
              <a:rPr lang="ru-RU" smtClean="0"/>
              <a:pPr/>
              <a:t>12.05.2023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0D2C2BB-47D1-4646-AC08-B2C06BFDFEAC}" type="datetime1">
              <a:rPr lang="ru-RU" smtClean="0"/>
              <a:pPr/>
              <a:t>12.05.2023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0F65CD2-E461-44D0-A31D-FC473E5D6968}" type="datetime1">
              <a:rPr lang="ru-RU" smtClean="0"/>
              <a:pPr/>
              <a:t>12.05.2023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77AEE91-B2DB-4187-8777-3276332226E6}" type="datetime1">
              <a:rPr lang="ru-RU" smtClean="0"/>
              <a:pPr/>
              <a:t>12.05.2023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73723B-AA96-431D-AD23-86FC363BE586}" type="datetime1">
              <a:rPr lang="ru-RU" smtClean="0"/>
              <a:pPr/>
              <a:t>12.05.2023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6458414-4C46-4473-BAFE-26EE3FFBD1AC}" type="datetime1">
              <a:rPr lang="ru-RU" smtClean="0"/>
              <a:pPr/>
              <a:t>12.05.2023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1666157-643E-430B-B480-2B9E43FCF996}" type="datetime1">
              <a:rPr lang="ru-RU" smtClean="0"/>
              <a:pPr/>
              <a:t>12.05.2023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CBD9F2-F491-4F64-B874-E143D18E623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EE94D-2FEC-4A48-A98C-865CAB7DBF2E}" type="datetime1">
              <a:rPr lang="ru-RU" smtClean="0"/>
              <a:pPr/>
              <a:t>12.05.2023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BD9F2-F491-4F64-B874-E143D18E623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60648"/>
            <a:ext cx="7772400" cy="1071570"/>
          </a:xfrm>
        </p:spPr>
        <p:txBody>
          <a:bodyPr>
            <a:noAutofit/>
          </a:bodyPr>
          <a:lstStyle/>
          <a:p>
            <a:pPr algn="ctr">
              <a:spcBef>
                <a:spcPct val="20000"/>
              </a:spcBef>
            </a:pPr>
            <a:r>
              <a:rPr lang="ru-RU" sz="3000" b="1" dirty="0" err="1">
                <a:solidFill>
                  <a:srgbClr val="0070C0"/>
                </a:solidFill>
                <a:latin typeface="Times New Roman Tj" pitchFamily="18" charset="-52"/>
              </a:rPr>
              <a:t>Агентии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хизмати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давлатии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назди</a:t>
            </a:r>
            <a:br>
              <a:rPr lang="ru-RU" sz="3000" b="1" dirty="0">
                <a:solidFill>
                  <a:srgbClr val="0070C0"/>
                </a:solidFill>
                <a:latin typeface="Times New Roman Tj" pitchFamily="18" charset="-52"/>
              </a:rPr>
            </a:br>
            <a:r>
              <a:rPr lang="ru-RU" sz="3000" b="1" dirty="0" err="1">
                <a:solidFill>
                  <a:srgbClr val="0070C0"/>
                </a:solidFill>
                <a:latin typeface="Times New Roman Tj" pitchFamily="18" charset="-52"/>
              </a:rPr>
              <a:t>Президенти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Љумњурии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Тољикистон</a:t>
            </a:r>
            <a:r>
              <a:rPr lang="ru-RU" sz="3000" b="1" dirty="0">
                <a:solidFill>
                  <a:srgbClr val="0070C0"/>
                </a:solidFill>
                <a:latin typeface="Times New Roman Tj" pitchFamily="18" charset="-52"/>
              </a:rPr>
              <a:t> </a:t>
            </a:r>
            <a:br>
              <a:rPr lang="en-US" sz="3000" dirty="0"/>
            </a:br>
            <a:endParaRPr lang="ru-RU" sz="3000" dirty="0">
              <a:latin typeface="Times New Roman Tj" pitchFamily="18" charset="-52"/>
            </a:endParaRPr>
          </a:p>
        </p:txBody>
      </p:sp>
      <p:sp>
        <p:nvSpPr>
          <p:cNvPr id="3" name="Подзаголовок 2"/>
          <p:cNvSpPr>
            <a:spLocks noGrp="1"/>
          </p:cNvSpPr>
          <p:nvPr>
            <p:ph type="subTitle" idx="1"/>
          </p:nvPr>
        </p:nvSpPr>
        <p:spPr>
          <a:xfrm>
            <a:off x="395536" y="1966880"/>
            <a:ext cx="8572560" cy="4572032"/>
          </a:xfrm>
        </p:spPr>
        <p:txBody>
          <a:bodyPr>
            <a:normAutofit/>
          </a:bodyPr>
          <a:lstStyle/>
          <a:p>
            <a:endParaRPr lang="ru-RU" sz="3600" dirty="0">
              <a:solidFill>
                <a:schemeClr val="tx1"/>
              </a:solidFill>
              <a:latin typeface="Times New Roman Tj" pitchFamily="18" charset="-52"/>
            </a:endParaRPr>
          </a:p>
          <a:p>
            <a:r>
              <a:rPr lang="ru-RU" sz="4300" b="1" dirty="0" err="1">
                <a:solidFill>
                  <a:schemeClr val="tx1"/>
                </a:solidFill>
                <a:latin typeface="Times New Roman Tj" pitchFamily="18" charset="-52"/>
              </a:rPr>
              <a:t>Хизмати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давлатӣ</a:t>
            </a:r>
            <a:r>
              <a:rPr lang="ru-RU" sz="4300" b="1" dirty="0">
                <a:solidFill>
                  <a:schemeClr val="tx1"/>
                </a:solidFill>
                <a:latin typeface="Times New Roman Tj" pitchFamily="18" charset="-52"/>
              </a:rPr>
              <a:t> дар </a:t>
            </a:r>
          </a:p>
          <a:p>
            <a:r>
              <a:rPr lang="ru-RU" sz="4300" b="1" dirty="0" err="1">
                <a:solidFill>
                  <a:schemeClr val="tx1"/>
                </a:solidFill>
                <a:latin typeface="Times New Roman Tj" pitchFamily="18" charset="-52"/>
              </a:rPr>
              <a:t>Ҷумҳурии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Тоҷикистон</a:t>
            </a:r>
            <a:br>
              <a:rPr lang="ru-RU" sz="4300" dirty="0">
                <a:solidFill>
                  <a:schemeClr val="tx1"/>
                </a:solidFill>
                <a:latin typeface="Times New Roman Tj" pitchFamily="18" charset="-52"/>
              </a:rPr>
            </a:br>
            <a:endParaRPr lang="ru-RU" sz="3600" dirty="0">
              <a:solidFill>
                <a:schemeClr val="tx1"/>
              </a:solidFill>
              <a:latin typeface="Times New Roman Tj" pitchFamily="18" charset="-52"/>
            </a:endParaRPr>
          </a:p>
          <a:p>
            <a:pPr>
              <a:lnSpc>
                <a:spcPct val="120000"/>
              </a:lnSpc>
            </a:pPr>
            <a:r>
              <a:rPr lang="ru-RU" sz="2000" dirty="0">
                <a:solidFill>
                  <a:schemeClr val="tx1"/>
                </a:solidFill>
                <a:latin typeface="Times New Roman Tj" pitchFamily="18" charset="-52"/>
              </a:rPr>
              <a:t>	</a:t>
            </a:r>
            <a:r>
              <a:rPr lang="ru-RU" sz="3400" dirty="0" err="1">
                <a:solidFill>
                  <a:schemeClr val="tx1"/>
                </a:solidFill>
                <a:latin typeface="Times New Roman Tj" pitchFamily="18" charset="-52"/>
              </a:rPr>
              <a:t>Д</a:t>
            </a:r>
            <a:r>
              <a:rPr lang="ru-RU" b="1" dirty="0" err="1">
                <a:solidFill>
                  <a:schemeClr val="tx1"/>
                </a:solidFill>
                <a:latin typeface="Times New Roman Tj" pitchFamily="18" charset="-52"/>
              </a:rPr>
              <a:t>иректори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Агентии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хизмати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давлатї</a:t>
            </a:r>
            <a:r>
              <a:rPr lang="ru-RU" b="1" dirty="0">
                <a:solidFill>
                  <a:schemeClr val="tx1"/>
                </a:solidFill>
                <a:latin typeface="Times New Roman Tj" pitchFamily="18" charset="-52"/>
              </a:rPr>
              <a:t> </a:t>
            </a:r>
          </a:p>
          <a:p>
            <a:pPr>
              <a:lnSpc>
                <a:spcPct val="120000"/>
              </a:lnSpc>
            </a:pP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Давлатов</a:t>
            </a:r>
            <a:r>
              <a:rPr lang="ru-RU" b="1" dirty="0">
                <a:solidFill>
                  <a:schemeClr val="tx1"/>
                </a:solidFill>
                <a:latin typeface="Times New Roman Tj" pitchFamily="18" charset="-52"/>
              </a:rPr>
              <a:t> Љ.М. </a:t>
            </a:r>
          </a:p>
          <a:p>
            <a:endParaRPr lang="ru-RU" sz="2000" dirty="0">
              <a:solidFill>
                <a:schemeClr val="tx1"/>
              </a:solidFill>
              <a:latin typeface="Times New Roman Tj" pitchFamily="18" charset="-52"/>
            </a:endParaRPr>
          </a:p>
          <a:p>
            <a:endParaRPr lang="ru-RU" dirty="0">
              <a:latin typeface="Times New Roman Tj" pitchFamily="18" charset="-52"/>
            </a:endParaRPr>
          </a:p>
        </p:txBody>
      </p:sp>
      <p:sp>
        <p:nvSpPr>
          <p:cNvPr id="4" name="Заголовок 1"/>
          <p:cNvSpPr txBox="1">
            <a:spLocks/>
          </p:cNvSpPr>
          <p:nvPr/>
        </p:nvSpPr>
        <p:spPr>
          <a:xfrm>
            <a:off x="3923928" y="1250153"/>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6" name="Номер слайда 5"/>
          <p:cNvSpPr>
            <a:spLocks noGrp="1"/>
          </p:cNvSpPr>
          <p:nvPr>
            <p:ph type="sldNum" sz="quarter" idx="12"/>
          </p:nvPr>
        </p:nvSpPr>
        <p:spPr/>
        <p:txBody>
          <a:bodyPr/>
          <a:lstStyle/>
          <a:p>
            <a:fld id="{55CBD9F2-F491-4F64-B874-E143D18E6233}" type="slidenum">
              <a:rPr lang="ru-RU" smtClean="0"/>
              <a:pPr/>
              <a:t>1</a:t>
            </a:fld>
            <a:endParaRPr lang="ru-RU"/>
          </a:p>
        </p:txBody>
      </p:sp>
      <p:pic>
        <p:nvPicPr>
          <p:cNvPr id="7"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9B6FA3-5DDC-4A1D-8FEB-7478F7DC9F71}"/>
              </a:ext>
            </a:extLst>
          </p:cNvPr>
          <p:cNvSpPr>
            <a:spLocks noGrp="1"/>
          </p:cNvSpPr>
          <p:nvPr>
            <p:ph idx="1"/>
          </p:nvPr>
        </p:nvSpPr>
        <p:spPr/>
        <p:txBody>
          <a:bodyPr>
            <a:normAutofit fontScale="92500" lnSpcReduction="10000"/>
          </a:bodyPr>
          <a:lstStyle/>
          <a:p>
            <a:pPr marL="0" indent="0" algn="ctr">
              <a:buNone/>
            </a:pPr>
            <a:r>
              <a:rPr lang="tg-Cyrl-TJ" b="1" dirty="0">
                <a:solidFill>
                  <a:schemeClr val="tx2">
                    <a:lumMod val="60000"/>
                    <a:lumOff val="40000"/>
                  </a:schemeClr>
                </a:solidFill>
                <a:latin typeface="Times New Roman Tj" panose="02020603050405020304" pitchFamily="18" charset="-52"/>
              </a:rPr>
              <a:t>Табдили мақомоти ваколатдори соҳаи хизмати давлатӣ </a:t>
            </a:r>
          </a:p>
          <a:p>
            <a:pPr marL="0" indent="0" algn="just">
              <a:buNone/>
            </a:pPr>
            <a:r>
              <a:rPr lang="tg-Cyrl-TJ" b="1" dirty="0">
                <a:solidFill>
                  <a:schemeClr val="tx2">
                    <a:lumMod val="60000"/>
                    <a:lumOff val="40000"/>
                  </a:schemeClr>
                </a:solidFill>
                <a:latin typeface="Times New Roman Tj" panose="02020603050405020304" pitchFamily="18" charset="-52"/>
              </a:rPr>
              <a:t>	</a:t>
            </a:r>
            <a:r>
              <a:rPr lang="tg-Cyrl-TJ" dirty="0">
                <a:latin typeface="Times New Roman Tj" panose="02020603050405020304" pitchFamily="18" charset="-52"/>
              </a:rPr>
              <a:t>Бо фармони Президенти Ҷумҳурии Тоҷикистон аз </a:t>
            </a:r>
            <a:r>
              <a:rPr lang="ru-RU" sz="3200" b="0" i="0" dirty="0">
                <a:effectLst/>
                <a:latin typeface="Times New Roman Tj" panose="02020603050405020304" pitchFamily="18" charset="-52"/>
              </a:rPr>
              <a:t>19 ноябри соли 2013, №12 </a:t>
            </a:r>
            <a:r>
              <a:rPr lang="ru-RU" b="0" i="0" dirty="0">
                <a:effectLst/>
                <a:latin typeface="Times New Roman Tj" panose="02020603050405020304" pitchFamily="18" charset="-52"/>
              </a:rPr>
              <a:t>«Дар </a:t>
            </a:r>
            <a:r>
              <a:rPr lang="ru-RU" b="0" i="0" dirty="0" err="1">
                <a:effectLst/>
                <a:latin typeface="Times New Roman Tj" panose="02020603050405020304" pitchFamily="18" charset="-52"/>
              </a:rPr>
              <a:t>бораи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такмили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сохтори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мақомоти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иҷроияи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ҳокимияти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давлатии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Ҷумҳурии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Тоҷикистон</a:t>
            </a:r>
            <a:r>
              <a:rPr lang="ru-RU" b="0" i="0" dirty="0">
                <a:effectLst/>
                <a:latin typeface="Times New Roman Tj" panose="02020603050405020304" pitchFamily="18" charset="-52"/>
              </a:rPr>
              <a:t>» </a:t>
            </a:r>
            <a:r>
              <a:rPr lang="ru-RU" sz="3200" b="0" i="0" dirty="0" err="1">
                <a:effectLst/>
                <a:latin typeface="Times New Roman Tj" panose="02020603050405020304" pitchFamily="18" charset="-52"/>
              </a:rPr>
              <a:t>Раёсати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хизмати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давлатии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назди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Президенти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Ҷумҳурии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Тоҷикистон</a:t>
            </a:r>
            <a:r>
              <a:rPr lang="ru-RU" sz="3200" b="0" i="0" dirty="0">
                <a:effectLst/>
                <a:latin typeface="Times New Roman Tj" panose="02020603050405020304" pitchFamily="18" charset="-52"/>
              </a:rPr>
              <a:t> ба </a:t>
            </a:r>
            <a:r>
              <a:rPr lang="ru-RU" sz="3200" b="0" i="0" dirty="0" err="1">
                <a:effectLst/>
                <a:latin typeface="Times New Roman Tj" panose="02020603050405020304" pitchFamily="18" charset="-52"/>
              </a:rPr>
              <a:t>Агентии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хизмати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давлатии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назди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Президенти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Ҷумҳурии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Тоҷикистон</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табдил</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дода</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шуд</a:t>
            </a:r>
            <a:endParaRPr lang="tg-Cyrl-TJ" b="1" dirty="0">
              <a:latin typeface="Times New Roman Tj" panose="02020603050405020304" pitchFamily="18" charset="-52"/>
            </a:endParaRPr>
          </a:p>
          <a:p>
            <a:pPr marL="0" indent="0">
              <a:buNone/>
            </a:pPr>
            <a:endParaRPr lang="ru-RU" b="1" dirty="0">
              <a:solidFill>
                <a:schemeClr val="tx2">
                  <a:lumMod val="60000"/>
                  <a:lumOff val="40000"/>
                </a:schemeClr>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85956A49-7CC1-4B95-8638-B59269D71945}"/>
              </a:ext>
            </a:extLst>
          </p:cNvPr>
          <p:cNvSpPr>
            <a:spLocks noGrp="1"/>
          </p:cNvSpPr>
          <p:nvPr>
            <p:ph type="sldNum" sz="quarter" idx="12"/>
          </p:nvPr>
        </p:nvSpPr>
        <p:spPr/>
        <p:txBody>
          <a:bodyPr/>
          <a:lstStyle/>
          <a:p>
            <a:fld id="{55CBD9F2-F491-4F64-B874-E143D18E6233}" type="slidenum">
              <a:rPr lang="ru-RU" smtClean="0"/>
              <a:pPr/>
              <a:t>10</a:t>
            </a:fld>
            <a:endParaRPr lang="ru-RU"/>
          </a:p>
        </p:txBody>
      </p:sp>
      <p:sp>
        <p:nvSpPr>
          <p:cNvPr id="5" name="Заголовок 1">
            <a:extLst>
              <a:ext uri="{FF2B5EF4-FFF2-40B4-BE49-F238E27FC236}">
                <a16:creationId xmlns:a16="http://schemas.microsoft.com/office/drawing/2014/main" id="{ED5205CD-8DA4-47A8-850A-26A0250F0523}"/>
              </a:ext>
            </a:extLst>
          </p:cNvPr>
          <p:cNvSpPr>
            <a:spLocks noGrp="1"/>
          </p:cNvSpPr>
          <p:nvPr>
            <p:ph type="title"/>
          </p:nvPr>
        </p:nvSpPr>
        <p:spPr>
          <a:xfrm>
            <a:off x="457200" y="274638"/>
            <a:ext cx="8229600" cy="1143000"/>
          </a:xfrm>
        </p:spPr>
        <p:txBody>
          <a:bodyPr>
            <a:noAutofit/>
          </a:bodyPr>
          <a:lstStyle/>
          <a:p>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br>
              <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2800" dirty="0"/>
          </a:p>
        </p:txBody>
      </p:sp>
    </p:spTree>
    <p:extLst>
      <p:ext uri="{BB962C8B-B14F-4D97-AF65-F5344CB8AC3E}">
        <p14:creationId xmlns:p14="http://schemas.microsoft.com/office/powerpoint/2010/main" val="4044540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100</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764704"/>
            <a:ext cx="7128792" cy="646331"/>
          </a:xfrm>
          <a:prstGeom prst="rect">
            <a:avLst/>
          </a:prstGeom>
          <a:noFill/>
        </p:spPr>
        <p:txBody>
          <a:bodyPr wrap="square">
            <a:spAutoFit/>
          </a:bodyPr>
          <a:lstStyle/>
          <a:p>
            <a:pPr algn="ctr"/>
            <a:r>
              <a:rPr lang="ru-RU" sz="1800" b="1" dirty="0" err="1">
                <a:solidFill>
                  <a:srgbClr val="003399"/>
                </a:solidFill>
                <a:effectLst/>
                <a:latin typeface="Times New Roman Tj" panose="02020603050405020304" pitchFamily="18" charset="-52"/>
                <a:cs typeface="Tahoma" panose="020B0604030504040204" pitchFamily="34" charset="0"/>
              </a:rPr>
              <a:t>Маҳдудият</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вобаста</a:t>
            </a:r>
            <a:r>
              <a:rPr lang="ru-RU" sz="1800" b="1" dirty="0">
                <a:solidFill>
                  <a:srgbClr val="003399"/>
                </a:solidFill>
                <a:effectLst/>
                <a:latin typeface="Times New Roman Tj" panose="02020603050405020304" pitchFamily="18" charset="-52"/>
                <a:cs typeface="Tahoma" panose="020B0604030504040204" pitchFamily="34" charset="0"/>
              </a:rPr>
              <a:t> ба </a:t>
            </a:r>
            <a:r>
              <a:rPr lang="ru-RU" sz="1800" b="1" dirty="0" err="1">
                <a:solidFill>
                  <a:srgbClr val="003399"/>
                </a:solidFill>
                <a:effectLst/>
                <a:latin typeface="Times New Roman Tj" panose="02020603050405020304" pitchFamily="18" charset="-52"/>
                <a:cs typeface="Tahoma" panose="020B0604030504040204" pitchFamily="34" charset="0"/>
              </a:rPr>
              <a:t>иҷрои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вазифаҳои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мансаби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давлатӣ</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ва</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мансаби</a:t>
            </a:r>
            <a:r>
              <a:rPr lang="ru-RU" sz="1800" b="1" dirty="0">
                <a:solidFill>
                  <a:srgbClr val="003399"/>
                </a:solidFill>
                <a:effectLst/>
                <a:latin typeface="Times New Roman Tj" panose="02020603050405020304" pitchFamily="18" charset="-52"/>
                <a:cs typeface="Tahoma" panose="020B0604030504040204" pitchFamily="34" charset="0"/>
              </a:rPr>
              <a:t> ба он </a:t>
            </a:r>
            <a:r>
              <a:rPr lang="ru-RU" sz="1800" b="1" dirty="0" err="1">
                <a:solidFill>
                  <a:srgbClr val="003399"/>
                </a:solidFill>
                <a:effectLst/>
                <a:latin typeface="Times New Roman Tj" panose="02020603050405020304" pitchFamily="18" charset="-52"/>
                <a:cs typeface="Tahoma" panose="020B0604030504040204" pitchFamily="34" charset="0"/>
              </a:rPr>
              <a:t>баробаркардашуда</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kern="1800" dirty="0">
                <a:solidFill>
                  <a:srgbClr val="0070C0"/>
                </a:solidFill>
                <a:effectLst/>
                <a:latin typeface="Times New Roman Tj" panose="02020603050405020304" pitchFamily="18" charset="-52"/>
                <a:ea typeface="Times New Roman" panose="02020603050405020304" pitchFamily="18" charset="0"/>
              </a:rPr>
              <a:t>(1)</a:t>
            </a:r>
            <a:endParaRPr lang="ru-RU" sz="1600" dirty="0">
              <a:solidFill>
                <a:srgbClr val="0070C0"/>
              </a:solidFill>
              <a:effectLst/>
              <a:latin typeface="Times New Roman Tj" panose="02020603050405020304" pitchFamily="18" charset="-52"/>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595321"/>
            <a:ext cx="8147248" cy="5660011"/>
          </a:xfrm>
          <a:prstGeom prst="rect">
            <a:avLst/>
          </a:prstGeom>
          <a:noFill/>
        </p:spPr>
        <p:txBody>
          <a:bodyPr wrap="square">
            <a:spAutoFit/>
          </a:bodyPr>
          <a:lstStyle/>
          <a:p>
            <a:pPr algn="just"/>
            <a:r>
              <a:rPr lang="ru-RU" sz="2400" dirty="0">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a:latin typeface="Times New Roman Tj" panose="02020603050405020304" pitchFamily="18" charset="-52"/>
                <a:ea typeface="Times New Roman" panose="02020603050405020304" pitchFamily="18" charset="0"/>
                <a:cs typeface="Tahoma" panose="020B0604030504040204" pitchFamily="34" charset="0"/>
              </a:rPr>
              <a:t>-</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ба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фаъолияти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мақомоти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дигари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давлатӣ</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ки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доираи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ваколатҳои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мансабиаш</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дохил</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нест</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дахолат</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намояд</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a:t>
            </a:r>
            <a:endParaRPr lang="ru-RU" sz="2200" i="1" dirty="0">
              <a:effectLst/>
              <a:latin typeface="Times New Roman" panose="02020603050405020304" pitchFamily="18" charset="0"/>
              <a:ea typeface="Times New Roman" panose="02020603050405020304" pitchFamily="18" charset="0"/>
            </a:endParaRPr>
          </a:p>
          <a:p>
            <a:pPr algn="just"/>
            <a:r>
              <a:rPr lang="ru-RU" sz="2200" i="1" dirty="0">
                <a:latin typeface="Palatino Linotype" panose="02040502050505030304" pitchFamily="18" charset="0"/>
                <a:ea typeface="Times New Roman" panose="02020603050405020304" pitchFamily="18" charset="0"/>
                <a:cs typeface="Tahoma" panose="020B0604030504040204" pitchFamily="34" charset="0"/>
              </a:rPr>
              <a:t>	-</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ба кори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дигари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музднок</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машғул</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шавад</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истиснои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фаъолияти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илмиву</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эҷодӣ</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омўзгорӣ</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a:t>
            </a:r>
            <a:endParaRPr lang="ru-RU" sz="2200" i="1" dirty="0">
              <a:effectLst/>
              <a:latin typeface="Times New Roman" panose="02020603050405020304" pitchFamily="18" charset="0"/>
              <a:ea typeface="Times New Roman" panose="02020603050405020304" pitchFamily="18" charset="0"/>
            </a:endParaRPr>
          </a:p>
          <a:p>
            <a:pPr algn="just"/>
            <a:r>
              <a:rPr lang="ru-RU" sz="2200" i="1" dirty="0">
                <a:latin typeface="Palatino Linotype" panose="02040502050505030304" pitchFamily="18" charset="0"/>
                <a:ea typeface="Times New Roman" panose="02020603050405020304" pitchFamily="18" charset="0"/>
                <a:cs typeface="Tahoma" panose="020B0604030504040204" pitchFamily="34" charset="0"/>
              </a:rPr>
              <a:t>	-</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аз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рўи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масъалаҳои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вобаста</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фаъолияти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мақомоти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давлатие</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ки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дар он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хизмат</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мекунад</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бевосита</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тобеъ</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ё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таҳти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назорати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он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мақомот</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қарор</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дорад,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ҳамчун</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вакили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шахси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сеюм</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иштирок</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намояд</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a:t>
            </a:r>
            <a:endParaRPr lang="ru-RU" sz="2200" i="1" dirty="0">
              <a:effectLst/>
              <a:latin typeface="Times New Roman" panose="02020603050405020304" pitchFamily="18" charset="0"/>
              <a:ea typeface="Times New Roman" panose="02020603050405020304" pitchFamily="18" charset="0"/>
            </a:endParaRPr>
          </a:p>
          <a:p>
            <a:pPr algn="just"/>
            <a:r>
              <a:rPr lang="ru-RU" sz="2200" i="1" dirty="0">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шахсан</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ё ба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воситаи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шахсони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боваринок</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фаъолияти</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соҳибкорӣ</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машғул</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200" i="1" dirty="0" err="1">
                <a:effectLst/>
                <a:latin typeface="Palatino Linotype" panose="02040502050505030304" pitchFamily="18" charset="0"/>
                <a:ea typeface="Times New Roman" panose="02020603050405020304" pitchFamily="18" charset="0"/>
                <a:cs typeface="Tahoma" panose="020B0604030504040204" pitchFamily="34" charset="0"/>
              </a:rPr>
              <a:t>шавад</a:t>
            </a:r>
            <a:r>
              <a:rPr lang="ru-RU" sz="2200" i="1" dirty="0">
                <a:effectLst/>
                <a:latin typeface="Palatino Linotype" panose="02040502050505030304" pitchFamily="18" charset="0"/>
                <a:ea typeface="Times New Roman" panose="02020603050405020304" pitchFamily="18" charset="0"/>
                <a:cs typeface="Tahoma" panose="020B0604030504040204" pitchFamily="34" charset="0"/>
              </a:rPr>
              <a:t>;</a:t>
            </a:r>
            <a:endParaRPr lang="ru-RU" sz="2200" i="1" dirty="0">
              <a:effectLst/>
              <a:latin typeface="Times New Roman" panose="02020603050405020304" pitchFamily="18" charset="0"/>
              <a:ea typeface="Times New Roman" panose="02020603050405020304" pitchFamily="18" charset="0"/>
            </a:endParaRPr>
          </a:p>
          <a:p>
            <a:pPr algn="just"/>
            <a:r>
              <a:rPr lang="ru-RU" sz="2400" i="1" dirty="0">
                <a:latin typeface="Times New Roman Tj" panose="02020603050405020304" pitchFamily="18" charset="-52"/>
              </a:rPr>
              <a:t>	(</a:t>
            </a:r>
            <a:r>
              <a:rPr lang="ru-RU" sz="2400" i="1" dirty="0" err="1">
                <a:latin typeface="Times New Roman Tj" panose="02020603050405020304" pitchFamily="18" charset="-52"/>
              </a:rPr>
              <a:t>Бандҳои</a:t>
            </a:r>
            <a:r>
              <a:rPr lang="ru-RU" sz="2400" i="1" dirty="0">
                <a:latin typeface="Times New Roman Tj" panose="02020603050405020304" pitchFamily="18" charset="-52"/>
              </a:rPr>
              <a:t> 1,2,3 </a:t>
            </a:r>
            <a:r>
              <a:rPr lang="ru-RU" sz="2400" i="1" dirty="0" err="1">
                <a:latin typeface="Times New Roman Tj" panose="02020603050405020304" pitchFamily="18" charset="-52"/>
              </a:rPr>
              <a:t>ва</a:t>
            </a:r>
            <a:r>
              <a:rPr lang="ru-RU" sz="2400" i="1" dirty="0">
                <a:latin typeface="Times New Roman Tj" panose="02020603050405020304" pitchFamily="18" charset="-52"/>
              </a:rPr>
              <a:t> 4 </a:t>
            </a:r>
            <a:r>
              <a:rPr lang="ru-RU" sz="2400" i="1" dirty="0" err="1">
                <a:latin typeface="Times New Roman Tj" panose="02020603050405020304" pitchFamily="18" charset="-52"/>
              </a:rPr>
              <a:t>қисми</a:t>
            </a:r>
            <a:r>
              <a:rPr lang="ru-RU" sz="2400" i="1" dirty="0">
                <a:latin typeface="Times New Roman Tj" panose="02020603050405020304" pitchFamily="18" charset="-52"/>
              </a:rPr>
              <a:t> 1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23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муқовимат</a:t>
            </a:r>
            <a:r>
              <a:rPr lang="ru-RU" sz="2400" i="1" dirty="0">
                <a:latin typeface="Times New Roman Tj" panose="02020603050405020304" pitchFamily="18" charset="-52"/>
              </a:rPr>
              <a:t> </a:t>
            </a:r>
            <a:r>
              <a:rPr lang="ru-RU" sz="2400" i="1" dirty="0" err="1">
                <a:latin typeface="Times New Roman Tj" panose="02020603050405020304" pitchFamily="18" charset="-52"/>
              </a:rPr>
              <a:t>бо</a:t>
            </a:r>
            <a:r>
              <a:rPr lang="ru-RU" sz="2400" i="1" dirty="0">
                <a:latin typeface="Times New Roman Tj" panose="02020603050405020304" pitchFamily="18" charset="-52"/>
              </a:rPr>
              <a:t> </a:t>
            </a:r>
            <a:r>
              <a:rPr lang="ru-RU" sz="2400" i="1" dirty="0" err="1">
                <a:latin typeface="Times New Roman Tj" panose="02020603050405020304" pitchFamily="18" charset="-52"/>
              </a:rPr>
              <a:t>коррупсия</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19107188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101</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764704"/>
            <a:ext cx="7128792" cy="646331"/>
          </a:xfrm>
          <a:prstGeom prst="rect">
            <a:avLst/>
          </a:prstGeom>
          <a:noFill/>
        </p:spPr>
        <p:txBody>
          <a:bodyPr wrap="square">
            <a:spAutoFit/>
          </a:bodyPr>
          <a:lstStyle/>
          <a:p>
            <a:pPr algn="ctr"/>
            <a:r>
              <a:rPr lang="ru-RU" sz="1800" b="1" dirty="0" err="1">
                <a:solidFill>
                  <a:srgbClr val="003399"/>
                </a:solidFill>
                <a:effectLst/>
                <a:latin typeface="Times New Roman Tj" panose="02020603050405020304" pitchFamily="18" charset="-52"/>
                <a:cs typeface="Tahoma" panose="020B0604030504040204" pitchFamily="34" charset="0"/>
              </a:rPr>
              <a:t>Маҳдудият</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вобаста</a:t>
            </a:r>
            <a:r>
              <a:rPr lang="ru-RU" sz="1800" b="1" dirty="0">
                <a:solidFill>
                  <a:srgbClr val="003399"/>
                </a:solidFill>
                <a:effectLst/>
                <a:latin typeface="Times New Roman Tj" panose="02020603050405020304" pitchFamily="18" charset="-52"/>
                <a:cs typeface="Tahoma" panose="020B0604030504040204" pitchFamily="34" charset="0"/>
              </a:rPr>
              <a:t> ба </a:t>
            </a:r>
            <a:r>
              <a:rPr lang="ru-RU" sz="1800" b="1" dirty="0" err="1">
                <a:solidFill>
                  <a:srgbClr val="003399"/>
                </a:solidFill>
                <a:effectLst/>
                <a:latin typeface="Times New Roman Tj" panose="02020603050405020304" pitchFamily="18" charset="-52"/>
                <a:cs typeface="Tahoma" panose="020B0604030504040204" pitchFamily="34" charset="0"/>
              </a:rPr>
              <a:t>иҷрои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вазифаҳои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мансаби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давлатӣ</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ва</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мансаби</a:t>
            </a:r>
            <a:r>
              <a:rPr lang="ru-RU" sz="1800" b="1" dirty="0">
                <a:solidFill>
                  <a:srgbClr val="003399"/>
                </a:solidFill>
                <a:effectLst/>
                <a:latin typeface="Times New Roman Tj" panose="02020603050405020304" pitchFamily="18" charset="-52"/>
                <a:cs typeface="Tahoma" panose="020B0604030504040204" pitchFamily="34" charset="0"/>
              </a:rPr>
              <a:t> ба он </a:t>
            </a:r>
            <a:r>
              <a:rPr lang="ru-RU" sz="1800" b="1" dirty="0" err="1">
                <a:solidFill>
                  <a:srgbClr val="003399"/>
                </a:solidFill>
                <a:effectLst/>
                <a:latin typeface="Times New Roman Tj" panose="02020603050405020304" pitchFamily="18" charset="-52"/>
                <a:cs typeface="Tahoma" panose="020B0604030504040204" pitchFamily="34" charset="0"/>
              </a:rPr>
              <a:t>баробаркардашуда</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kern="1800" dirty="0">
                <a:solidFill>
                  <a:srgbClr val="0070C0"/>
                </a:solidFill>
                <a:effectLst/>
                <a:latin typeface="Times New Roman Tj" panose="02020603050405020304" pitchFamily="18" charset="-52"/>
                <a:ea typeface="Times New Roman" panose="02020603050405020304" pitchFamily="18" charset="0"/>
              </a:rPr>
              <a:t>(2)</a:t>
            </a:r>
            <a:endParaRPr lang="ru-RU" sz="1600" dirty="0">
              <a:solidFill>
                <a:srgbClr val="0070C0"/>
              </a:solidFill>
              <a:effectLst/>
              <a:latin typeface="Times New Roman Tj" panose="02020603050405020304" pitchFamily="18" charset="-52"/>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595321"/>
            <a:ext cx="8147248" cy="5998565"/>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-дар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бонкҳои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хориҷие</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ки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берун</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аз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ҳудуди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Ҷумҳурии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Тоҷикистон</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фаъолият</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доранд</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суратҳисобҳо</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кушояд</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пасандозҳо</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дошта</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бошад</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a:t>
            </a:r>
            <a:endParaRPr lang="ru-RU" sz="2200" i="1" dirty="0">
              <a:effectLst/>
              <a:latin typeface="Times New Roman Tj" panose="02020603050405020304" pitchFamily="18" charset="-52"/>
              <a:ea typeface="Times New Roman" panose="02020603050405020304" pitchFamily="18" charset="0"/>
            </a:endParaRPr>
          </a:p>
          <a:p>
            <a:pPr algn="just"/>
            <a:r>
              <a:rPr lang="ru-RU" sz="2200" i="1" dirty="0">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захираҳои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молиявӣ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моддию</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техникӣ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нақлиётӣ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захираҳои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дигари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давлатӣ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ё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ҷамъиятӣ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иттилооти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хизматиро</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ба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мақсадҳои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ғайрихизматӣ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истифода</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намояд</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a:t>
            </a:r>
            <a:endParaRPr lang="ru-RU" sz="2200" i="1" dirty="0">
              <a:effectLst/>
              <a:latin typeface="Times New Roman Tj" panose="02020603050405020304" pitchFamily="18" charset="-52"/>
              <a:ea typeface="Times New Roman" panose="02020603050405020304" pitchFamily="18" charset="0"/>
            </a:endParaRPr>
          </a:p>
          <a:p>
            <a:pPr algn="just"/>
            <a:r>
              <a:rPr lang="ru-RU" sz="2200" i="1" dirty="0">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аз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шахсони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воқеӣ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ҳуқуқӣ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барои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хизмате</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ки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ҳангоми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амалигардонии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ваколаташ</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анҷом</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додааст</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ё ба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манфиати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шахси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дигар</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анҷом</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надодааст</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подош</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(дар намуди пул, мол,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хизматрасонӣ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истироҳат</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хароҷоти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нақлиёт</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ғайра</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гирад</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ба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шахсони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мансабдори</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болоӣ</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туҳфа</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диҳад</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ё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хизмат</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200" i="1" dirty="0" err="1">
                <a:effectLst/>
                <a:latin typeface="Times New Roman Tj" panose="02020603050405020304" pitchFamily="18" charset="-52"/>
                <a:ea typeface="Times New Roman" panose="02020603050405020304" pitchFamily="18" charset="0"/>
                <a:cs typeface="Tahoma" panose="020B0604030504040204" pitchFamily="34" charset="0"/>
              </a:rPr>
              <a:t>расонад</a:t>
            </a:r>
            <a:r>
              <a:rPr lang="ru-RU" sz="2200" i="1" dirty="0">
                <a:effectLst/>
                <a:latin typeface="Times New Roman Tj" panose="02020603050405020304" pitchFamily="18" charset="-52"/>
                <a:ea typeface="Times New Roman" panose="02020603050405020304" pitchFamily="18" charset="0"/>
                <a:cs typeface="Tahoma" panose="020B0604030504040204" pitchFamily="34" charset="0"/>
              </a:rPr>
              <a:t>;</a:t>
            </a:r>
            <a:endParaRPr lang="ru-RU" sz="2200" i="1" dirty="0">
              <a:effectLst/>
              <a:latin typeface="Times New Roman Tj" panose="02020603050405020304" pitchFamily="18" charset="-52"/>
              <a:ea typeface="Times New Roman" panose="02020603050405020304" pitchFamily="18" charset="0"/>
            </a:endParaRPr>
          </a:p>
          <a:p>
            <a:pPr algn="just"/>
            <a:r>
              <a:rPr lang="ru-RU" sz="2400" i="1" dirty="0">
                <a:latin typeface="Times New Roman Tj" panose="02020603050405020304" pitchFamily="18" charset="-52"/>
              </a:rPr>
              <a:t>	(</a:t>
            </a:r>
            <a:r>
              <a:rPr lang="ru-RU" sz="2400" i="1" dirty="0" err="1">
                <a:latin typeface="Times New Roman Tj" panose="02020603050405020304" pitchFamily="18" charset="-52"/>
              </a:rPr>
              <a:t>Бандҳои</a:t>
            </a:r>
            <a:r>
              <a:rPr lang="ru-RU" sz="2400" i="1" dirty="0">
                <a:latin typeface="Times New Roman Tj" panose="02020603050405020304" pitchFamily="18" charset="-52"/>
              </a:rPr>
              <a:t> 5,6 </a:t>
            </a:r>
            <a:r>
              <a:rPr lang="ru-RU" sz="2400" i="1" dirty="0" err="1">
                <a:latin typeface="Times New Roman Tj" panose="02020603050405020304" pitchFamily="18" charset="-52"/>
              </a:rPr>
              <a:t>ва</a:t>
            </a:r>
            <a:r>
              <a:rPr lang="ru-RU" sz="2400" i="1" dirty="0">
                <a:latin typeface="Times New Roman Tj" panose="02020603050405020304" pitchFamily="18" charset="-52"/>
              </a:rPr>
              <a:t> 7 </a:t>
            </a:r>
            <a:r>
              <a:rPr lang="ru-RU" sz="2400" i="1" dirty="0" err="1">
                <a:latin typeface="Times New Roman Tj" panose="02020603050405020304" pitchFamily="18" charset="-52"/>
              </a:rPr>
              <a:t>қисми</a:t>
            </a:r>
            <a:r>
              <a:rPr lang="ru-RU" sz="2400" i="1" dirty="0">
                <a:latin typeface="Times New Roman Tj" panose="02020603050405020304" pitchFamily="18" charset="-52"/>
              </a:rPr>
              <a:t> 1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23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муқовимат</a:t>
            </a:r>
            <a:r>
              <a:rPr lang="ru-RU" sz="2400" i="1" dirty="0">
                <a:latin typeface="Times New Roman Tj" panose="02020603050405020304" pitchFamily="18" charset="-52"/>
              </a:rPr>
              <a:t> </a:t>
            </a:r>
            <a:r>
              <a:rPr lang="ru-RU" sz="2400" i="1" dirty="0" err="1">
                <a:latin typeface="Times New Roman Tj" panose="02020603050405020304" pitchFamily="18" charset="-52"/>
              </a:rPr>
              <a:t>бо</a:t>
            </a:r>
            <a:r>
              <a:rPr lang="ru-RU" sz="2400" i="1" dirty="0">
                <a:latin typeface="Times New Roman Tj" panose="02020603050405020304" pitchFamily="18" charset="-52"/>
              </a:rPr>
              <a:t> </a:t>
            </a:r>
            <a:r>
              <a:rPr lang="ru-RU" sz="2400" i="1" dirty="0" err="1">
                <a:latin typeface="Times New Roman Tj" panose="02020603050405020304" pitchFamily="18" charset="-52"/>
              </a:rPr>
              <a:t>коррупсия</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2482918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116632"/>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102</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548680"/>
            <a:ext cx="7128792" cy="646331"/>
          </a:xfrm>
          <a:prstGeom prst="rect">
            <a:avLst/>
          </a:prstGeom>
          <a:noFill/>
        </p:spPr>
        <p:txBody>
          <a:bodyPr wrap="square">
            <a:spAutoFit/>
          </a:bodyPr>
          <a:lstStyle/>
          <a:p>
            <a:pPr algn="ctr"/>
            <a:r>
              <a:rPr lang="ru-RU" sz="1800" b="1" dirty="0" err="1">
                <a:solidFill>
                  <a:srgbClr val="003399"/>
                </a:solidFill>
                <a:effectLst/>
                <a:latin typeface="Times New Roman Tj" panose="02020603050405020304" pitchFamily="18" charset="-52"/>
                <a:cs typeface="Tahoma" panose="020B0604030504040204" pitchFamily="34" charset="0"/>
              </a:rPr>
              <a:t>Маҳдудият</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вобаста</a:t>
            </a:r>
            <a:r>
              <a:rPr lang="ru-RU" sz="1800" b="1" dirty="0">
                <a:solidFill>
                  <a:srgbClr val="003399"/>
                </a:solidFill>
                <a:effectLst/>
                <a:latin typeface="Times New Roman Tj" panose="02020603050405020304" pitchFamily="18" charset="-52"/>
                <a:cs typeface="Tahoma" panose="020B0604030504040204" pitchFamily="34" charset="0"/>
              </a:rPr>
              <a:t> ба </a:t>
            </a:r>
            <a:r>
              <a:rPr lang="ru-RU" sz="1800" b="1" dirty="0" err="1">
                <a:solidFill>
                  <a:srgbClr val="003399"/>
                </a:solidFill>
                <a:effectLst/>
                <a:latin typeface="Times New Roman Tj" panose="02020603050405020304" pitchFamily="18" charset="-52"/>
                <a:cs typeface="Tahoma" panose="020B0604030504040204" pitchFamily="34" charset="0"/>
              </a:rPr>
              <a:t>иҷрои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вазифаҳои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мансаби</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давлатӣ</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ва</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dirty="0" err="1">
                <a:solidFill>
                  <a:srgbClr val="003399"/>
                </a:solidFill>
                <a:effectLst/>
                <a:latin typeface="Times New Roman Tj" panose="02020603050405020304" pitchFamily="18" charset="-52"/>
                <a:cs typeface="Tahoma" panose="020B0604030504040204" pitchFamily="34" charset="0"/>
              </a:rPr>
              <a:t>мансаби</a:t>
            </a:r>
            <a:r>
              <a:rPr lang="ru-RU" sz="1800" b="1" dirty="0">
                <a:solidFill>
                  <a:srgbClr val="003399"/>
                </a:solidFill>
                <a:effectLst/>
                <a:latin typeface="Times New Roman Tj" panose="02020603050405020304" pitchFamily="18" charset="-52"/>
                <a:cs typeface="Tahoma" panose="020B0604030504040204" pitchFamily="34" charset="0"/>
              </a:rPr>
              <a:t> ба он </a:t>
            </a:r>
            <a:r>
              <a:rPr lang="ru-RU" sz="1800" b="1" dirty="0" err="1">
                <a:solidFill>
                  <a:srgbClr val="003399"/>
                </a:solidFill>
                <a:effectLst/>
                <a:latin typeface="Times New Roman Tj" panose="02020603050405020304" pitchFamily="18" charset="-52"/>
                <a:cs typeface="Tahoma" panose="020B0604030504040204" pitchFamily="34" charset="0"/>
              </a:rPr>
              <a:t>баробаркардашуда</a:t>
            </a:r>
            <a:r>
              <a:rPr lang="ru-RU" sz="1800" b="1" dirty="0">
                <a:solidFill>
                  <a:srgbClr val="003399"/>
                </a:solidFill>
                <a:effectLst/>
                <a:latin typeface="Times New Roman Tj" panose="02020603050405020304" pitchFamily="18" charset="-52"/>
                <a:cs typeface="Tahoma" panose="020B0604030504040204" pitchFamily="34" charset="0"/>
              </a:rPr>
              <a:t> </a:t>
            </a:r>
            <a:r>
              <a:rPr lang="ru-RU" sz="1800" b="1" kern="1800" dirty="0">
                <a:solidFill>
                  <a:srgbClr val="0070C0"/>
                </a:solidFill>
                <a:effectLst/>
                <a:latin typeface="Times New Roman Tj" panose="02020603050405020304" pitchFamily="18" charset="-52"/>
                <a:ea typeface="Times New Roman" panose="02020603050405020304" pitchFamily="18" charset="0"/>
              </a:rPr>
              <a:t>(3)</a:t>
            </a:r>
            <a:endParaRPr lang="ru-RU" sz="1600" dirty="0">
              <a:solidFill>
                <a:srgbClr val="0070C0"/>
              </a:solidFill>
              <a:effectLst/>
              <a:latin typeface="Times New Roman Tj" panose="02020603050405020304" pitchFamily="18" charset="-52"/>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29845"/>
            <a:ext cx="8147248" cy="5244513"/>
          </a:xfrm>
          <a:prstGeom prst="rect">
            <a:avLst/>
          </a:prstGeom>
          <a:noFill/>
        </p:spPr>
        <p:txBody>
          <a:bodyPr wrap="square">
            <a:spAutoFit/>
          </a:bodyPr>
          <a:lstStyle/>
          <a:p>
            <a:pPr algn="just"/>
            <a:r>
              <a:rPr lang="ru-RU" sz="2400" dirty="0">
                <a:latin typeface="Times New Roman Tj" panose="02020603050405020304" pitchFamily="18" charset="-52"/>
                <a:ea typeface="Times New Roman" panose="02020603050405020304" pitchFamily="18" charset="0"/>
                <a:cs typeface="Tahoma" panose="020B0604030504040204" pitchFamily="34" charset="0"/>
              </a:rPr>
              <a:t>	</a:t>
            </a:r>
            <a:r>
              <a:rPr lang="ru-RU" sz="2000" i="1" dirty="0">
                <a:latin typeface="Times New Roman Tj" panose="02020603050405020304" pitchFamily="18" charset="-52"/>
                <a:ea typeface="Times New Roman" panose="02020603050405020304" pitchFamily="18" charset="0"/>
                <a:cs typeface="Tahoma" panose="020B0604030504040204" pitchFamily="34" charset="0"/>
              </a:rPr>
              <a:t>-</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аз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ҳисоби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шахсони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воқеӣ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ҳуқуқии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Ҷумҳурии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Тоҷикистон</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ё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шахсони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воқеӣ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ҳуқуқии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хориҷӣ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саёҳат</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сафарҳои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дохилӣ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хориҷӣ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равад</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табобат</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истироҳат</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намояд</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a:t>
            </a:r>
            <a:endParaRPr lang="ru-RU" sz="2000" i="1" dirty="0">
              <a:effectLst/>
              <a:latin typeface="Times New Roman" panose="02020603050405020304" pitchFamily="18" charset="0"/>
              <a:ea typeface="Times New Roman" panose="02020603050405020304" pitchFamily="18" charset="0"/>
            </a:endParaRPr>
          </a:p>
          <a:p>
            <a:pPr algn="just"/>
            <a:r>
              <a:rPr lang="ru-RU" sz="2000" i="1" dirty="0">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супоришу</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дастурҳои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ҳизбҳои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сиёсӣ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иттиҳодияҳои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ҷамъиятӣ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ташкилотҳои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динӣ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субъектҳои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хоҷагидорро</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ки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фаъолияти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мақомоти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давлатӣ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дахл</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доранд</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иҷро</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намояд</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ё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мақоми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хизматии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худро</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манфиати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онҳо</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истифода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барад</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a:t>
            </a:r>
            <a:endParaRPr lang="ru-RU" sz="2000" i="1" dirty="0">
              <a:effectLst/>
              <a:latin typeface="Times New Roman" panose="02020603050405020304" pitchFamily="18" charset="0"/>
              <a:ea typeface="Times New Roman" panose="02020603050405020304" pitchFamily="18" charset="0"/>
            </a:endParaRPr>
          </a:p>
          <a:p>
            <a:pPr algn="just"/>
            <a:r>
              <a:rPr lang="ru-RU" sz="2000" i="1" dirty="0">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барои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дар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матбуот</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радио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телевизион</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интишор</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ва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пахш</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гардидани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мақолаю</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баромадҳои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дар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чорабиниҳои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расмӣ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сифати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хизматчии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давлатӣ</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баёнкарда</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ки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таҳияи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онҳо</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ба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уҳдадории</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хизматиаш</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дохил</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мешавад</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музд</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 </a:t>
            </a:r>
            <a:r>
              <a:rPr lang="ru-RU" sz="2000" i="1" dirty="0" err="1">
                <a:effectLst/>
                <a:latin typeface="Palatino Linotype" panose="02040502050505030304" pitchFamily="18" charset="0"/>
                <a:ea typeface="Times New Roman" panose="02020603050405020304" pitchFamily="18" charset="0"/>
                <a:cs typeface="Tahoma" panose="020B0604030504040204" pitchFamily="34" charset="0"/>
              </a:rPr>
              <a:t>гирад</a:t>
            </a:r>
            <a:r>
              <a:rPr lang="ru-RU" sz="2000" i="1" dirty="0">
                <a:effectLst/>
                <a:latin typeface="Palatino Linotype" panose="02040502050505030304" pitchFamily="18" charset="0"/>
                <a:ea typeface="Times New Roman" panose="02020603050405020304" pitchFamily="18" charset="0"/>
                <a:cs typeface="Tahoma" panose="020B0604030504040204" pitchFamily="34" charset="0"/>
              </a:rPr>
              <a:t>.</a:t>
            </a:r>
            <a:endParaRPr lang="ru-RU" sz="2000" i="1" dirty="0">
              <a:effectLst/>
              <a:latin typeface="Times New Roman" panose="02020603050405020304" pitchFamily="18" charset="0"/>
              <a:ea typeface="Times New Roman" panose="02020603050405020304" pitchFamily="18" charset="0"/>
            </a:endParaRPr>
          </a:p>
          <a:p>
            <a:pPr algn="just"/>
            <a:r>
              <a:rPr lang="ru-RU" sz="2400" i="1" dirty="0">
                <a:latin typeface="Times New Roman Tj" panose="02020603050405020304" pitchFamily="18" charset="-52"/>
              </a:rPr>
              <a:t>	</a:t>
            </a:r>
            <a:r>
              <a:rPr lang="ru-RU" sz="2200" i="1" dirty="0">
                <a:latin typeface="Times New Roman Tj" panose="02020603050405020304" pitchFamily="18" charset="-52"/>
              </a:rPr>
              <a:t>(</a:t>
            </a:r>
            <a:r>
              <a:rPr lang="ru-RU" sz="2200" i="1" dirty="0" err="1">
                <a:latin typeface="Times New Roman Tj" panose="02020603050405020304" pitchFamily="18" charset="-52"/>
              </a:rPr>
              <a:t>Бандҳои</a:t>
            </a:r>
            <a:r>
              <a:rPr lang="ru-RU" sz="2200" i="1" dirty="0">
                <a:latin typeface="Times New Roman Tj" panose="02020603050405020304" pitchFamily="18" charset="-52"/>
              </a:rPr>
              <a:t> 8,9 </a:t>
            </a:r>
            <a:r>
              <a:rPr lang="ru-RU" sz="2200" i="1" dirty="0" err="1">
                <a:latin typeface="Times New Roman Tj" panose="02020603050405020304" pitchFamily="18" charset="-52"/>
              </a:rPr>
              <a:t>ва</a:t>
            </a:r>
            <a:r>
              <a:rPr lang="ru-RU" sz="2200" i="1" dirty="0">
                <a:latin typeface="Times New Roman Tj" panose="02020603050405020304" pitchFamily="18" charset="-52"/>
              </a:rPr>
              <a:t> 10 </a:t>
            </a:r>
            <a:r>
              <a:rPr lang="ru-RU" sz="2200" i="1" dirty="0" err="1">
                <a:latin typeface="Times New Roman Tj" panose="02020603050405020304" pitchFamily="18" charset="-52"/>
              </a:rPr>
              <a:t>қисми</a:t>
            </a:r>
            <a:r>
              <a:rPr lang="ru-RU" sz="2200" i="1" dirty="0">
                <a:latin typeface="Times New Roman Tj" panose="02020603050405020304" pitchFamily="18" charset="-52"/>
              </a:rPr>
              <a:t> 1 </a:t>
            </a:r>
            <a:r>
              <a:rPr lang="ru-RU" sz="2200" i="1" dirty="0" err="1">
                <a:latin typeface="Times New Roman Tj" panose="02020603050405020304" pitchFamily="18" charset="-52"/>
              </a:rPr>
              <a:t>моддаи</a:t>
            </a:r>
            <a:r>
              <a:rPr lang="ru-RU" sz="2200" i="1" dirty="0">
                <a:latin typeface="Times New Roman Tj" panose="02020603050405020304" pitchFamily="18" charset="-52"/>
              </a:rPr>
              <a:t> 23 </a:t>
            </a:r>
            <a:r>
              <a:rPr lang="ru-RU" sz="2200" i="1" dirty="0" err="1">
                <a:latin typeface="Times New Roman Tj" panose="02020603050405020304" pitchFamily="18" charset="-52"/>
              </a:rPr>
              <a:t>Ќонуни</a:t>
            </a:r>
            <a:r>
              <a:rPr lang="ru-RU" sz="2200" i="1" dirty="0">
                <a:latin typeface="Times New Roman Tj" panose="02020603050405020304" pitchFamily="18" charset="-52"/>
              </a:rPr>
              <a:t> </a:t>
            </a:r>
            <a:r>
              <a:rPr lang="ru-RU" sz="2200" i="1" dirty="0" err="1">
                <a:latin typeface="Times New Roman Tj" panose="02020603050405020304" pitchFamily="18" charset="-52"/>
              </a:rPr>
              <a:t>Љумњурии</a:t>
            </a:r>
            <a:r>
              <a:rPr lang="ru-RU" sz="2200" i="1" dirty="0">
                <a:latin typeface="Times New Roman Tj" panose="02020603050405020304" pitchFamily="18" charset="-52"/>
              </a:rPr>
              <a:t> </a:t>
            </a:r>
            <a:r>
              <a:rPr lang="ru-RU" sz="2200" i="1" dirty="0" err="1">
                <a:latin typeface="Times New Roman Tj" panose="02020603050405020304" pitchFamily="18" charset="-52"/>
              </a:rPr>
              <a:t>Тољикистон</a:t>
            </a:r>
            <a:r>
              <a:rPr lang="ru-RU" sz="2200" i="1" dirty="0">
                <a:latin typeface="Times New Roman Tj" panose="02020603050405020304" pitchFamily="18" charset="-52"/>
              </a:rPr>
              <a:t> «Дар </a:t>
            </a:r>
            <a:r>
              <a:rPr lang="ru-RU" sz="2200" i="1" dirty="0" err="1">
                <a:latin typeface="Times New Roman Tj" panose="02020603050405020304" pitchFamily="18" charset="-52"/>
              </a:rPr>
              <a:t>бораи</a:t>
            </a:r>
            <a:r>
              <a:rPr lang="ru-RU" sz="2200" i="1" dirty="0">
                <a:latin typeface="Times New Roman Tj" panose="02020603050405020304" pitchFamily="18" charset="-52"/>
              </a:rPr>
              <a:t> </a:t>
            </a:r>
            <a:r>
              <a:rPr lang="ru-RU" sz="2200" i="1" dirty="0" err="1">
                <a:latin typeface="Times New Roman Tj" panose="02020603050405020304" pitchFamily="18" charset="-52"/>
              </a:rPr>
              <a:t>муқовимат</a:t>
            </a:r>
            <a:r>
              <a:rPr lang="ru-RU" sz="2200" i="1" dirty="0">
                <a:latin typeface="Times New Roman Tj" panose="02020603050405020304" pitchFamily="18" charset="-52"/>
              </a:rPr>
              <a:t> </a:t>
            </a:r>
            <a:r>
              <a:rPr lang="ru-RU" sz="2200" i="1" dirty="0" err="1">
                <a:latin typeface="Times New Roman Tj" panose="02020603050405020304" pitchFamily="18" charset="-52"/>
              </a:rPr>
              <a:t>бо</a:t>
            </a:r>
            <a:r>
              <a:rPr lang="ru-RU" sz="2200" i="1" dirty="0">
                <a:latin typeface="Times New Roman Tj" panose="02020603050405020304" pitchFamily="18" charset="-52"/>
              </a:rPr>
              <a:t> </a:t>
            </a:r>
            <a:r>
              <a:rPr lang="ru-RU" sz="2200" i="1" dirty="0" err="1">
                <a:latin typeface="Times New Roman Tj" panose="02020603050405020304" pitchFamily="18" charset="-52"/>
              </a:rPr>
              <a:t>коррупсия</a:t>
            </a:r>
            <a:r>
              <a:rPr lang="ru-RU" sz="2200" i="1" dirty="0">
                <a:latin typeface="Times New Roman Tj" panose="02020603050405020304" pitchFamily="18" charset="-52"/>
              </a:rPr>
              <a:t>»)</a:t>
            </a:r>
            <a:endParaRPr lang="ru-RU" sz="2200" dirty="0">
              <a:latin typeface="Times New Roman Tj" panose="02020603050405020304" pitchFamily="18" charset="-52"/>
            </a:endParaRPr>
          </a:p>
          <a:p>
            <a:pPr algn="just">
              <a:lnSpc>
                <a:spcPct val="150000"/>
              </a:lnSpc>
            </a:pPr>
            <a:endParaRPr lang="ru-RU" sz="22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26061235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103</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Эъломиякунонии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даромадҳо</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ва</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вазъи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молумулкӣ</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6049348"/>
          </a:xfrm>
          <a:prstGeom prst="rect">
            <a:avLst/>
          </a:prstGeom>
          <a:noFill/>
        </p:spPr>
        <p:txBody>
          <a:bodyPr wrap="square">
            <a:spAutoFit/>
          </a:bodyPr>
          <a:lstStyle/>
          <a:p>
            <a:pPr algn="just"/>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қарори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Ҳукумати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аз 24 июли соли 2020, №411 </a:t>
            </a:r>
            <a:r>
              <a:rPr lang="ru-RU" sz="2800" dirty="0">
                <a:latin typeface="Times New Roman Tj" panose="02020603050405020304" pitchFamily="18" charset="-52"/>
              </a:rPr>
              <a:t>«Дар </a:t>
            </a:r>
            <a:r>
              <a:rPr lang="ru-RU" sz="2800" dirty="0" err="1">
                <a:latin typeface="Times New Roman Tj" panose="02020603050405020304" pitchFamily="18" charset="-52"/>
              </a:rPr>
              <a:t>бораи</a:t>
            </a:r>
            <a:r>
              <a:rPr lang="ru-RU" sz="2800" dirty="0">
                <a:latin typeface="Times New Roman Tj" panose="02020603050405020304" pitchFamily="18" charset="-52"/>
              </a:rPr>
              <a:t> </a:t>
            </a:r>
            <a:r>
              <a:rPr lang="ru-RU" sz="2800" dirty="0" err="1">
                <a:latin typeface="Times New Roman Tj" panose="02020603050405020304" pitchFamily="18" charset="-52"/>
              </a:rPr>
              <a:t>эъломия</a:t>
            </a:r>
            <a:r>
              <a:rPr lang="ru-RU" sz="2800" dirty="0">
                <a:latin typeface="Times New Roman Tj" panose="02020603050405020304" pitchFamily="18" charset="-52"/>
              </a:rPr>
              <a:t> </a:t>
            </a:r>
            <a:r>
              <a:rPr lang="ru-RU" sz="2800" dirty="0" err="1">
                <a:latin typeface="Times New Roman Tj" panose="02020603050405020304" pitchFamily="18" charset="-52"/>
              </a:rPr>
              <a:t>оид</a:t>
            </a:r>
            <a:r>
              <a:rPr lang="ru-RU" sz="2800" dirty="0">
                <a:latin typeface="Times New Roman Tj" panose="02020603050405020304" pitchFamily="18" charset="-52"/>
              </a:rPr>
              <a:t> ба </a:t>
            </a:r>
            <a:r>
              <a:rPr lang="ru-RU" sz="2800" dirty="0" err="1">
                <a:latin typeface="Times New Roman Tj" panose="02020603050405020304" pitchFamily="18" charset="-52"/>
              </a:rPr>
              <a:t>андоз</a:t>
            </a:r>
            <a:r>
              <a:rPr lang="ru-RU" sz="2800" dirty="0">
                <a:latin typeface="Times New Roman Tj" panose="02020603050405020304" pitchFamily="18" charset="-52"/>
              </a:rPr>
              <a:t> аз </a:t>
            </a:r>
            <a:r>
              <a:rPr lang="ru-RU" sz="2800" dirty="0" err="1">
                <a:latin typeface="Times New Roman Tj" panose="02020603050405020304" pitchFamily="18" charset="-52"/>
              </a:rPr>
              <a:t>даромад</a:t>
            </a:r>
            <a:r>
              <a:rPr lang="ru-RU" sz="2800" dirty="0">
                <a:latin typeface="Times New Roman Tj" panose="02020603050405020304" pitchFamily="18" charset="-52"/>
              </a:rPr>
              <a:t>» (</a:t>
            </a:r>
            <a:r>
              <a:rPr lang="ru-RU" sz="2800" dirty="0" err="1">
                <a:latin typeface="Times New Roman Tj" panose="02020603050405020304" pitchFamily="18" charset="-52"/>
              </a:rPr>
              <a:t>бо</a:t>
            </a:r>
            <a:r>
              <a:rPr lang="ru-RU" sz="2800" dirty="0">
                <a:latin typeface="Times New Roman Tj" panose="02020603050405020304" pitchFamily="18" charset="-52"/>
              </a:rPr>
              <a:t> </a:t>
            </a:r>
            <a:r>
              <a:rPr lang="ru-RU" sz="2800" dirty="0" err="1">
                <a:latin typeface="Times New Roman Tj" panose="02020603050405020304" pitchFamily="18" charset="-52"/>
              </a:rPr>
              <a:t>тайиру</a:t>
            </a:r>
            <a:r>
              <a:rPr lang="ru-RU" sz="2800" dirty="0">
                <a:latin typeface="Times New Roman Tj" panose="02020603050405020304" pitchFamily="18" charset="-52"/>
              </a:rPr>
              <a:t> </a:t>
            </a:r>
            <a:r>
              <a:rPr lang="ru-RU" sz="2800" dirty="0" err="1">
                <a:latin typeface="Times New Roman Tj" panose="02020603050405020304" pitchFamily="18" charset="-52"/>
              </a:rPr>
              <a:t>иловањо</a:t>
            </a:r>
            <a:r>
              <a:rPr lang="ru-RU" sz="2800" dirty="0">
                <a:latin typeface="Times New Roman Tj" panose="02020603050405020304" pitchFamily="18" charset="-52"/>
              </a:rPr>
              <a:t> аз 21 майи соли 2022,№248)</a:t>
            </a:r>
          </a:p>
          <a:p>
            <a:pPr algn="just"/>
            <a:endParaRPr lang="ru-RU" sz="2800" dirty="0">
              <a:latin typeface="Times New Roman Tj" panose="02020603050405020304" pitchFamily="18" charset="-52"/>
            </a:endParaRPr>
          </a:p>
          <a:p>
            <a:pPr algn="just"/>
            <a:endParaRPr lang="ru-RU" sz="2800" dirty="0">
              <a:latin typeface="Times New Roman Tj" panose="02020603050405020304" pitchFamily="18" charset="-52"/>
            </a:endParaRPr>
          </a:p>
          <a:p>
            <a:pPr algn="just"/>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қарори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Ҳукумати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аз 24 июли соли 2020, №412 </a:t>
            </a:r>
            <a:r>
              <a:rPr lang="ru-RU" sz="2800" dirty="0">
                <a:latin typeface="Times New Roman Tj" panose="02020603050405020304" pitchFamily="18" charset="-52"/>
              </a:rPr>
              <a:t>«Дар </a:t>
            </a:r>
            <a:r>
              <a:rPr lang="ru-RU" sz="2800" dirty="0" err="1">
                <a:latin typeface="Times New Roman Tj" panose="02020603050405020304" pitchFamily="18" charset="-52"/>
              </a:rPr>
              <a:t>бораи</a:t>
            </a:r>
            <a:r>
              <a:rPr lang="ru-RU" sz="2800" dirty="0">
                <a:latin typeface="Times New Roman Tj" panose="02020603050405020304" pitchFamily="18" charset="-52"/>
              </a:rPr>
              <a:t> </a:t>
            </a:r>
            <a:r>
              <a:rPr lang="ru-RU" sz="2800" dirty="0" err="1">
                <a:latin typeface="Times New Roman Tj" panose="02020603050405020304" pitchFamily="18" charset="-52"/>
              </a:rPr>
              <a:t>эъломия</a:t>
            </a:r>
            <a:r>
              <a:rPr lang="ru-RU" sz="2800" dirty="0">
                <a:latin typeface="Times New Roman Tj" panose="02020603050405020304" pitchFamily="18" charset="-52"/>
              </a:rPr>
              <a:t> </a:t>
            </a:r>
            <a:r>
              <a:rPr lang="ru-RU" sz="2800" dirty="0" err="1">
                <a:latin typeface="Times New Roman Tj" panose="02020603050405020304" pitchFamily="18" charset="-52"/>
              </a:rPr>
              <a:t>оид</a:t>
            </a:r>
            <a:r>
              <a:rPr lang="ru-RU" sz="2800" dirty="0">
                <a:latin typeface="Times New Roman Tj" panose="02020603050405020304" pitchFamily="18" charset="-52"/>
              </a:rPr>
              <a:t> ба </a:t>
            </a:r>
            <a:r>
              <a:rPr lang="ru-RU" sz="2800" dirty="0" err="1">
                <a:latin typeface="Times New Roman Tj" panose="02020603050405020304" pitchFamily="18" charset="-52"/>
              </a:rPr>
              <a:t>вазъи</a:t>
            </a:r>
            <a:r>
              <a:rPr lang="ru-RU" sz="2800" dirty="0">
                <a:latin typeface="Times New Roman Tj" panose="02020603050405020304" pitchFamily="18" charset="-52"/>
              </a:rPr>
              <a:t> </a:t>
            </a:r>
            <a:r>
              <a:rPr lang="ru-RU" sz="2800" dirty="0" err="1">
                <a:latin typeface="Times New Roman Tj" panose="02020603050405020304" pitchFamily="18" charset="-52"/>
              </a:rPr>
              <a:t>молумулкӣ</a:t>
            </a:r>
            <a:r>
              <a:rPr lang="ru-RU" sz="2800" dirty="0">
                <a:latin typeface="Times New Roman Tj" panose="02020603050405020304" pitchFamily="18" charset="-52"/>
              </a:rPr>
              <a:t>» (</a:t>
            </a:r>
            <a:r>
              <a:rPr lang="ru-RU" sz="2800" dirty="0" err="1">
                <a:latin typeface="Times New Roman Tj" panose="02020603050405020304" pitchFamily="18" charset="-52"/>
              </a:rPr>
              <a:t>бо</a:t>
            </a:r>
            <a:r>
              <a:rPr lang="ru-RU" sz="2800" dirty="0">
                <a:latin typeface="Times New Roman Tj" panose="02020603050405020304" pitchFamily="18" charset="-52"/>
              </a:rPr>
              <a:t> </a:t>
            </a:r>
            <a:r>
              <a:rPr lang="ru-RU" sz="2800" dirty="0" err="1">
                <a:latin typeface="Times New Roman Tj" panose="02020603050405020304" pitchFamily="18" charset="-52"/>
              </a:rPr>
              <a:t>тайиру</a:t>
            </a:r>
            <a:r>
              <a:rPr lang="ru-RU" sz="2800" dirty="0">
                <a:latin typeface="Times New Roman Tj" panose="02020603050405020304" pitchFamily="18" charset="-52"/>
              </a:rPr>
              <a:t> </a:t>
            </a:r>
            <a:r>
              <a:rPr lang="ru-RU" sz="2800" dirty="0" err="1">
                <a:latin typeface="Times New Roman Tj" panose="02020603050405020304" pitchFamily="18" charset="-52"/>
              </a:rPr>
              <a:t>иловањо</a:t>
            </a:r>
            <a:r>
              <a:rPr lang="ru-RU" sz="2800">
                <a:latin typeface="Times New Roman Tj" panose="02020603050405020304" pitchFamily="18" charset="-52"/>
              </a:rPr>
              <a:t> аз 21 майи соли 2022,№249)</a:t>
            </a:r>
          </a:p>
          <a:p>
            <a:pPr algn="just"/>
            <a:endParaRPr lang="ru-RU" sz="2800" dirty="0">
              <a:latin typeface="Times New Roman Tj" panose="02020603050405020304" pitchFamily="18" charset="-52"/>
            </a:endParaRPr>
          </a:p>
          <a:p>
            <a:pPr algn="just">
              <a:lnSpc>
                <a:spcPct val="150000"/>
              </a:lnSpc>
            </a:pPr>
            <a:r>
              <a:rPr lang="ru-RU" sz="2800" i="1" dirty="0">
                <a:latin typeface="Times New Roman Tj" panose="02020603050405020304" pitchFamily="18" charset="-52"/>
              </a:rPr>
              <a:t>	</a:t>
            </a:r>
            <a:endParaRPr lang="ru-RU" sz="2800" dirty="0">
              <a:effectLst/>
              <a:latin typeface="Times New Roman Tj" panose="02020603050405020304" pitchFamily="18" charset="-52"/>
              <a:ea typeface="Times New Roman" panose="02020603050405020304" pitchFamily="18" charset="0"/>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6727146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104</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Ҷавобгарии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интизомии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4829014"/>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Номгӯи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ҷазоҳои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интизомӣ</a:t>
            </a:r>
            <a:r>
              <a:rPr lang="ru-RU" sz="2400" dirty="0">
                <a:effectLst/>
                <a:latin typeface="Times New Roman Tj" panose="02020603050405020304" pitchFamily="18" charset="-52"/>
                <a:ea typeface="Times New Roman" panose="02020603050405020304" pitchFamily="18" charset="0"/>
              </a:rPr>
              <a:t>:</a:t>
            </a:r>
          </a:p>
          <a:p>
            <a:pPr algn="just">
              <a:lnSpc>
                <a:spcPct val="150000"/>
              </a:lnSpc>
            </a:pPr>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сарзаниш</a:t>
            </a:r>
            <a:r>
              <a:rPr lang="ru-RU" sz="2400" dirty="0">
                <a:effectLst/>
                <a:latin typeface="Times New Roman" panose="02020603050405020304" pitchFamily="18" charset="0"/>
                <a:ea typeface="Times New Roman" panose="02020603050405020304" pitchFamily="18" charset="0"/>
              </a:rPr>
              <a:t>;</a:t>
            </a:r>
          </a:p>
          <a:p>
            <a:pPr algn="just">
              <a:lnSpc>
                <a:spcPct val="150000"/>
              </a:lnSpc>
            </a:pPr>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танбеҳ</a:t>
            </a:r>
            <a:r>
              <a:rPr lang="ru-RU" sz="2400" dirty="0">
                <a:effectLst/>
                <a:latin typeface="Times New Roman" panose="02020603050405020304" pitchFamily="18" charset="0"/>
                <a:ea typeface="Times New Roman" panose="02020603050405020304" pitchFamily="18" charset="0"/>
              </a:rPr>
              <a:t>;</a:t>
            </a:r>
          </a:p>
          <a:p>
            <a:pPr algn="just">
              <a:lnSpc>
                <a:spcPct val="150000"/>
              </a:lnSpc>
            </a:pPr>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танбеҳи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қатъӣ</a:t>
            </a:r>
            <a:r>
              <a:rPr lang="ru-RU" sz="2400" b="1"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algn="just">
              <a:lnSpc>
                <a:spcPct val="150000"/>
              </a:lnSpc>
            </a:pPr>
            <a:r>
              <a:rPr lang="ru-RU" sz="2400" dirty="0">
                <a:effectLst/>
                <a:latin typeface="Times New Roman" panose="02020603050405020304" pitchFamily="18" charset="0"/>
                <a:ea typeface="Times New Roman" panose="02020603050405020304" pitchFamily="18" charset="0"/>
              </a:rPr>
              <a:t>	- то як </a:t>
            </a:r>
            <a:r>
              <a:rPr lang="ru-RU" sz="2400" dirty="0" err="1">
                <a:effectLst/>
                <a:latin typeface="Times New Roman" panose="02020603050405020304" pitchFamily="18" charset="0"/>
                <a:ea typeface="Times New Roman" panose="02020603050405020304" pitchFamily="18" charset="0"/>
              </a:rPr>
              <a:t>сол</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мавқуф</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гузоштани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додани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рутбаи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тахассусии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навбатӣ</a:t>
            </a:r>
            <a:r>
              <a:rPr lang="ru-RU" sz="2400" dirty="0">
                <a:effectLst/>
                <a:latin typeface="Times New Roman" panose="02020603050405020304" pitchFamily="18" charset="0"/>
                <a:ea typeface="Times New Roman" panose="02020603050405020304" pitchFamily="18" charset="0"/>
              </a:rPr>
              <a:t>;</a:t>
            </a:r>
          </a:p>
          <a:p>
            <a:pPr algn="just">
              <a:lnSpc>
                <a:spcPct val="150000"/>
              </a:lnSpc>
            </a:pPr>
            <a:r>
              <a:rPr lang="ru-RU" sz="2400" dirty="0">
                <a:effectLst/>
                <a:latin typeface="Times New Roman" panose="02020603050405020304" pitchFamily="18" charset="0"/>
                <a:ea typeface="Times New Roman" panose="02020603050405020304" pitchFamily="18" charset="0"/>
              </a:rPr>
              <a:t>	- ба </a:t>
            </a:r>
            <a:r>
              <a:rPr lang="ru-RU" sz="2400" dirty="0" err="1">
                <a:effectLst/>
                <a:latin typeface="Times New Roman" panose="02020603050405020304" pitchFamily="18" charset="0"/>
                <a:ea typeface="Times New Roman" panose="02020603050405020304" pitchFamily="18" charset="0"/>
              </a:rPr>
              <a:t>мансаби</a:t>
            </a:r>
            <a:r>
              <a:rPr lang="ru-RU" sz="2400" dirty="0">
                <a:effectLst/>
                <a:latin typeface="Times New Roman" panose="02020603050405020304" pitchFamily="18" charset="0"/>
                <a:ea typeface="Times New Roman" panose="02020603050405020304" pitchFamily="18" charset="0"/>
              </a:rPr>
              <a:t> паст </a:t>
            </a:r>
            <a:r>
              <a:rPr lang="ru-RU" sz="2400" dirty="0" err="1">
                <a:effectLst/>
                <a:latin typeface="Times New Roman" panose="02020603050405020304" pitchFamily="18" charset="0"/>
                <a:ea typeface="Times New Roman" panose="02020603050405020304" pitchFamily="18" charset="0"/>
              </a:rPr>
              <a:t>гузаронидан</a:t>
            </a:r>
            <a:r>
              <a:rPr lang="ru-RU" sz="2400" dirty="0">
                <a:effectLst/>
                <a:latin typeface="Times New Roman" panose="02020603050405020304" pitchFamily="18" charset="0"/>
                <a:ea typeface="Times New Roman" panose="02020603050405020304" pitchFamily="18" charset="0"/>
              </a:rPr>
              <a:t>;</a:t>
            </a:r>
          </a:p>
          <a:p>
            <a:pPr algn="just">
              <a:lnSpc>
                <a:spcPct val="150000"/>
              </a:lnSpc>
            </a:pPr>
            <a:r>
              <a:rPr lang="ru-RU" sz="2400" dirty="0">
                <a:effectLst/>
                <a:latin typeface="Times New Roman" panose="02020603050405020304" pitchFamily="18" charset="0"/>
                <a:ea typeface="Times New Roman" panose="02020603050405020304" pitchFamily="18" charset="0"/>
              </a:rPr>
              <a:t>	- аз </a:t>
            </a:r>
            <a:r>
              <a:rPr lang="ru-RU" sz="2400" dirty="0" err="1">
                <a:effectLst/>
                <a:latin typeface="Times New Roman" panose="02020603050405020304" pitchFamily="18" charset="0"/>
                <a:ea typeface="Times New Roman" panose="02020603050405020304" pitchFamily="18" charset="0"/>
              </a:rPr>
              <a:t>мансаб</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озод</a:t>
            </a:r>
            <a:r>
              <a:rPr lang="ru-RU" sz="2400" dirty="0">
                <a:effectLst/>
                <a:latin typeface="Times New Roman" panose="02020603050405020304" pitchFamily="18" charset="0"/>
                <a:ea typeface="Times New Roman" panose="02020603050405020304" pitchFamily="18" charset="0"/>
              </a:rPr>
              <a:t> кардан.</a:t>
            </a: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41110784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105</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646331"/>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Гузаронидани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санҷиши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хизматӣ</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талаботи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қисми</a:t>
            </a:r>
            <a:r>
              <a:rPr lang="ru-RU" sz="1800" b="1" kern="1800" dirty="0">
                <a:solidFill>
                  <a:srgbClr val="0070C0"/>
                </a:solidFill>
                <a:effectLst/>
                <a:latin typeface="Times New Roman Tj" panose="02020603050405020304" pitchFamily="18" charset="-52"/>
                <a:ea typeface="Times New Roman" panose="02020603050405020304" pitchFamily="18" charset="0"/>
              </a:rPr>
              <a:t> 2 </a:t>
            </a:r>
            <a:r>
              <a:rPr lang="ru-RU" sz="1800" b="1" kern="1800" dirty="0" err="1">
                <a:solidFill>
                  <a:srgbClr val="0070C0"/>
                </a:solidFill>
                <a:effectLst/>
                <a:latin typeface="Times New Roman Tj" panose="02020603050405020304" pitchFamily="18" charset="-52"/>
                <a:ea typeface="Times New Roman" panose="02020603050405020304" pitchFamily="18" charset="0"/>
              </a:rPr>
              <a:t>моддаи</a:t>
            </a:r>
            <a:r>
              <a:rPr lang="ru-RU" sz="1800" b="1" kern="1800" dirty="0">
                <a:solidFill>
                  <a:srgbClr val="0070C0"/>
                </a:solidFill>
                <a:effectLst/>
                <a:latin typeface="Times New Roman Tj" panose="02020603050405020304" pitchFamily="18" charset="-52"/>
                <a:ea typeface="Times New Roman" panose="02020603050405020304" pitchFamily="18" charset="0"/>
              </a:rPr>
              <a:t> 32 ҚҶТ </a:t>
            </a:r>
            <a:r>
              <a:rPr lang="ru-RU" sz="1800" b="1" dirty="0">
                <a:solidFill>
                  <a:srgbClr val="0070C0"/>
                </a:solidFill>
                <a:latin typeface="Times New Roman Tj" panose="02020603050405020304" pitchFamily="18" charset="-52"/>
              </a:rPr>
              <a:t>«Дар </a:t>
            </a:r>
            <a:r>
              <a:rPr lang="ru-RU" sz="1800" b="1" dirty="0" err="1">
                <a:solidFill>
                  <a:srgbClr val="0070C0"/>
                </a:solidFill>
                <a:latin typeface="Times New Roman Tj" panose="02020603050405020304" pitchFamily="18" charset="-52"/>
              </a:rPr>
              <a:t>бораи</a:t>
            </a:r>
            <a:r>
              <a:rPr lang="ru-RU" sz="1800" b="1" dirty="0">
                <a:solidFill>
                  <a:srgbClr val="0070C0"/>
                </a:solidFill>
                <a:latin typeface="Times New Roman Tj" panose="02020603050405020304" pitchFamily="18" charset="-52"/>
              </a:rPr>
              <a:t> </a:t>
            </a:r>
            <a:r>
              <a:rPr lang="ru-RU" sz="1800" b="1" dirty="0" err="1">
                <a:solidFill>
                  <a:srgbClr val="0070C0"/>
                </a:solidFill>
                <a:latin typeface="Times New Roman Tj" panose="02020603050405020304" pitchFamily="18" charset="-52"/>
              </a:rPr>
              <a:t>хизмати</a:t>
            </a:r>
            <a:r>
              <a:rPr lang="ru-RU" sz="1800" b="1" dirty="0">
                <a:solidFill>
                  <a:srgbClr val="0070C0"/>
                </a:solidFill>
                <a:latin typeface="Times New Roman Tj" panose="02020603050405020304" pitchFamily="18" charset="-52"/>
              </a:rPr>
              <a:t> </a:t>
            </a:r>
            <a:r>
              <a:rPr lang="ru-RU" sz="1800" b="1" dirty="0" err="1">
                <a:solidFill>
                  <a:srgbClr val="0070C0"/>
                </a:solidFill>
                <a:latin typeface="Times New Roman Tj" panose="02020603050405020304" pitchFamily="18" charset="-52"/>
              </a:rPr>
              <a:t>давлатї</a:t>
            </a:r>
            <a:r>
              <a:rPr lang="ru-RU" sz="1800" b="1" dirty="0">
                <a:solidFill>
                  <a:srgbClr val="0070C0"/>
                </a:solidFill>
                <a:latin typeface="Times New Roman Tj" panose="02020603050405020304" pitchFamily="18" charset="-52"/>
              </a:rPr>
              <a:t>»</a:t>
            </a:r>
            <a:r>
              <a:rPr lang="ru-RU" sz="1800" b="1" kern="1800" dirty="0">
                <a:solidFill>
                  <a:srgbClr val="0070C0"/>
                </a:solidFill>
                <a:effectLst/>
                <a:latin typeface="Times New Roman Tj" panose="02020603050405020304" pitchFamily="18" charset="-52"/>
                <a:ea typeface="Times New Roman" panose="02020603050405020304" pitchFamily="18" charset="0"/>
              </a:rPr>
              <a:t>)</a:t>
            </a:r>
            <a:endParaRPr lang="ru-RU" sz="1600" b="1"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268760"/>
            <a:ext cx="8147248" cy="6340197"/>
          </a:xfrm>
          <a:prstGeom prst="rect">
            <a:avLst/>
          </a:prstGeom>
          <a:noFill/>
        </p:spPr>
        <p:txBody>
          <a:bodyPr wrap="square">
            <a:spAutoFit/>
          </a:bodyPr>
          <a:lstStyle/>
          <a:p>
            <a:pPr algn="just"/>
            <a:r>
              <a:rPr lang="ru-RU" sz="2800" dirty="0">
                <a:effectLst/>
                <a:latin typeface="Times New Roman Tj" panose="02020603050405020304" pitchFamily="18" charset="-52"/>
                <a:ea typeface="Times New Roman" panose="02020603050405020304" pitchFamily="18" charset="0"/>
              </a:rPr>
              <a:t>	</a:t>
            </a:r>
          </a:p>
          <a:p>
            <a:pPr algn="just"/>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Фармони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Президенти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аз 18 декабри соли 2008, №577 </a:t>
            </a:r>
            <a:r>
              <a:rPr lang="ru-RU" sz="2800" dirty="0">
                <a:latin typeface="Times New Roman Tj" panose="02020603050405020304" pitchFamily="18" charset="-52"/>
              </a:rPr>
              <a:t>«Дар </a:t>
            </a:r>
            <a:r>
              <a:rPr lang="ru-RU" sz="2800" dirty="0" err="1">
                <a:latin typeface="Times New Roman Tj" panose="02020603050405020304" pitchFamily="18" charset="-52"/>
              </a:rPr>
              <a:t>бораи</a:t>
            </a:r>
            <a:r>
              <a:rPr lang="ru-RU" sz="2800" dirty="0">
                <a:latin typeface="Times New Roman Tj" panose="02020603050405020304" pitchFamily="18" charset="-52"/>
              </a:rPr>
              <a:t> </a:t>
            </a:r>
            <a:r>
              <a:rPr lang="ru-RU" sz="2800" dirty="0" err="1">
                <a:latin typeface="Times New Roman Tj" panose="02020603050405020304" pitchFamily="18" charset="-52"/>
              </a:rPr>
              <a:t>Дастурамали</a:t>
            </a:r>
            <a:r>
              <a:rPr lang="ru-RU" sz="2800" dirty="0">
                <a:latin typeface="Times New Roman Tj" panose="02020603050405020304" pitchFamily="18" charset="-52"/>
              </a:rPr>
              <a:t> </a:t>
            </a:r>
            <a:r>
              <a:rPr lang="ru-RU" sz="2800" dirty="0" err="1">
                <a:latin typeface="Times New Roman Tj" panose="02020603050405020304" pitchFamily="18" charset="-52"/>
              </a:rPr>
              <a:t>гузаронидани</a:t>
            </a:r>
            <a:r>
              <a:rPr lang="ru-RU" sz="2800" dirty="0">
                <a:latin typeface="Times New Roman Tj" panose="02020603050405020304" pitchFamily="18" charset="-52"/>
              </a:rPr>
              <a:t> </a:t>
            </a:r>
            <a:r>
              <a:rPr lang="ru-RU" sz="2800" dirty="0" err="1">
                <a:latin typeface="Times New Roman Tj" panose="02020603050405020304" pitchFamily="18" charset="-52"/>
              </a:rPr>
              <a:t>санҷиши</a:t>
            </a:r>
            <a:r>
              <a:rPr lang="ru-RU" sz="2800" dirty="0">
                <a:latin typeface="Times New Roman Tj" panose="02020603050405020304" pitchFamily="18" charset="-52"/>
              </a:rPr>
              <a:t> </a:t>
            </a:r>
            <a:r>
              <a:rPr lang="ru-RU" sz="2800" dirty="0" err="1">
                <a:latin typeface="Times New Roman Tj" panose="02020603050405020304" pitchFamily="18" charset="-52"/>
              </a:rPr>
              <a:t>хизматӣ</a:t>
            </a:r>
            <a:r>
              <a:rPr lang="ru-RU" sz="2800" dirty="0">
                <a:latin typeface="Times New Roman Tj" panose="02020603050405020304" pitchFamily="18" charset="-52"/>
              </a:rPr>
              <a:t>»</a:t>
            </a:r>
          </a:p>
          <a:p>
            <a:pPr algn="just">
              <a:lnSpc>
                <a:spcPct val="150000"/>
              </a:lnSpc>
            </a:pPr>
            <a:r>
              <a:rPr lang="ru-RU" sz="2800" dirty="0">
                <a:latin typeface="Times New Roman Tj" panose="02020603050405020304" pitchFamily="18" charset="-52"/>
              </a:rPr>
              <a:t>	</a:t>
            </a:r>
            <a:r>
              <a:rPr lang="ru-RU" sz="2800" i="1" dirty="0">
                <a:latin typeface="Times New Roman Tj" panose="02020603050405020304" pitchFamily="18" charset="-52"/>
              </a:rPr>
              <a:t>(</a:t>
            </a:r>
            <a:r>
              <a:rPr lang="ru-RU" sz="2800" i="1" dirty="0" err="1">
                <a:latin typeface="Times New Roman Tj" panose="02020603050405020304" pitchFamily="18" charset="-52"/>
              </a:rPr>
              <a:t>талаботи</a:t>
            </a:r>
            <a:r>
              <a:rPr lang="ru-RU" sz="2800" i="1" dirty="0">
                <a:latin typeface="Times New Roman Tj" panose="02020603050405020304" pitchFamily="18" charset="-52"/>
              </a:rPr>
              <a:t> </a:t>
            </a:r>
            <a:r>
              <a:rPr lang="ru-RU" sz="2800" i="1" dirty="0" err="1">
                <a:latin typeface="Times New Roman Tj" panose="02020603050405020304" pitchFamily="18" charset="-52"/>
              </a:rPr>
              <a:t>қ</a:t>
            </a:r>
            <a:r>
              <a:rPr lang="ru-RU" sz="2800" dirty="0" err="1">
                <a:latin typeface="Times New Roman Tj" panose="02020603050405020304" pitchFamily="18" charset="-52"/>
              </a:rPr>
              <a:t>исми</a:t>
            </a:r>
            <a:r>
              <a:rPr lang="ru-RU" sz="2800" dirty="0">
                <a:latin typeface="Times New Roman Tj" panose="02020603050405020304" pitchFamily="18" charset="-52"/>
              </a:rPr>
              <a:t> 3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32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pPr algn="just"/>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a typeface="Times New Roman" panose="02020603050405020304" pitchFamily="18" charset="0"/>
            </a:endParaRPr>
          </a:p>
          <a:p>
            <a:pPr algn="just"/>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a typeface="Times New Roman" panose="02020603050405020304" pitchFamily="18" charset="0"/>
            </a:endParaRPr>
          </a:p>
          <a:p>
            <a:pPr algn="just"/>
            <a:endParaRPr lang="ru-RU" sz="28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34420371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106</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Рафтори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endParaRPr lang="ru-RU" sz="1600" b="1"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268760"/>
            <a:ext cx="8147248" cy="5478423"/>
          </a:xfrm>
          <a:prstGeom prst="rect">
            <a:avLst/>
          </a:prstGeom>
          <a:noFill/>
        </p:spPr>
        <p:txBody>
          <a:bodyPr wrap="square">
            <a:spAutoFit/>
          </a:bodyPr>
          <a:lstStyle/>
          <a:p>
            <a:pPr algn="just"/>
            <a:r>
              <a:rPr lang="ru-RU" sz="2800" dirty="0">
                <a:effectLst/>
                <a:latin typeface="Times New Roman Tj" panose="02020603050405020304" pitchFamily="18" charset="-52"/>
                <a:ea typeface="Times New Roman" panose="02020603050405020304" pitchFamily="18" charset="0"/>
              </a:rPr>
              <a:t>	</a:t>
            </a:r>
          </a:p>
          <a:p>
            <a:pPr algn="just"/>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Фармони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Президенти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аз 3 декабри соли 2015, №591 </a:t>
            </a:r>
            <a:r>
              <a:rPr lang="ru-RU" sz="2800" dirty="0">
                <a:latin typeface="Times New Roman Tj" panose="02020603050405020304" pitchFamily="18" charset="-52"/>
              </a:rPr>
              <a:t>«Дар </a:t>
            </a:r>
            <a:r>
              <a:rPr lang="ru-RU" sz="2800" dirty="0" err="1">
                <a:latin typeface="Times New Roman Tj" panose="02020603050405020304" pitchFamily="18" charset="-52"/>
              </a:rPr>
              <a:t>бораи</a:t>
            </a:r>
            <a:r>
              <a:rPr lang="ru-RU" sz="2800" dirty="0">
                <a:latin typeface="Times New Roman Tj" panose="02020603050405020304" pitchFamily="18" charset="-52"/>
              </a:rPr>
              <a:t> </a:t>
            </a:r>
            <a:r>
              <a:rPr lang="ru-RU" sz="2800" dirty="0" err="1">
                <a:latin typeface="Times New Roman Tj" panose="02020603050405020304" pitchFamily="18" charset="-52"/>
              </a:rPr>
              <a:t>Кодекси</a:t>
            </a:r>
            <a:r>
              <a:rPr lang="ru-RU" sz="2800" dirty="0">
                <a:latin typeface="Times New Roman Tj" panose="02020603050405020304" pitchFamily="18" charset="-52"/>
              </a:rPr>
              <a:t> </a:t>
            </a:r>
            <a:r>
              <a:rPr lang="ru-RU" sz="2800" dirty="0" err="1">
                <a:latin typeface="Times New Roman Tj" panose="02020603050405020304" pitchFamily="18" charset="-52"/>
              </a:rPr>
              <a:t>одоби</a:t>
            </a:r>
            <a:r>
              <a:rPr lang="ru-RU" sz="2800" dirty="0">
                <a:latin typeface="Times New Roman Tj" panose="02020603050405020304" pitchFamily="18" charset="-52"/>
              </a:rPr>
              <a:t> </a:t>
            </a:r>
            <a:r>
              <a:rPr lang="ru-RU" sz="2800" dirty="0" err="1">
                <a:latin typeface="Times New Roman Tj" panose="02020603050405020304" pitchFamily="18" charset="-52"/>
              </a:rPr>
              <a:t>хизматчии</a:t>
            </a:r>
            <a:r>
              <a:rPr lang="ru-RU" sz="2800" dirty="0">
                <a:latin typeface="Times New Roman Tj" panose="02020603050405020304" pitchFamily="18" charset="-52"/>
              </a:rPr>
              <a:t> </a:t>
            </a:r>
            <a:r>
              <a:rPr lang="ru-RU" sz="2800" dirty="0" err="1">
                <a:latin typeface="Times New Roman Tj" panose="02020603050405020304" pitchFamily="18" charset="-52"/>
              </a:rPr>
              <a:t>давлатии</a:t>
            </a:r>
            <a:r>
              <a:rPr lang="ru-RU" sz="2800" dirty="0">
                <a:latin typeface="Times New Roman Tj" panose="02020603050405020304" pitchFamily="18" charset="-52"/>
              </a:rPr>
              <a:t> </a:t>
            </a:r>
            <a:r>
              <a:rPr lang="ru-RU" sz="2800" dirty="0" err="1">
                <a:latin typeface="Times New Roman Tj" panose="02020603050405020304" pitchFamily="18" charset="-52"/>
              </a:rPr>
              <a:t>Ҷумҳурии</a:t>
            </a:r>
            <a:r>
              <a:rPr lang="ru-RU" sz="2800" dirty="0">
                <a:latin typeface="Times New Roman Tj" panose="02020603050405020304" pitchFamily="18" charset="-52"/>
              </a:rPr>
              <a:t> </a:t>
            </a:r>
            <a:r>
              <a:rPr lang="ru-RU" sz="2800" dirty="0" err="1">
                <a:latin typeface="Times New Roman Tj" panose="02020603050405020304" pitchFamily="18" charset="-52"/>
              </a:rPr>
              <a:t>Тоҷикистон</a:t>
            </a:r>
            <a:r>
              <a:rPr lang="ru-RU" sz="2800" dirty="0">
                <a:latin typeface="Times New Roman Tj" panose="02020603050405020304" pitchFamily="18" charset="-52"/>
              </a:rPr>
              <a:t>» (</a:t>
            </a:r>
            <a:r>
              <a:rPr lang="ru-RU" sz="2800" dirty="0" err="1">
                <a:latin typeface="Times New Roman Tj" panose="02020603050405020304" pitchFamily="18" charset="-52"/>
              </a:rPr>
              <a:t>бо</a:t>
            </a:r>
            <a:r>
              <a:rPr lang="ru-RU" sz="2800" dirty="0">
                <a:latin typeface="Times New Roman Tj" panose="02020603050405020304" pitchFamily="18" charset="-52"/>
              </a:rPr>
              <a:t> </a:t>
            </a:r>
            <a:r>
              <a:rPr lang="ru-RU" sz="2800" dirty="0" err="1">
                <a:latin typeface="Times New Roman Tj" panose="02020603050405020304" pitchFamily="18" charset="-52"/>
              </a:rPr>
              <a:t>тағйиру</a:t>
            </a:r>
            <a:r>
              <a:rPr lang="ru-RU" sz="2800" dirty="0">
                <a:latin typeface="Times New Roman Tj" panose="02020603050405020304" pitchFamily="18" charset="-52"/>
              </a:rPr>
              <a:t> </a:t>
            </a:r>
            <a:r>
              <a:rPr lang="ru-RU" sz="2800" dirty="0" err="1">
                <a:latin typeface="Times New Roman Tj" panose="02020603050405020304" pitchFamily="18" charset="-52"/>
              </a:rPr>
              <a:t>иловаҳо</a:t>
            </a:r>
            <a:r>
              <a:rPr lang="ru-RU" sz="2800" dirty="0">
                <a:latin typeface="Times New Roman Tj" panose="02020603050405020304" pitchFamily="18" charset="-52"/>
              </a:rPr>
              <a:t> аз 11 </a:t>
            </a:r>
            <a:r>
              <a:rPr lang="ru-RU" sz="2800" dirty="0" err="1">
                <a:latin typeface="Times New Roman Tj" panose="02020603050405020304" pitchFamily="18" charset="-52"/>
              </a:rPr>
              <a:t>августи</a:t>
            </a:r>
            <a:r>
              <a:rPr lang="ru-RU" sz="2800" dirty="0">
                <a:latin typeface="Times New Roman Tj" panose="02020603050405020304" pitchFamily="18" charset="-52"/>
              </a:rPr>
              <a:t> соли 2017, №916)</a:t>
            </a:r>
          </a:p>
          <a:p>
            <a:pPr algn="just">
              <a:lnSpc>
                <a:spcPct val="150000"/>
              </a:lnSpc>
            </a:pPr>
            <a:r>
              <a:rPr lang="ru-RU" sz="2800" dirty="0">
                <a:latin typeface="Times New Roman Tj" panose="02020603050405020304" pitchFamily="18" charset="-52"/>
              </a:rPr>
              <a:t>	</a:t>
            </a:r>
          </a:p>
          <a:p>
            <a:pPr algn="just"/>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a typeface="Times New Roman" panose="02020603050405020304" pitchFamily="18" charset="0"/>
            </a:endParaRPr>
          </a:p>
          <a:p>
            <a:pPr algn="just"/>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a typeface="Times New Roman" panose="02020603050405020304" pitchFamily="18" charset="0"/>
            </a:endParaRPr>
          </a:p>
          <a:p>
            <a:pPr algn="just"/>
            <a:endParaRPr lang="ru-RU" sz="28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1371531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107</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Мафҳуми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бархурди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манфиатҳо</a:t>
            </a:r>
            <a:endParaRPr lang="ru-RU" sz="1600" b="1"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83568" y="1021378"/>
            <a:ext cx="8147248" cy="5816977"/>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p>
          <a:p>
            <a:pPr algn="just"/>
            <a:r>
              <a:rPr lang="ru-RU" sz="2400" dirty="0">
                <a:effectLst/>
                <a:latin typeface="Times New Roman Tj" panose="02020603050405020304" pitchFamily="18" charset="-52"/>
                <a:ea typeface="Times New Roman" panose="02020603050405020304" pitchFamily="18" charset="0"/>
              </a:rPr>
              <a:t>	</a:t>
            </a:r>
            <a:r>
              <a:rPr lang="ru-RU" sz="2400" b="1" dirty="0">
                <a:effectLst/>
                <a:latin typeface="Times New Roman Tj" panose="02020603050405020304" pitchFamily="18" charset="-52"/>
                <a:ea typeface="Times New Roman" panose="02020603050405020304" pitchFamily="18" charset="0"/>
                <a:cs typeface="Tahoma" panose="020B0604030504040204" pitchFamily="34" charset="0"/>
              </a:rPr>
              <a:t> - </a:t>
            </a:r>
            <a:r>
              <a:rPr lang="ru-RU" sz="2400" b="1" dirty="0" err="1">
                <a:effectLst/>
                <a:latin typeface="Times New Roman Tj" panose="02020603050405020304" pitchFamily="18" charset="-52"/>
                <a:ea typeface="Times New Roman" panose="02020603050405020304" pitchFamily="18" charset="0"/>
                <a:cs typeface="Tahoma" panose="020B0604030504040204" pitchFamily="34" charset="0"/>
              </a:rPr>
              <a:t>бархўрди</a:t>
            </a:r>
            <a:r>
              <a:rPr lang="ru-RU" sz="2400" b="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b="1" dirty="0" err="1">
                <a:effectLst/>
                <a:latin typeface="Times New Roman Tj" panose="02020603050405020304" pitchFamily="18" charset="-52"/>
                <a:ea typeface="Times New Roman" panose="02020603050405020304" pitchFamily="18" charset="0"/>
                <a:cs typeface="Tahoma" panose="020B0604030504040204" pitchFamily="34" charset="0"/>
              </a:rPr>
              <a:t>манфиатҳо</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ҳолати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манфиатдории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шахсии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субъектҳои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ҳуқуқвайронкуниҳои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ба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коррупсия</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алоқаманд</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ки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ҳангоми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иҷрои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вазифа</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метавонад</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боиси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ба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амал</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омадани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ҳуқуқвайронкуниҳои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коррупсионӣ</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гардад</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ба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манфиатҳои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шахси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воқеӣ</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ҳуқуқӣ</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ҷомеа</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давлат</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зарар</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расонад</a:t>
            </a: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r>
              <a:rPr lang="ru-RU" sz="2400" dirty="0">
                <a:latin typeface="Times New Roman Tj" panose="02020603050405020304" pitchFamily="18" charset="-52"/>
              </a:rPr>
              <a:t>	</a:t>
            </a:r>
          </a:p>
          <a:p>
            <a:pPr algn="just"/>
            <a:r>
              <a:rPr lang="ru-RU" sz="2400" i="1" dirty="0">
                <a:latin typeface="Times New Roman Tj" panose="02020603050405020304" pitchFamily="18" charset="-52"/>
              </a:rPr>
              <a:t>	(</a:t>
            </a:r>
            <a:r>
              <a:rPr lang="ru-RU" sz="2400" i="1" dirty="0" err="1">
                <a:latin typeface="Times New Roman Tj" panose="02020603050405020304" pitchFamily="18" charset="-52"/>
              </a:rPr>
              <a:t>Сархати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даҳуми</a:t>
            </a:r>
            <a:r>
              <a:rPr lang="ru-RU" sz="2400" i="1" dirty="0">
                <a:latin typeface="Times New Roman Tj" panose="02020603050405020304" pitchFamily="18" charset="-52"/>
              </a:rPr>
              <a:t>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1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муқовимат</a:t>
            </a:r>
            <a:r>
              <a:rPr lang="ru-RU" sz="2400" i="1" dirty="0">
                <a:latin typeface="Times New Roman Tj" panose="02020603050405020304" pitchFamily="18" charset="-52"/>
              </a:rPr>
              <a:t> </a:t>
            </a:r>
            <a:r>
              <a:rPr lang="ru-RU" sz="2400" i="1" dirty="0" err="1">
                <a:latin typeface="Times New Roman Tj" panose="02020603050405020304" pitchFamily="18" charset="-52"/>
              </a:rPr>
              <a:t>бо</a:t>
            </a:r>
            <a:r>
              <a:rPr lang="ru-RU" sz="2400" i="1" dirty="0">
                <a:latin typeface="Times New Roman Tj" panose="02020603050405020304" pitchFamily="18" charset="-52"/>
              </a:rPr>
              <a:t> </a:t>
            </a:r>
            <a:r>
              <a:rPr lang="ru-RU" sz="2400" i="1" dirty="0" err="1">
                <a:latin typeface="Times New Roman Tj" panose="02020603050405020304" pitchFamily="18" charset="-52"/>
              </a:rPr>
              <a:t>коррупсия</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endParaRPr lang="ru-RU" sz="2400" dirty="0">
              <a:effectLst/>
              <a:latin typeface="Times New Roman Tj" panose="02020603050405020304" pitchFamily="18" charset="-52"/>
              <a:ea typeface="Times New Roman" panose="02020603050405020304" pitchFamily="18" charset="0"/>
            </a:endParaRPr>
          </a:p>
          <a:p>
            <a:pPr algn="just"/>
            <a:endParaRPr lang="ru-RU" sz="2400" dirty="0">
              <a:latin typeface="Times New Roman Tj" panose="02020603050405020304" pitchFamily="18" charset="-52"/>
              <a:ea typeface="Times New Roman" panose="02020603050405020304" pitchFamily="18" charset="0"/>
            </a:endParaRPr>
          </a:p>
          <a:p>
            <a:pPr algn="just"/>
            <a:endParaRPr lang="ru-RU" sz="2400" dirty="0">
              <a:effectLst/>
              <a:latin typeface="Times New Roman Tj" panose="02020603050405020304" pitchFamily="18" charset="-52"/>
              <a:ea typeface="Times New Roman" panose="02020603050405020304" pitchFamily="18" charset="0"/>
            </a:endParaRPr>
          </a:p>
          <a:p>
            <a:pPr algn="just"/>
            <a:endParaRPr lang="ru-RU" sz="2400" dirty="0">
              <a:latin typeface="Times New Roman Tj" panose="02020603050405020304" pitchFamily="18" charset="-52"/>
              <a:ea typeface="Times New Roman" panose="02020603050405020304" pitchFamily="18" charset="0"/>
            </a:endParaRPr>
          </a:p>
          <a:p>
            <a:pPr algn="just"/>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41530888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108</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940078"/>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Мафҳуми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манфиати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endParaRPr lang="ru-RU" sz="1600" b="1"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83568" y="1124744"/>
            <a:ext cx="8147248" cy="5447645"/>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p>
          <a:p>
            <a:pPr algn="just"/>
            <a:r>
              <a:rPr lang="ru-RU" sz="2400" dirty="0">
                <a:effectLst/>
                <a:latin typeface="Times New Roman Tj" panose="02020603050405020304" pitchFamily="18" charset="-52"/>
                <a:ea typeface="Times New Roman" panose="02020603050405020304" pitchFamily="18" charset="0"/>
              </a:rPr>
              <a:t>	</a:t>
            </a:r>
            <a:r>
              <a:rPr lang="ru-RU" sz="2400" b="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b="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b="1" dirty="0" err="1">
                <a:effectLst/>
                <a:latin typeface="Times New Roman Tj" panose="02020603050405020304" pitchFamily="18" charset="-52"/>
                <a:ea typeface="Times New Roman" panose="02020603050405020304" pitchFamily="18" charset="0"/>
                <a:cs typeface="Tahoma" panose="020B0604030504040204" pitchFamily="34" charset="0"/>
              </a:rPr>
              <a:t>манфиати</a:t>
            </a:r>
            <a:r>
              <a:rPr lang="ru-RU" sz="2800" b="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b="1" dirty="0" err="1">
                <a:effectLst/>
                <a:latin typeface="Times New Roman Tj" panose="02020603050405020304" pitchFamily="18" charset="-52"/>
                <a:ea typeface="Times New Roman" panose="02020603050405020304" pitchFamily="18" charset="0"/>
                <a:cs typeface="Tahoma" panose="020B0604030504040204" pitchFamily="34" charset="0"/>
              </a:rPr>
              <a:t>давлатӣ</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ҳама</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гуна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манфиате</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ки</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бо</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қонунгузории</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Ҷумҳурии</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Тоҷикистон</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муқаррар</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ҳифз</a:t>
            </a:r>
            <a:r>
              <a:rPr lang="ru-RU" sz="2800" dirty="0">
                <a:effectLst/>
                <a:latin typeface="Times New Roman Tj" panose="02020603050405020304" pitchFamily="18" charset="-52"/>
                <a:ea typeface="Times New Roman" panose="02020603050405020304" pitchFamily="18" charset="0"/>
                <a:cs typeface="Tahoma" panose="020B0604030504040204" pitchFamily="34" charset="0"/>
              </a:rPr>
              <a:t> карда </a:t>
            </a:r>
            <a:r>
              <a:rPr lang="ru-RU" sz="2800" dirty="0" err="1">
                <a:effectLst/>
                <a:latin typeface="Times New Roman Tj" panose="02020603050405020304" pitchFamily="18" charset="-52"/>
                <a:ea typeface="Times New Roman" panose="02020603050405020304" pitchFamily="18" charset="0"/>
                <a:cs typeface="Tahoma" panose="020B0604030504040204" pitchFamily="34" charset="0"/>
              </a:rPr>
              <a:t>мешавад</a:t>
            </a:r>
            <a:endParaRPr lang="ru-RU" sz="2800" dirty="0">
              <a:effectLst/>
              <a:latin typeface="Times New Roman Tj" panose="02020603050405020304" pitchFamily="18" charset="-52"/>
              <a:ea typeface="Times New Roman" panose="02020603050405020304" pitchFamily="18" charset="0"/>
            </a:endParaRPr>
          </a:p>
          <a:p>
            <a:pPr algn="just">
              <a:lnSpc>
                <a:spcPct val="150000"/>
              </a:lnSpc>
            </a:pPr>
            <a:r>
              <a:rPr lang="ru-RU" sz="2400" dirty="0">
                <a:latin typeface="Times New Roman Tj" panose="02020603050405020304" pitchFamily="18" charset="-52"/>
              </a:rPr>
              <a:t>	</a:t>
            </a:r>
          </a:p>
          <a:p>
            <a:pPr algn="just">
              <a:lnSpc>
                <a:spcPct val="150000"/>
              </a:lnSpc>
            </a:pPr>
            <a:endParaRPr lang="ru-RU" sz="2400" dirty="0">
              <a:latin typeface="Times New Roman Tj" panose="02020603050405020304" pitchFamily="18" charset="-52"/>
            </a:endParaRPr>
          </a:p>
          <a:p>
            <a:pPr algn="just"/>
            <a:r>
              <a:rPr lang="ru-RU" sz="2400" i="1" dirty="0">
                <a:latin typeface="Times New Roman Tj" panose="02020603050405020304" pitchFamily="18" charset="-52"/>
              </a:rPr>
              <a:t>	(</a:t>
            </a:r>
            <a:r>
              <a:rPr lang="ru-RU" sz="2400" i="1" dirty="0" err="1">
                <a:latin typeface="Times New Roman Tj" panose="02020603050405020304" pitchFamily="18" charset="-52"/>
              </a:rPr>
              <a:t>Сархати</a:t>
            </a:r>
            <a:r>
              <a:rPr lang="ru-RU" sz="2400" i="1" dirty="0">
                <a:latin typeface="Times New Roman Tj" panose="02020603050405020304" pitchFamily="18" charset="-52"/>
              </a:rPr>
              <a:t> </a:t>
            </a:r>
            <a:r>
              <a:rPr lang="ru-RU" sz="2400" i="1" dirty="0" err="1">
                <a:latin typeface="Times New Roman Tj" panose="02020603050405020304" pitchFamily="18" charset="-52"/>
              </a:rPr>
              <a:t>ҳаштуми</a:t>
            </a:r>
            <a:r>
              <a:rPr lang="ru-RU" sz="2400" i="1" dirty="0">
                <a:latin typeface="Times New Roman Tj" panose="02020603050405020304" pitchFamily="18" charset="-52"/>
              </a:rPr>
              <a:t>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1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муқовимат</a:t>
            </a:r>
            <a:r>
              <a:rPr lang="ru-RU" sz="2400" i="1" dirty="0">
                <a:latin typeface="Times New Roman Tj" panose="02020603050405020304" pitchFamily="18" charset="-52"/>
              </a:rPr>
              <a:t> </a:t>
            </a:r>
            <a:r>
              <a:rPr lang="ru-RU" sz="2400" i="1" dirty="0" err="1">
                <a:latin typeface="Times New Roman Tj" panose="02020603050405020304" pitchFamily="18" charset="-52"/>
              </a:rPr>
              <a:t>бо</a:t>
            </a:r>
            <a:r>
              <a:rPr lang="ru-RU" sz="2400" i="1" dirty="0">
                <a:latin typeface="Times New Roman Tj" panose="02020603050405020304" pitchFamily="18" charset="-52"/>
              </a:rPr>
              <a:t> </a:t>
            </a:r>
            <a:r>
              <a:rPr lang="ru-RU" sz="2400" i="1" dirty="0" err="1">
                <a:latin typeface="Times New Roman Tj" panose="02020603050405020304" pitchFamily="18" charset="-52"/>
              </a:rPr>
              <a:t>коррупсия</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endParaRPr lang="ru-RU" sz="2400" dirty="0">
              <a:effectLst/>
              <a:latin typeface="Times New Roman Tj" panose="02020603050405020304" pitchFamily="18" charset="-52"/>
              <a:ea typeface="Times New Roman" panose="02020603050405020304" pitchFamily="18" charset="0"/>
            </a:endParaRPr>
          </a:p>
          <a:p>
            <a:pPr algn="just"/>
            <a:endParaRPr lang="ru-RU" sz="2400" dirty="0">
              <a:latin typeface="Times New Roman Tj" panose="02020603050405020304" pitchFamily="18" charset="-52"/>
              <a:ea typeface="Times New Roman" panose="02020603050405020304" pitchFamily="18" charset="0"/>
            </a:endParaRPr>
          </a:p>
          <a:p>
            <a:pPr algn="just"/>
            <a:endParaRPr lang="ru-RU" sz="2400" dirty="0">
              <a:effectLst/>
              <a:latin typeface="Times New Roman Tj" panose="02020603050405020304" pitchFamily="18" charset="-52"/>
              <a:ea typeface="Times New Roman" panose="02020603050405020304" pitchFamily="18" charset="0"/>
            </a:endParaRPr>
          </a:p>
          <a:p>
            <a:pPr algn="just"/>
            <a:endParaRPr lang="ru-RU" sz="2400" dirty="0">
              <a:latin typeface="Times New Roman Tj" panose="02020603050405020304" pitchFamily="18" charset="-52"/>
              <a:ea typeface="Times New Roman" panose="02020603050405020304" pitchFamily="18" charset="0"/>
            </a:endParaRPr>
          </a:p>
          <a:p>
            <a:pPr algn="just"/>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4252389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109</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940078"/>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Мафҳуми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манфиати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шахсӣ</a:t>
            </a:r>
            <a:endParaRPr lang="ru-RU" sz="1600" b="1"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83568" y="1124744"/>
            <a:ext cx="8147248" cy="5139869"/>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p>
          <a:p>
            <a:pPr algn="just"/>
            <a:r>
              <a:rPr lang="ru-RU" sz="2400" dirty="0">
                <a:effectLst/>
                <a:latin typeface="Times New Roman Tj" panose="02020603050405020304" pitchFamily="18" charset="-52"/>
                <a:ea typeface="Times New Roman" panose="02020603050405020304" pitchFamily="18" charset="0"/>
              </a:rPr>
              <a:t>	</a:t>
            </a:r>
            <a:r>
              <a:rPr lang="ru-RU" sz="2400" b="1" dirty="0">
                <a:effectLst/>
                <a:latin typeface="Times New Roman Tj" panose="02020603050405020304" pitchFamily="18" charset="-52"/>
                <a:ea typeface="Times New Roman" panose="02020603050405020304" pitchFamily="18" charset="0"/>
                <a:cs typeface="Tahoma" panose="020B0604030504040204" pitchFamily="34" charset="0"/>
              </a:rPr>
              <a:t> - </a:t>
            </a:r>
            <a:r>
              <a:rPr lang="ru-RU" sz="2400" b="1" dirty="0" err="1">
                <a:effectLst/>
                <a:latin typeface="Times New Roman Tj" panose="02020603050405020304" pitchFamily="18" charset="-52"/>
                <a:ea typeface="Times New Roman" panose="02020603050405020304" pitchFamily="18" charset="0"/>
                <a:cs typeface="Tahoma" panose="020B0604030504040204" pitchFamily="34" charset="0"/>
              </a:rPr>
              <a:t>манфиати</a:t>
            </a:r>
            <a:r>
              <a:rPr lang="ru-RU" sz="2400" b="1"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b="1" dirty="0" err="1">
                <a:effectLst/>
                <a:latin typeface="Times New Roman Tj" panose="02020603050405020304" pitchFamily="18" charset="-52"/>
                <a:ea typeface="Times New Roman" panose="02020603050405020304" pitchFamily="18" charset="0"/>
                <a:cs typeface="Tahoma" panose="020B0604030504040204" pitchFamily="34" charset="0"/>
              </a:rPr>
              <a:t>шахсӣ</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ҳама</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гуна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манфиате</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ки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ба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қонеъ</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гардонидани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эҳтиёҷоти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моддию</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ғайримоддии</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шахс</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равона</a:t>
            </a:r>
            <a:r>
              <a:rPr lang="ru-RU" sz="2400" dirty="0">
                <a:effectLst/>
                <a:latin typeface="Times New Roman Tj" panose="02020603050405020304" pitchFamily="18" charset="-52"/>
                <a:ea typeface="Times New Roman" panose="02020603050405020304" pitchFamily="18" charset="0"/>
                <a:cs typeface="Tahoma" panose="020B0604030504040204" pitchFamily="34" charset="0"/>
              </a:rPr>
              <a:t> карда </a:t>
            </a:r>
            <a:r>
              <a:rPr lang="ru-RU" sz="2400" dirty="0" err="1">
                <a:effectLst/>
                <a:latin typeface="Times New Roman Tj" panose="02020603050405020304" pitchFamily="18" charset="-52"/>
                <a:ea typeface="Times New Roman" panose="02020603050405020304" pitchFamily="18" charset="0"/>
                <a:cs typeface="Tahoma" panose="020B0604030504040204" pitchFamily="34" charset="0"/>
              </a:rPr>
              <a:t>мешавад</a:t>
            </a:r>
            <a:endParaRPr lang="ru-RU" sz="2400" dirty="0">
              <a:effectLst/>
              <a:latin typeface="Times New Roman Tj" panose="02020603050405020304" pitchFamily="18" charset="-52"/>
              <a:ea typeface="Times New Roman" panose="02020603050405020304" pitchFamily="18" charset="0"/>
            </a:endParaRPr>
          </a:p>
          <a:p>
            <a:pPr algn="just"/>
            <a:endParaRPr lang="ru-RU" sz="2800" dirty="0">
              <a:effectLst/>
              <a:latin typeface="Times New Roman Tj" panose="02020603050405020304" pitchFamily="18" charset="-52"/>
              <a:ea typeface="Times New Roman" panose="02020603050405020304" pitchFamily="18" charset="0"/>
            </a:endParaRPr>
          </a:p>
          <a:p>
            <a:pPr algn="just">
              <a:lnSpc>
                <a:spcPct val="150000"/>
              </a:lnSpc>
            </a:pPr>
            <a:r>
              <a:rPr lang="ru-RU" sz="2400" dirty="0">
                <a:latin typeface="Times New Roman Tj" panose="02020603050405020304" pitchFamily="18" charset="-52"/>
              </a:rPr>
              <a:t>	</a:t>
            </a:r>
          </a:p>
          <a:p>
            <a:pPr algn="just"/>
            <a:r>
              <a:rPr lang="ru-RU" sz="2400" i="1" dirty="0">
                <a:latin typeface="Times New Roman Tj" panose="02020603050405020304" pitchFamily="18" charset="-52"/>
              </a:rPr>
              <a:t>	(</a:t>
            </a:r>
            <a:r>
              <a:rPr lang="ru-RU" sz="2400" i="1" dirty="0" err="1">
                <a:latin typeface="Times New Roman Tj" panose="02020603050405020304" pitchFamily="18" charset="-52"/>
              </a:rPr>
              <a:t>Сархати</a:t>
            </a:r>
            <a:r>
              <a:rPr lang="ru-RU" sz="2400" i="1" dirty="0">
                <a:latin typeface="Times New Roman Tj" panose="02020603050405020304" pitchFamily="18" charset="-52"/>
              </a:rPr>
              <a:t> </a:t>
            </a:r>
            <a:r>
              <a:rPr lang="ru-RU" sz="2400" i="1" dirty="0" err="1">
                <a:latin typeface="Times New Roman Tj" panose="02020603050405020304" pitchFamily="18" charset="-52"/>
              </a:rPr>
              <a:t>нуҳуми</a:t>
            </a:r>
            <a:r>
              <a:rPr lang="ru-RU" sz="2400" i="1" dirty="0">
                <a:latin typeface="Times New Roman Tj" panose="02020603050405020304" pitchFamily="18" charset="-52"/>
              </a:rPr>
              <a:t>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1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муқовимат</a:t>
            </a:r>
            <a:r>
              <a:rPr lang="ru-RU" sz="2400" i="1" dirty="0">
                <a:latin typeface="Times New Roman Tj" panose="02020603050405020304" pitchFamily="18" charset="-52"/>
              </a:rPr>
              <a:t> </a:t>
            </a:r>
            <a:r>
              <a:rPr lang="ru-RU" sz="2400" i="1" dirty="0" err="1">
                <a:latin typeface="Times New Roman Tj" panose="02020603050405020304" pitchFamily="18" charset="-52"/>
              </a:rPr>
              <a:t>бо</a:t>
            </a:r>
            <a:r>
              <a:rPr lang="ru-RU" sz="2400" i="1" dirty="0">
                <a:latin typeface="Times New Roman Tj" panose="02020603050405020304" pitchFamily="18" charset="-52"/>
              </a:rPr>
              <a:t> </a:t>
            </a:r>
            <a:r>
              <a:rPr lang="ru-RU" sz="2400" i="1" dirty="0" err="1">
                <a:latin typeface="Times New Roman Tj" panose="02020603050405020304" pitchFamily="18" charset="-52"/>
              </a:rPr>
              <a:t>коррупсия</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endParaRPr lang="ru-RU" sz="2400" dirty="0">
              <a:effectLst/>
              <a:latin typeface="Times New Roman Tj" panose="02020603050405020304" pitchFamily="18" charset="-52"/>
              <a:ea typeface="Times New Roman" panose="02020603050405020304" pitchFamily="18" charset="0"/>
            </a:endParaRPr>
          </a:p>
          <a:p>
            <a:pPr algn="just"/>
            <a:endParaRPr lang="ru-RU" sz="2400" dirty="0">
              <a:latin typeface="Times New Roman Tj" panose="02020603050405020304" pitchFamily="18" charset="-52"/>
              <a:ea typeface="Times New Roman" panose="02020603050405020304" pitchFamily="18" charset="0"/>
            </a:endParaRPr>
          </a:p>
          <a:p>
            <a:pPr algn="just"/>
            <a:endParaRPr lang="ru-RU" sz="2400" dirty="0">
              <a:effectLst/>
              <a:latin typeface="Times New Roman Tj" panose="02020603050405020304" pitchFamily="18" charset="-52"/>
              <a:ea typeface="Times New Roman" panose="02020603050405020304" pitchFamily="18" charset="0"/>
            </a:endParaRPr>
          </a:p>
          <a:p>
            <a:pPr algn="just"/>
            <a:endParaRPr lang="ru-RU" sz="2400" dirty="0">
              <a:latin typeface="Times New Roman Tj" panose="02020603050405020304" pitchFamily="18" charset="-52"/>
              <a:ea typeface="Times New Roman" panose="02020603050405020304" pitchFamily="18" charset="0"/>
            </a:endParaRPr>
          </a:p>
          <a:p>
            <a:pPr algn="just"/>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16550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9B6FA3-5DDC-4A1D-8FEB-7478F7DC9F71}"/>
              </a:ext>
            </a:extLst>
          </p:cNvPr>
          <p:cNvSpPr>
            <a:spLocks noGrp="1"/>
          </p:cNvSpPr>
          <p:nvPr>
            <p:ph idx="1"/>
          </p:nvPr>
        </p:nvSpPr>
        <p:spPr>
          <a:xfrm>
            <a:off x="457200" y="1166018"/>
            <a:ext cx="8229600" cy="4525963"/>
          </a:xfrm>
        </p:spPr>
        <p:txBody>
          <a:bodyPr>
            <a:noAutofit/>
          </a:bodyPr>
          <a:lstStyle/>
          <a:p>
            <a:pPr marL="0" indent="0" algn="ctr">
              <a:buNone/>
            </a:pPr>
            <a:r>
              <a:rPr lang="tg-Cyrl-TJ" sz="2400" b="1" dirty="0">
                <a:solidFill>
                  <a:schemeClr val="tx2">
                    <a:lumMod val="60000"/>
                    <a:lumOff val="40000"/>
                  </a:schemeClr>
                </a:solidFill>
                <a:latin typeface="Times New Roman Tj" panose="02020603050405020304" pitchFamily="18" charset="-52"/>
              </a:rPr>
              <a:t>Таъсиси муассисаи таълимии такмили ихтисоси хизматчиёни давлатӣ </a:t>
            </a:r>
          </a:p>
          <a:p>
            <a:pPr marL="0" indent="0" algn="just">
              <a:buNone/>
            </a:pPr>
            <a:r>
              <a:rPr lang="tg-Cyrl-TJ" sz="2400" dirty="0">
                <a:latin typeface="Times New Roman Tj" panose="02020603050405020304" pitchFamily="18" charset="-52"/>
              </a:rPr>
              <a:t>-бо фармони Президенти Ҷумҳурии Тоҷикистон аз </a:t>
            </a:r>
            <a:r>
              <a:rPr lang="ru-RU" sz="2400" b="0" i="0" dirty="0">
                <a:effectLst/>
                <a:latin typeface="Times New Roman Tj" panose="02020603050405020304" pitchFamily="18" charset="-52"/>
              </a:rPr>
              <a:t>9 октябри соли 2002, №926 </a:t>
            </a:r>
            <a:r>
              <a:rPr lang="ru-RU" sz="2400" b="0" i="0" dirty="0" err="1">
                <a:effectLst/>
                <a:latin typeface="Times New Roman Tj" panose="02020603050405020304" pitchFamily="18" charset="-52"/>
              </a:rPr>
              <a:t>Донишкадаи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такмили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ихтисоси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хизматчиёни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давлатии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Ҷумҳурии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Тоҷикистон</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таъсис</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дода</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шуд</a:t>
            </a:r>
            <a:endParaRPr lang="ru-RU" sz="2400" b="0" i="0" dirty="0">
              <a:effectLst/>
              <a:latin typeface="Times New Roman Tj" panose="02020603050405020304" pitchFamily="18" charset="-52"/>
            </a:endParaRPr>
          </a:p>
          <a:p>
            <a:pPr marL="0" indent="0" algn="just">
              <a:buNone/>
            </a:pPr>
            <a:r>
              <a:rPr lang="tg-Cyrl-TJ" sz="2400" dirty="0">
                <a:latin typeface="Times New Roman Tj" panose="02020603050405020304" pitchFamily="18" charset="-52"/>
              </a:rPr>
              <a:t>-бо фармони Президенти Ҷумҳурии Тоҷикистон аз </a:t>
            </a:r>
            <a:r>
              <a:rPr lang="ru-RU" sz="2400" b="0" i="0" dirty="0">
                <a:effectLst/>
                <a:latin typeface="Times New Roman Tj" panose="02020603050405020304" pitchFamily="18" charset="-52"/>
              </a:rPr>
              <a:t>26 </a:t>
            </a:r>
            <a:r>
              <a:rPr lang="ru-RU" sz="2400" b="0" i="0" dirty="0" err="1">
                <a:effectLst/>
                <a:latin typeface="Times New Roman Tj" panose="02020603050405020304" pitchFamily="18" charset="-52"/>
              </a:rPr>
              <a:t>августи</a:t>
            </a:r>
            <a:r>
              <a:rPr lang="ru-RU" sz="2400" b="0" i="0" dirty="0">
                <a:effectLst/>
                <a:latin typeface="Times New Roman Tj" panose="02020603050405020304" pitchFamily="18" charset="-52"/>
              </a:rPr>
              <a:t> соли 2013, №1502 ба </a:t>
            </a:r>
            <a:r>
              <a:rPr lang="ru-RU" sz="2400" b="0" i="0" dirty="0" err="1">
                <a:effectLst/>
                <a:latin typeface="Times New Roman Tj" panose="02020603050405020304" pitchFamily="18" charset="-52"/>
              </a:rPr>
              <a:t>Донишкадаи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идоракунии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давлатии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назди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Президенти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Ҷумҳурии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Тоҷикистон</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табдил</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дода</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шуд</a:t>
            </a:r>
            <a:endParaRPr lang="ru-RU" sz="2400" b="0" i="0" dirty="0">
              <a:effectLst/>
              <a:latin typeface="Times New Roman Tj" panose="02020603050405020304" pitchFamily="18" charset="-52"/>
            </a:endParaRPr>
          </a:p>
          <a:p>
            <a:pPr marL="0" indent="0" algn="just">
              <a:buNone/>
            </a:pPr>
            <a:r>
              <a:rPr lang="tg-Cyrl-TJ" sz="2400" dirty="0">
                <a:latin typeface="Times New Roman Tj" panose="02020603050405020304" pitchFamily="18" charset="-52"/>
              </a:rPr>
              <a:t>-бо фармони Президенти Ҷумҳурии Тоҷикистон аз 2</a:t>
            </a:r>
            <a:r>
              <a:rPr lang="ru-RU" sz="2400" b="0" i="0" dirty="0">
                <a:effectLst/>
                <a:latin typeface="Times New Roman Tj" panose="02020603050405020304" pitchFamily="18" charset="-52"/>
              </a:rPr>
              <a:t>9 феврали соли 2020, №1463 ба </a:t>
            </a:r>
            <a:r>
              <a:rPr lang="ru-RU" sz="2400" b="0" i="0" dirty="0" err="1">
                <a:effectLst/>
                <a:latin typeface="Times New Roman Tj" panose="02020603050405020304" pitchFamily="18" charset="-52"/>
              </a:rPr>
              <a:t>Академияи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идоракунии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давлатии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назди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Президенти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Ҷумҳурии</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Тоҷикистон</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табдил</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дода</a:t>
            </a:r>
            <a:r>
              <a:rPr lang="ru-RU" sz="2400" b="0" i="0" dirty="0">
                <a:effectLst/>
                <a:latin typeface="Times New Roman Tj" panose="02020603050405020304" pitchFamily="18" charset="-52"/>
              </a:rPr>
              <a:t> </a:t>
            </a:r>
            <a:r>
              <a:rPr lang="ru-RU" sz="2400" b="0" i="0" dirty="0" err="1">
                <a:effectLst/>
                <a:latin typeface="Times New Roman Tj" panose="02020603050405020304" pitchFamily="18" charset="-52"/>
              </a:rPr>
              <a:t>шуд</a:t>
            </a:r>
            <a:r>
              <a:rPr lang="ru-RU" sz="2400" b="0" i="0" dirty="0">
                <a:effectLst/>
                <a:latin typeface="Times New Roman Tj" panose="02020603050405020304" pitchFamily="18" charset="-52"/>
              </a:rPr>
              <a:t>.</a:t>
            </a:r>
          </a:p>
          <a:p>
            <a:pPr marL="0" indent="0" algn="just">
              <a:buNone/>
            </a:pPr>
            <a:endParaRPr lang="ru-RU" sz="2400" b="0" i="0" dirty="0">
              <a:effectLst/>
              <a:latin typeface="Times New Roman Tj" panose="02020603050405020304" pitchFamily="18" charset="-52"/>
            </a:endParaRPr>
          </a:p>
          <a:p>
            <a:pPr marL="0" indent="0">
              <a:buNone/>
            </a:pPr>
            <a:endParaRPr lang="ru-RU" sz="2400" b="1" dirty="0">
              <a:solidFill>
                <a:schemeClr val="tx2">
                  <a:lumMod val="60000"/>
                  <a:lumOff val="40000"/>
                </a:schemeClr>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85956A49-7CC1-4B95-8638-B59269D71945}"/>
              </a:ext>
            </a:extLst>
          </p:cNvPr>
          <p:cNvSpPr>
            <a:spLocks noGrp="1"/>
          </p:cNvSpPr>
          <p:nvPr>
            <p:ph type="sldNum" sz="quarter" idx="12"/>
          </p:nvPr>
        </p:nvSpPr>
        <p:spPr/>
        <p:txBody>
          <a:bodyPr/>
          <a:lstStyle/>
          <a:p>
            <a:fld id="{55CBD9F2-F491-4F64-B874-E143D18E6233}" type="slidenum">
              <a:rPr lang="ru-RU" smtClean="0"/>
              <a:pPr/>
              <a:t>11</a:t>
            </a:fld>
            <a:endParaRPr lang="ru-RU"/>
          </a:p>
        </p:txBody>
      </p:sp>
      <p:sp>
        <p:nvSpPr>
          <p:cNvPr id="5" name="Заголовок 1">
            <a:extLst>
              <a:ext uri="{FF2B5EF4-FFF2-40B4-BE49-F238E27FC236}">
                <a16:creationId xmlns:a16="http://schemas.microsoft.com/office/drawing/2014/main" id="{ED5205CD-8DA4-47A8-850A-26A0250F0523}"/>
              </a:ext>
            </a:extLst>
          </p:cNvPr>
          <p:cNvSpPr>
            <a:spLocks noGrp="1"/>
          </p:cNvSpPr>
          <p:nvPr>
            <p:ph type="title"/>
          </p:nvPr>
        </p:nvSpPr>
        <p:spPr>
          <a:xfrm>
            <a:off x="457200" y="274638"/>
            <a:ext cx="8229600" cy="1143000"/>
          </a:xfrm>
        </p:spPr>
        <p:txBody>
          <a:bodyPr>
            <a:noAutofit/>
          </a:bodyPr>
          <a:lstStyle/>
          <a:p>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br>
              <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2800" dirty="0"/>
          </a:p>
        </p:txBody>
      </p:sp>
    </p:spTree>
    <p:extLst>
      <p:ext uri="{BB962C8B-B14F-4D97-AF65-F5344CB8AC3E}">
        <p14:creationId xmlns:p14="http://schemas.microsoft.com/office/powerpoint/2010/main" val="40822346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116632"/>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397813"/>
            <a:ext cx="8229600" cy="4525963"/>
          </a:xfrm>
        </p:spPr>
        <p:txBody>
          <a:bodyPr>
            <a:noAutofit/>
          </a:bodyPr>
          <a:lstStyle/>
          <a:p>
            <a:pPr marL="0" indent="0" algn="just">
              <a:lnSpc>
                <a:spcPct val="150000"/>
              </a:lnSpc>
              <a:buNone/>
            </a:pPr>
            <a:r>
              <a:rPr lang="tg-Cyrl-TJ" sz="2000" b="1"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Шахси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таъин</a:t>
            </a:r>
            <a:r>
              <a:rPr lang="ru-RU" sz="2000" dirty="0">
                <a:effectLst/>
                <a:latin typeface="Times New Roman" panose="02020603050405020304" pitchFamily="18" charset="0"/>
                <a:ea typeface="Times New Roman" panose="02020603050405020304" pitchFamily="18" charset="0"/>
              </a:rPr>
              <a:t> ё </a:t>
            </a:r>
            <a:r>
              <a:rPr lang="ru-RU" sz="2000" dirty="0" err="1">
                <a:effectLst/>
                <a:latin typeface="Times New Roman" panose="02020603050405020304" pitchFamily="18" charset="0"/>
                <a:ea typeface="Times New Roman" panose="02020603050405020304" pitchFamily="18" charset="0"/>
              </a:rPr>
              <a:t>интихобшуда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a:t>
            </a:r>
            <a:r>
              <a:rPr lang="ru-RU" sz="2000" dirty="0">
                <a:effectLst/>
                <a:latin typeface="Times New Roman" panose="02020603050405020304" pitchFamily="18" charset="0"/>
                <a:ea typeface="Times New Roman" panose="02020603050405020304" pitchFamily="18" charset="0"/>
              </a:rPr>
              <a:t> ба таври </a:t>
            </a:r>
            <a:r>
              <a:rPr lang="ru-RU" sz="2000" dirty="0" err="1">
                <a:effectLst/>
                <a:latin typeface="Times New Roman" panose="02020603050405020304" pitchFamily="18" charset="0"/>
                <a:ea typeface="Times New Roman" panose="02020603050405020304" pitchFamily="18" charset="0"/>
              </a:rPr>
              <a:t>доимӣ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муваққатӣ</a:t>
            </a:r>
            <a:r>
              <a:rPr lang="ru-RU" sz="2000" dirty="0">
                <a:effectLst/>
                <a:latin typeface="Times New Roman" panose="02020603050405020304" pitchFamily="18" charset="0"/>
                <a:ea typeface="Times New Roman" panose="02020603050405020304" pitchFamily="18" charset="0"/>
              </a:rPr>
              <a:t> ё </a:t>
            </a:r>
            <a:r>
              <a:rPr lang="ru-RU" sz="2000" dirty="0" err="1">
                <a:effectLst/>
                <a:latin typeface="Times New Roman" panose="02020603050405020304" pitchFamily="18" charset="0"/>
                <a:ea typeface="Times New Roman" panose="02020603050405020304" pitchFamily="18" charset="0"/>
              </a:rPr>
              <a:t>бо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ваколати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махсус</a:t>
            </a:r>
            <a:r>
              <a:rPr lang="ru-RU" sz="2000" dirty="0">
                <a:effectLst/>
                <a:latin typeface="Times New Roman" panose="02020603050405020304" pitchFamily="18" charset="0"/>
                <a:ea typeface="Times New Roman" panose="02020603050405020304" pitchFamily="18" charset="0"/>
              </a:rPr>
              <a:t> </a:t>
            </a:r>
          </a:p>
          <a:p>
            <a:pPr marL="0" indent="0" algn="just">
              <a:lnSpc>
                <a:spcPct val="150000"/>
              </a:lnSpc>
              <a:buNone/>
            </a:pPr>
            <a:r>
              <a:rPr lang="ru-RU" sz="2000" dirty="0">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вазифаи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намояндаи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ҳокимияти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давлатиро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амалӣ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менамояд</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яъне</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тартиби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муқаррарнамудаи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қонунгузории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Ҷумҳурии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Тоҷикистон</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дорои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ваколатҳои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амрдиҳӣ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нисбати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шахсоне</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мебошад</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a:t>
            </a:r>
            <a:r>
              <a:rPr lang="ru-RU" sz="2000" dirty="0">
                <a:effectLst/>
                <a:latin typeface="Times New Roman" panose="02020603050405020304" pitchFamily="18" charset="0"/>
                <a:ea typeface="Times New Roman" panose="02020603050405020304" pitchFamily="18" charset="0"/>
              </a:rPr>
              <a:t> дар </a:t>
            </a:r>
            <a:r>
              <a:rPr lang="ru-RU" sz="2000" dirty="0" err="1">
                <a:effectLst/>
                <a:latin typeface="Times New Roman" panose="02020603050405020304" pitchFamily="18" charset="0"/>
                <a:ea typeface="Times New Roman" panose="02020603050405020304" pitchFamily="18" charset="0"/>
              </a:rPr>
              <a:t>тобеияти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хизматии</a:t>
            </a:r>
            <a:r>
              <a:rPr lang="ru-RU" sz="2000" dirty="0">
                <a:effectLst/>
                <a:latin typeface="Times New Roman" panose="02020603050405020304" pitchFamily="18" charset="0"/>
                <a:ea typeface="Times New Roman" panose="02020603050405020304" pitchFamily="18" charset="0"/>
              </a:rPr>
              <a:t> ӯ </a:t>
            </a:r>
            <a:r>
              <a:rPr lang="ru-RU" sz="2000" dirty="0" err="1">
                <a:effectLst/>
                <a:latin typeface="Times New Roman" panose="02020603050405020304" pitchFamily="18" charset="0"/>
                <a:ea typeface="Times New Roman" panose="02020603050405020304" pitchFamily="18" charset="0"/>
              </a:rPr>
              <a:t>қарор</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надоранд</a:t>
            </a:r>
            <a:r>
              <a:rPr lang="ru-RU" sz="2000" dirty="0">
                <a:effectLst/>
                <a:latin typeface="Times New Roman" panose="02020603050405020304" pitchFamily="18" charset="0"/>
                <a:ea typeface="Times New Roman" panose="02020603050405020304" pitchFamily="18" charset="0"/>
              </a:rPr>
              <a:t>, </a:t>
            </a:r>
          </a:p>
          <a:p>
            <a:pPr marL="0" indent="0" algn="just">
              <a:lnSpc>
                <a:spcPct val="150000"/>
              </a:lnSpc>
              <a:buNone/>
            </a:pPr>
            <a:r>
              <a:rPr lang="ru-RU" sz="2000" dirty="0">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 </a:t>
            </a:r>
            <a:r>
              <a:rPr lang="ru-RU" sz="2000" i="1" dirty="0">
                <a:latin typeface="Times New Roman Tj" panose="02020603050405020304" pitchFamily="18" charset="-52"/>
              </a:rPr>
              <a:t>(</a:t>
            </a:r>
            <a:r>
              <a:rPr lang="ru-RU" sz="2000" i="1" dirty="0" err="1">
                <a:latin typeface="Times New Roman Tj" panose="02020603050405020304" pitchFamily="18" charset="-52"/>
              </a:rPr>
              <a:t>Сархати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даҳуми</a:t>
            </a:r>
            <a:r>
              <a:rPr lang="ru-RU" sz="2000" i="1" dirty="0">
                <a:latin typeface="Times New Roman Tj" panose="02020603050405020304" pitchFamily="18" charset="-52"/>
              </a:rPr>
              <a:t>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1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a:p>
            <a:pPr marL="0" indent="0" algn="just">
              <a:lnSpc>
                <a:spcPct val="150000"/>
              </a:lnSpc>
              <a:buNone/>
            </a:pPr>
            <a:endParaRPr lang="ru-RU" sz="2000" dirty="0">
              <a:effectLst/>
              <a:latin typeface="Times New Roman Tj" panose="02020603050405020304" pitchFamily="18" charset="-52"/>
              <a:ea typeface="Times New Roman" panose="02020603050405020304" pitchFamily="18" charset="0"/>
            </a:endParaRPr>
          </a:p>
          <a:p>
            <a:pPr algn="just"/>
            <a:endParaRPr lang="ru-RU" sz="20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110</a:t>
            </a:fld>
            <a:endParaRPr lang="ru-RU"/>
          </a:p>
        </p:txBody>
      </p:sp>
      <p:sp>
        <p:nvSpPr>
          <p:cNvPr id="5" name="TextBox 4">
            <a:extLst>
              <a:ext uri="{FF2B5EF4-FFF2-40B4-BE49-F238E27FC236}">
                <a16:creationId xmlns:a16="http://schemas.microsoft.com/office/drawing/2014/main" id="{116885A9-3E8C-40A7-833A-DD74DCCB1DA6}"/>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Мафҳуми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шахси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мансабдори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endParaRPr lang="ru-RU" sz="16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24721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116632"/>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397813"/>
            <a:ext cx="8229600" cy="4525963"/>
          </a:xfrm>
        </p:spPr>
        <p:txBody>
          <a:bodyPr>
            <a:noAutofit/>
          </a:bodyPr>
          <a:lstStyle/>
          <a:p>
            <a:pPr marL="0" indent="0" algn="just">
              <a:lnSpc>
                <a:spcPct val="150000"/>
              </a:lnSpc>
              <a:buNone/>
            </a:pPr>
            <a:r>
              <a:rPr lang="tg-Cyrl-TJ" sz="2000" b="1"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инчунин</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шахсе</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вазифаҳои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ташкилию</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амрдиҳӣ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маъмурию</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хоҷагидориро</a:t>
            </a:r>
            <a:r>
              <a:rPr lang="ru-RU" sz="2000" dirty="0">
                <a:effectLst/>
                <a:latin typeface="Times New Roman" panose="02020603050405020304" pitchFamily="18" charset="0"/>
                <a:ea typeface="Times New Roman" panose="02020603050405020304" pitchFamily="18" charset="0"/>
              </a:rPr>
              <a:t> дар </a:t>
            </a:r>
            <a:r>
              <a:rPr lang="ru-RU" sz="2000" dirty="0" err="1">
                <a:effectLst/>
                <a:latin typeface="Times New Roman" panose="02020603050405020304" pitchFamily="18" charset="0"/>
                <a:ea typeface="Times New Roman" panose="02020603050405020304" pitchFamily="18" charset="0"/>
              </a:rPr>
              <a:t>мақомоти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ҳокимияти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муассисаҳои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мақомоти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худидоракунии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шаҳрак</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деҳот</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ҳамчунин</a:t>
            </a:r>
            <a:r>
              <a:rPr lang="ru-RU" sz="2000" dirty="0">
                <a:effectLst/>
                <a:latin typeface="Times New Roman" panose="02020603050405020304" pitchFamily="18" charset="0"/>
                <a:ea typeface="Times New Roman" panose="02020603050405020304" pitchFamily="18" charset="0"/>
              </a:rPr>
              <a:t> дар </a:t>
            </a:r>
            <a:r>
              <a:rPr lang="ru-RU" sz="2000" dirty="0" err="1">
                <a:effectLst/>
                <a:latin typeface="Times New Roman" panose="02020603050405020304" pitchFamily="18" charset="0"/>
                <a:ea typeface="Times New Roman" panose="02020603050405020304" pitchFamily="18" charset="0"/>
              </a:rPr>
              <a:t>субъектҳои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хоҷагидори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дигар</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субъектҳои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хоҷагидоре</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a:t>
            </a:r>
            <a:r>
              <a:rPr lang="ru-RU" sz="2000" dirty="0">
                <a:effectLst/>
                <a:latin typeface="Times New Roman" panose="02020603050405020304" pitchFamily="18" charset="0"/>
                <a:ea typeface="Times New Roman" panose="02020603050405020304" pitchFamily="18" charset="0"/>
              </a:rPr>
              <a:t> дар </a:t>
            </a:r>
            <a:r>
              <a:rPr lang="ru-RU" sz="2000" dirty="0" err="1">
                <a:effectLst/>
                <a:latin typeface="Times New Roman" panose="02020603050405020304" pitchFamily="18" charset="0"/>
                <a:ea typeface="Times New Roman" panose="02020603050405020304" pitchFamily="18" charset="0"/>
              </a:rPr>
              <a:t>онҳо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ҳиссаи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a:t>
            </a:r>
            <a:r>
              <a:rPr lang="ru-RU" sz="2000" dirty="0">
                <a:effectLst/>
                <a:latin typeface="Times New Roman" panose="02020603050405020304" pitchFamily="18" charset="0"/>
                <a:ea typeface="Times New Roman" panose="02020603050405020304" pitchFamily="18" charset="0"/>
              </a:rPr>
              <a:t> на </a:t>
            </a:r>
            <a:r>
              <a:rPr lang="ru-RU" sz="2000" dirty="0" err="1">
                <a:effectLst/>
                <a:latin typeface="Times New Roman" panose="02020603050405020304" pitchFamily="18" charset="0"/>
                <a:ea typeface="Times New Roman" panose="02020603050405020304" pitchFamily="18" charset="0"/>
              </a:rPr>
              <a:t>кам</a:t>
            </a:r>
            <a:r>
              <a:rPr lang="ru-RU" sz="2000" dirty="0">
                <a:effectLst/>
                <a:latin typeface="Times New Roman" panose="02020603050405020304" pitchFamily="18" charset="0"/>
                <a:ea typeface="Times New Roman" panose="02020603050405020304" pitchFamily="18" charset="0"/>
              </a:rPr>
              <a:t> аз </a:t>
            </a:r>
            <a:r>
              <a:rPr lang="ru-RU" sz="2000" dirty="0" err="1">
                <a:effectLst/>
                <a:latin typeface="Times New Roman" panose="02020603050405020304" pitchFamily="18" charset="0"/>
                <a:ea typeface="Times New Roman" panose="02020603050405020304" pitchFamily="18" charset="0"/>
              </a:rPr>
              <a:t>нисфро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ташкил</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медиҳад</a:t>
            </a:r>
            <a:r>
              <a:rPr lang="ru-RU" sz="2000" dirty="0">
                <a:effectLst/>
                <a:latin typeface="Times New Roman" panose="02020603050405020304" pitchFamily="18" charset="0"/>
                <a:ea typeface="Times New Roman" panose="02020603050405020304" pitchFamily="18" charset="0"/>
              </a:rPr>
              <a:t>, ба таври </a:t>
            </a:r>
            <a:r>
              <a:rPr lang="ru-RU" sz="2000" dirty="0" err="1">
                <a:effectLst/>
                <a:latin typeface="Times New Roman" panose="02020603050405020304" pitchFamily="18" charset="0"/>
                <a:ea typeface="Times New Roman" panose="02020603050405020304" pitchFamily="18" charset="0"/>
              </a:rPr>
              <a:t>музднок</a:t>
            </a:r>
            <a:r>
              <a:rPr lang="ru-RU" sz="2000" dirty="0">
                <a:effectLst/>
                <a:latin typeface="Times New Roman" panose="02020603050405020304" pitchFamily="18" charset="0"/>
                <a:ea typeface="Times New Roman" panose="02020603050405020304" pitchFamily="18" charset="0"/>
              </a:rPr>
              <a:t> ё </a:t>
            </a:r>
            <a:r>
              <a:rPr lang="ru-RU" sz="2000" dirty="0" err="1">
                <a:effectLst/>
                <a:latin typeface="Times New Roman" panose="02020603050405020304" pitchFamily="18" charset="0"/>
                <a:ea typeface="Times New Roman" panose="02020603050405020304" pitchFamily="18" charset="0"/>
              </a:rPr>
              <a:t>бемузд</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иҷро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менамояд</a:t>
            </a:r>
            <a:endParaRPr lang="ru-RU" sz="20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2000" dirty="0">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шахсони</a:t>
            </a:r>
            <a:r>
              <a:rPr lang="ru-RU" sz="2000" dirty="0">
                <a:effectLst/>
                <a:latin typeface="Times New Roman" panose="02020603050405020304" pitchFamily="18" charset="0"/>
                <a:ea typeface="Times New Roman" panose="02020603050405020304" pitchFamily="18" charset="0"/>
              </a:rPr>
              <a:t> ба </a:t>
            </a:r>
            <a:r>
              <a:rPr lang="ru-RU" sz="2000" dirty="0" err="1">
                <a:effectLst/>
                <a:latin typeface="Times New Roman" panose="02020603050405020304" pitchFamily="18" charset="0"/>
                <a:ea typeface="Times New Roman" panose="02020603050405020304" pitchFamily="18" charset="0"/>
              </a:rPr>
              <a:t>онҳо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баробаркардашуда</a:t>
            </a:r>
            <a:r>
              <a:rPr lang="ru-RU" sz="2000" dirty="0">
                <a:effectLst/>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 </a:t>
            </a:r>
            <a:r>
              <a:rPr lang="ru-RU" sz="2000" i="1" dirty="0">
                <a:latin typeface="Times New Roman Tj" panose="02020603050405020304" pitchFamily="18" charset="-52"/>
              </a:rPr>
              <a:t>(</a:t>
            </a:r>
            <a:r>
              <a:rPr lang="ru-RU" sz="2000" i="1" dirty="0" err="1">
                <a:latin typeface="Times New Roman Tj" panose="02020603050405020304" pitchFamily="18" charset="-52"/>
              </a:rPr>
              <a:t>Сархати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даҳуми</a:t>
            </a:r>
            <a:r>
              <a:rPr lang="ru-RU" sz="2000" i="1" dirty="0">
                <a:latin typeface="Times New Roman Tj" panose="02020603050405020304" pitchFamily="18" charset="-52"/>
              </a:rPr>
              <a:t>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1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a:p>
            <a:pPr marL="0" indent="0" algn="just">
              <a:lnSpc>
                <a:spcPct val="150000"/>
              </a:lnSpc>
              <a:buNone/>
            </a:pPr>
            <a:endParaRPr lang="ru-RU" sz="2000" dirty="0">
              <a:effectLst/>
              <a:latin typeface="Times New Roman Tj" panose="02020603050405020304" pitchFamily="18" charset="-52"/>
              <a:ea typeface="Times New Roman" panose="02020603050405020304" pitchFamily="18" charset="0"/>
            </a:endParaRPr>
          </a:p>
          <a:p>
            <a:pPr algn="just"/>
            <a:endParaRPr lang="ru-RU" sz="20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111</a:t>
            </a:fld>
            <a:endParaRPr lang="ru-RU"/>
          </a:p>
        </p:txBody>
      </p:sp>
      <p:sp>
        <p:nvSpPr>
          <p:cNvPr id="5" name="TextBox 4">
            <a:extLst>
              <a:ext uri="{FF2B5EF4-FFF2-40B4-BE49-F238E27FC236}">
                <a16:creationId xmlns:a16="http://schemas.microsoft.com/office/drawing/2014/main" id="{116885A9-3E8C-40A7-833A-DD74DCCB1DA6}"/>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Шахси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мансабдори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endParaRPr lang="ru-RU" sz="16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83304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78" y="2460075"/>
            <a:ext cx="80724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5400" b="1" dirty="0" err="1">
                <a:solidFill>
                  <a:schemeClr val="accent1">
                    <a:lumMod val="75000"/>
                  </a:schemeClr>
                </a:solidFill>
                <a:latin typeface="Times New Roman Tj" pitchFamily="18" charset="-52"/>
              </a:rPr>
              <a:t>Сипос</a:t>
            </a:r>
            <a:r>
              <a:rPr lang="ru-RU" sz="5400" b="1" dirty="0">
                <a:solidFill>
                  <a:schemeClr val="accent1">
                    <a:lumMod val="75000"/>
                  </a:schemeClr>
                </a:solidFill>
                <a:latin typeface="Times New Roman Tj" pitchFamily="18" charset="-52"/>
              </a:rPr>
              <a:t> аз </a:t>
            </a:r>
            <a:r>
              <a:rPr lang="ru-RU" sz="5400" b="1" dirty="0" err="1">
                <a:solidFill>
                  <a:schemeClr val="accent1">
                    <a:lumMod val="75000"/>
                  </a:schemeClr>
                </a:solidFill>
                <a:latin typeface="Times New Roman Tj" pitchFamily="18" charset="-52"/>
              </a:rPr>
              <a:t>таваљљуњатон</a:t>
            </a:r>
            <a:r>
              <a:rPr kumimoji="0" lang="ru-RU" sz="5400" b="1" i="0" u="none" strike="noStrike" cap="none" normalizeH="0" baseline="0" dirty="0">
                <a:ln>
                  <a:noFill/>
                </a:ln>
                <a:solidFill>
                  <a:schemeClr val="accent1">
                    <a:lumMod val="75000"/>
                  </a:schemeClr>
                </a:solidFill>
                <a:effectLst/>
                <a:latin typeface="Times New Roman Tj" pitchFamily="18" charset="-52"/>
                <a:ea typeface="Times New Roman" pitchFamily="18" charset="0"/>
                <a:cs typeface="Times New Roman" pitchFamily="18" charset="0"/>
              </a:rPr>
              <a:t>!</a:t>
            </a:r>
            <a:endParaRPr kumimoji="0" lang="ru-RU" sz="5400" b="1" i="0" u="none" strike="noStrike" cap="none" normalizeH="0" baseline="0" dirty="0">
              <a:ln>
                <a:noFill/>
              </a:ln>
              <a:solidFill>
                <a:schemeClr val="accent1">
                  <a:lumMod val="75000"/>
                </a:schemeClr>
              </a:solidFill>
              <a:effectLst/>
              <a:latin typeface="Arial" pitchFamily="34" charset="0"/>
            </a:endParaRPr>
          </a:p>
        </p:txBody>
      </p:sp>
      <p:sp>
        <p:nvSpPr>
          <p:cNvPr id="3" name="Заголовок 1"/>
          <p:cNvSpPr txBox="1">
            <a:spLocks/>
          </p:cNvSpPr>
          <p:nvPr/>
        </p:nvSpPr>
        <p:spPr>
          <a:xfrm>
            <a:off x="3923928" y="5870954"/>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solidFill>
                  <a:schemeClr val="tx1"/>
                </a:solidFill>
              </a:rPr>
              <a:pPr/>
              <a:t>112</a:t>
            </a:fld>
            <a:endParaRPr lang="ru-RU"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
        <p:nvSpPr>
          <p:cNvPr id="7" name="Заголовок 1"/>
          <p:cNvSpPr txBox="1">
            <a:spLocks/>
          </p:cNvSpPr>
          <p:nvPr/>
        </p:nvSpPr>
        <p:spPr>
          <a:xfrm>
            <a:off x="1619672" y="4509120"/>
            <a:ext cx="7772400" cy="10715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u-RU" sz="3000" b="1">
                <a:solidFill>
                  <a:srgbClr val="0070C0"/>
                </a:solidFill>
                <a:latin typeface="Times New Roman Tj" pitchFamily="18" charset="-52"/>
              </a:rPr>
              <a:t>Агентии хизмати давлатии назди</a:t>
            </a:r>
            <a:br>
              <a:rPr lang="ru-RU" sz="3000" b="1">
                <a:solidFill>
                  <a:srgbClr val="0070C0"/>
                </a:solidFill>
                <a:latin typeface="Times New Roman Tj" pitchFamily="18" charset="-52"/>
              </a:rPr>
            </a:br>
            <a:r>
              <a:rPr lang="ru-RU" sz="3000" b="1">
                <a:solidFill>
                  <a:srgbClr val="0070C0"/>
                </a:solidFill>
                <a:latin typeface="Times New Roman Tj" pitchFamily="18" charset="-52"/>
              </a:rPr>
              <a:t>Президенти Љумњурии Тољикистон </a:t>
            </a:r>
            <a:br>
              <a:rPr lang="en-US" sz="3000"/>
            </a:br>
            <a:endParaRPr lang="ru-RU" sz="3000" dirty="0">
              <a:latin typeface="Times New Roman Tj" pitchFamily="18" charset="-52"/>
            </a:endParaRPr>
          </a:p>
        </p:txBody>
      </p:sp>
    </p:spTree>
    <p:extLst>
      <p:ext uri="{BB962C8B-B14F-4D97-AF65-F5344CB8AC3E}">
        <p14:creationId xmlns:p14="http://schemas.microsoft.com/office/powerpoint/2010/main" val="3842043335"/>
      </p:ext>
    </p:extLst>
  </p:cSld>
  <p:clrMapOvr>
    <a:masterClrMapping/>
  </p:clrMapOvr>
  <p:transition spd="slow">
    <p:wipe di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60648"/>
            <a:ext cx="7772400" cy="1071570"/>
          </a:xfrm>
        </p:spPr>
        <p:txBody>
          <a:bodyPr>
            <a:noAutofit/>
          </a:bodyPr>
          <a:lstStyle/>
          <a:p>
            <a:pPr algn="ctr">
              <a:spcBef>
                <a:spcPct val="20000"/>
              </a:spcBef>
            </a:pPr>
            <a:r>
              <a:rPr lang="ru-RU" sz="3000" b="1" dirty="0" err="1">
                <a:solidFill>
                  <a:srgbClr val="0070C0"/>
                </a:solidFill>
                <a:latin typeface="Times New Roman Tj" pitchFamily="18" charset="-52"/>
              </a:rPr>
              <a:t>Агентии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хизмати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давлатии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назди</a:t>
            </a:r>
            <a:br>
              <a:rPr lang="ru-RU" sz="3000" b="1" dirty="0">
                <a:solidFill>
                  <a:srgbClr val="0070C0"/>
                </a:solidFill>
                <a:latin typeface="Times New Roman Tj" pitchFamily="18" charset="-52"/>
              </a:rPr>
            </a:br>
            <a:r>
              <a:rPr lang="ru-RU" sz="3000" b="1" dirty="0" err="1">
                <a:solidFill>
                  <a:srgbClr val="0070C0"/>
                </a:solidFill>
                <a:latin typeface="Times New Roman Tj" pitchFamily="18" charset="-52"/>
              </a:rPr>
              <a:t>Президенти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Љумњурии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Тољикистон</a:t>
            </a:r>
            <a:r>
              <a:rPr lang="ru-RU" sz="3000" b="1" dirty="0">
                <a:solidFill>
                  <a:srgbClr val="0070C0"/>
                </a:solidFill>
                <a:latin typeface="Times New Roman Tj" pitchFamily="18" charset="-52"/>
              </a:rPr>
              <a:t> </a:t>
            </a:r>
            <a:br>
              <a:rPr lang="en-US" sz="3000" dirty="0"/>
            </a:br>
            <a:endParaRPr lang="ru-RU" sz="3000" dirty="0">
              <a:latin typeface="Times New Roman Tj" pitchFamily="18" charset="-52"/>
            </a:endParaRPr>
          </a:p>
        </p:txBody>
      </p:sp>
      <p:sp>
        <p:nvSpPr>
          <p:cNvPr id="3" name="Подзаголовок 2"/>
          <p:cNvSpPr>
            <a:spLocks noGrp="1"/>
          </p:cNvSpPr>
          <p:nvPr>
            <p:ph type="subTitle" idx="1"/>
          </p:nvPr>
        </p:nvSpPr>
        <p:spPr>
          <a:xfrm>
            <a:off x="395536" y="1966880"/>
            <a:ext cx="8572560" cy="4572032"/>
          </a:xfrm>
        </p:spPr>
        <p:txBody>
          <a:bodyPr>
            <a:normAutofit/>
          </a:bodyPr>
          <a:lstStyle/>
          <a:p>
            <a:endParaRPr lang="ru-RU" sz="3600" dirty="0">
              <a:solidFill>
                <a:schemeClr val="tx1"/>
              </a:solidFill>
              <a:latin typeface="Times New Roman Tj" pitchFamily="18" charset="-52"/>
            </a:endParaRPr>
          </a:p>
          <a:p>
            <a:r>
              <a:rPr lang="ru-RU" sz="4300" b="1" dirty="0" err="1">
                <a:solidFill>
                  <a:schemeClr val="tx1"/>
                </a:solidFill>
                <a:latin typeface="Times New Roman Tj" pitchFamily="18" charset="-52"/>
              </a:rPr>
              <a:t>Хизмати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давлатӣ</a:t>
            </a:r>
            <a:r>
              <a:rPr lang="ru-RU" sz="4300" b="1" dirty="0">
                <a:solidFill>
                  <a:schemeClr val="tx1"/>
                </a:solidFill>
                <a:latin typeface="Times New Roman Tj" pitchFamily="18" charset="-52"/>
              </a:rPr>
              <a:t> дар </a:t>
            </a:r>
          </a:p>
          <a:p>
            <a:r>
              <a:rPr lang="ru-RU" sz="4300" b="1" dirty="0" err="1">
                <a:solidFill>
                  <a:schemeClr val="tx1"/>
                </a:solidFill>
                <a:latin typeface="Times New Roman Tj" pitchFamily="18" charset="-52"/>
              </a:rPr>
              <a:t>Ҷумҳурии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Тоҷикистон</a:t>
            </a:r>
            <a:br>
              <a:rPr lang="ru-RU" sz="4300" dirty="0">
                <a:solidFill>
                  <a:schemeClr val="tx1"/>
                </a:solidFill>
                <a:latin typeface="Times New Roman Tj" pitchFamily="18" charset="-52"/>
              </a:rPr>
            </a:br>
            <a:endParaRPr lang="ru-RU" sz="3600" dirty="0">
              <a:solidFill>
                <a:schemeClr val="tx1"/>
              </a:solidFill>
              <a:latin typeface="Times New Roman Tj" pitchFamily="18" charset="-52"/>
            </a:endParaRPr>
          </a:p>
          <a:p>
            <a:pPr>
              <a:lnSpc>
                <a:spcPct val="120000"/>
              </a:lnSpc>
            </a:pPr>
            <a:r>
              <a:rPr lang="ru-RU" sz="2000" dirty="0">
                <a:solidFill>
                  <a:schemeClr val="tx1"/>
                </a:solidFill>
                <a:latin typeface="Times New Roman Tj" pitchFamily="18" charset="-52"/>
              </a:rPr>
              <a:t>	</a:t>
            </a:r>
            <a:r>
              <a:rPr lang="ru-RU" sz="3400" dirty="0" err="1">
                <a:solidFill>
                  <a:schemeClr val="tx1"/>
                </a:solidFill>
                <a:latin typeface="Times New Roman Tj" pitchFamily="18" charset="-52"/>
              </a:rPr>
              <a:t>Д</a:t>
            </a:r>
            <a:r>
              <a:rPr lang="ru-RU" b="1" dirty="0" err="1">
                <a:solidFill>
                  <a:schemeClr val="tx1"/>
                </a:solidFill>
                <a:latin typeface="Times New Roman Tj" pitchFamily="18" charset="-52"/>
              </a:rPr>
              <a:t>иректори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Агентии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хизмати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давлатї</a:t>
            </a:r>
            <a:r>
              <a:rPr lang="ru-RU" b="1" dirty="0">
                <a:solidFill>
                  <a:schemeClr val="tx1"/>
                </a:solidFill>
                <a:latin typeface="Times New Roman Tj" pitchFamily="18" charset="-52"/>
              </a:rPr>
              <a:t> </a:t>
            </a:r>
          </a:p>
          <a:p>
            <a:pPr>
              <a:lnSpc>
                <a:spcPct val="120000"/>
              </a:lnSpc>
            </a:pP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Давлатов</a:t>
            </a:r>
            <a:r>
              <a:rPr lang="ru-RU" b="1" dirty="0">
                <a:solidFill>
                  <a:schemeClr val="tx1"/>
                </a:solidFill>
                <a:latin typeface="Times New Roman Tj" pitchFamily="18" charset="-52"/>
              </a:rPr>
              <a:t> Љ.М. </a:t>
            </a:r>
          </a:p>
          <a:p>
            <a:endParaRPr lang="ru-RU" sz="2000" dirty="0">
              <a:solidFill>
                <a:schemeClr val="tx1"/>
              </a:solidFill>
              <a:latin typeface="Times New Roman Tj" pitchFamily="18" charset="-52"/>
            </a:endParaRPr>
          </a:p>
          <a:p>
            <a:endParaRPr lang="ru-RU" dirty="0">
              <a:latin typeface="Times New Roman Tj" pitchFamily="18" charset="-52"/>
            </a:endParaRPr>
          </a:p>
        </p:txBody>
      </p:sp>
      <p:sp>
        <p:nvSpPr>
          <p:cNvPr id="4" name="Заголовок 1"/>
          <p:cNvSpPr txBox="1">
            <a:spLocks/>
          </p:cNvSpPr>
          <p:nvPr/>
        </p:nvSpPr>
        <p:spPr>
          <a:xfrm>
            <a:off x="3923928" y="1250153"/>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6" name="Номер слайда 5"/>
          <p:cNvSpPr>
            <a:spLocks noGrp="1"/>
          </p:cNvSpPr>
          <p:nvPr>
            <p:ph type="sldNum" sz="quarter" idx="12"/>
          </p:nvPr>
        </p:nvSpPr>
        <p:spPr/>
        <p:txBody>
          <a:bodyPr/>
          <a:lstStyle/>
          <a:p>
            <a:fld id="{55CBD9F2-F491-4F64-B874-E143D18E6233}" type="slidenum">
              <a:rPr lang="ru-RU" smtClean="0"/>
              <a:pPr/>
              <a:t>113</a:t>
            </a:fld>
            <a:endParaRPr lang="ru-RU"/>
          </a:p>
        </p:txBody>
      </p:sp>
      <p:pic>
        <p:nvPicPr>
          <p:cNvPr id="7"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Tree>
    <p:extLst>
      <p:ext uri="{BB962C8B-B14F-4D97-AF65-F5344CB8AC3E}">
        <p14:creationId xmlns:p14="http://schemas.microsoft.com/office/powerpoint/2010/main" val="721088716"/>
      </p:ext>
    </p:extLst>
  </p:cSld>
  <p:clrMapOvr>
    <a:masterClrMapping/>
  </p:clrMapOvr>
  <p:transition spd="slow">
    <p:wipe dir="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146686"/>
            <a:ext cx="8229600" cy="4525963"/>
          </a:xfrm>
        </p:spPr>
        <p:txBody>
          <a:bodyPr>
            <a:normAutofit/>
          </a:bodyPr>
          <a:lstStyle/>
          <a:p>
            <a:pPr indent="0" algn="just">
              <a:lnSpc>
                <a:spcPct val="107000"/>
              </a:lnSpc>
              <a:spcAft>
                <a:spcPts val="800"/>
              </a:spcAft>
              <a:buNone/>
            </a:pPr>
            <a:r>
              <a:rPr lang="tg-Cyrl-TJ" sz="2400" dirty="0">
                <a:latin typeface="Times New Roman Tj" panose="02020603050405020304" pitchFamily="18" charset="-52"/>
                <a:ea typeface="Calibri" panose="020F0502020204030204" pitchFamily="34" charset="0"/>
                <a:cs typeface="Times New Roman" panose="02020603050405020304" pitchFamily="18" charset="0"/>
              </a:rPr>
              <a:t>	</a:t>
            </a: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1.</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Талаботњо</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њангоми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2.</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тавассути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озмун</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3.</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Шартномаи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ќарордоди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мењнатї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мафњум</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тарафњо</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мазмун</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шакл</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муњлат</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нишондодњо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4.</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Пешрафти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5.</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Бањодињии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фаъолияти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6.</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Аттестатсияи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24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114</a:t>
            </a:fld>
            <a:endParaRPr lang="ru-RU"/>
          </a:p>
        </p:txBody>
      </p:sp>
    </p:spTree>
    <p:extLst>
      <p:ext uri="{BB962C8B-B14F-4D97-AF65-F5344CB8AC3E}">
        <p14:creationId xmlns:p14="http://schemas.microsoft.com/office/powerpoint/2010/main" val="6802475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146686"/>
            <a:ext cx="8229600" cy="4525963"/>
          </a:xfrm>
        </p:spPr>
        <p:txBody>
          <a:bodyPr>
            <a:noAutofit/>
          </a:bodyPr>
          <a:lstStyle/>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7.</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Табдили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мансаб</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дохилидоравї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байниидоравї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a:t>
            </a: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8.</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Љойивазкунии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ротатсияи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кадрњои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роњбарикунандаи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9.</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Захираи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кадрњои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роњбарикунандаи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10.</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Низоми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љалбсозии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мотиватсияи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11.</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Собиќаи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p>
          <a:p>
            <a:pPr marL="106680"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12.</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Парвандаи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шахсии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Times New Roman Tj" panose="02020603050405020304" pitchFamily="18" charset="-52"/>
              <a:ea typeface="Calibri" panose="020F0502020204030204" pitchFamily="34" charset="0"/>
              <a:cs typeface="Times New Roman" panose="02020603050405020304" pitchFamily="18" charset="0"/>
            </a:endParaRPr>
          </a:p>
          <a:p>
            <a:endParaRPr lang="ru-RU" sz="24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115</a:t>
            </a:fld>
            <a:endParaRPr lang="ru-RU"/>
          </a:p>
        </p:txBody>
      </p:sp>
    </p:spTree>
    <p:extLst>
      <p:ext uri="{BB962C8B-B14F-4D97-AF65-F5344CB8AC3E}">
        <p14:creationId xmlns:p14="http://schemas.microsoft.com/office/powerpoint/2010/main" val="2307004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116</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1196752"/>
            <a:ext cx="5508104" cy="461665"/>
          </a:xfrm>
          <a:prstGeom prst="rect">
            <a:avLst/>
          </a:prstGeom>
          <a:noFill/>
        </p:spPr>
        <p:txBody>
          <a:bodyPr wrap="square">
            <a:spAutoFit/>
          </a:bodyPr>
          <a:lstStyle/>
          <a:p>
            <a:pPr algn="ctr"/>
            <a:r>
              <a:rPr lang="ru-RU" sz="2400" b="1" dirty="0" err="1">
                <a:solidFill>
                  <a:srgbClr val="0070C0"/>
                </a:solidFill>
                <a:effectLst/>
                <a:latin typeface="Times New Roman Tj" panose="02020603050405020304" pitchFamily="18" charset="-52"/>
                <a:ea typeface="Times New Roman" panose="02020603050405020304" pitchFamily="18" charset="0"/>
              </a:rPr>
              <a:t>Қабул</a:t>
            </a:r>
            <a:r>
              <a:rPr lang="ru-RU" sz="2400" b="1" dirty="0">
                <a:solidFill>
                  <a:srgbClr val="0070C0"/>
                </a:solidFill>
                <a:effectLst/>
                <a:latin typeface="Times New Roman Tj" panose="02020603050405020304" pitchFamily="18" charset="-52"/>
                <a:ea typeface="Times New Roman" panose="02020603050405020304" pitchFamily="18" charset="0"/>
              </a:rPr>
              <a:t> ба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r>
              <a:rPr lang="ru-RU" sz="2400" b="1" dirty="0">
                <a:solidFill>
                  <a:srgbClr val="0070C0"/>
                </a:solidFill>
                <a:effectLst/>
                <a:latin typeface="Times New Roman Tj" panose="02020603050405020304" pitchFamily="18" charset="-52"/>
                <a:ea typeface="Times New Roman" panose="02020603050405020304" pitchFamily="18" charset="0"/>
              </a:rPr>
              <a:t> (1)</a:t>
            </a:r>
            <a:endParaRPr lang="ru-RU" sz="2400" b="1" dirty="0">
              <a:solidFill>
                <a:srgbClr val="0070C0"/>
              </a:solidFill>
              <a:latin typeface="Times New Roman Tj" panose="02020603050405020304" pitchFamily="18" charset="-52"/>
            </a:endParaRPr>
          </a:p>
        </p:txBody>
      </p:sp>
      <p:sp>
        <p:nvSpPr>
          <p:cNvPr id="9" name="Объект 2">
            <a:extLst>
              <a:ext uri="{FF2B5EF4-FFF2-40B4-BE49-F238E27FC236}">
                <a16:creationId xmlns:a16="http://schemas.microsoft.com/office/drawing/2014/main" id="{6E0B8710-E236-4C9A-B82C-9EE443D7BC66}"/>
              </a:ext>
            </a:extLst>
          </p:cNvPr>
          <p:cNvSpPr>
            <a:spLocks noGrp="1"/>
          </p:cNvSpPr>
          <p:nvPr>
            <p:ph idx="1"/>
          </p:nvPr>
        </p:nvSpPr>
        <p:spPr>
          <a:xfrm>
            <a:off x="457200" y="1600200"/>
            <a:ext cx="8229600" cy="4525963"/>
          </a:xfrm>
        </p:spPr>
        <p:txBody>
          <a:bodyPr>
            <a:noAutofit/>
          </a:bodyPr>
          <a:lstStyle/>
          <a:p>
            <a:pPr marL="0" indent="0" algn="just">
              <a:buNone/>
            </a:pPr>
            <a:r>
              <a:rPr lang="ru-RU" sz="2800" dirty="0">
                <a:effectLst/>
                <a:latin typeface="Times New Roman Tj" panose="02020603050405020304" pitchFamily="18" charset="-52"/>
                <a:ea typeface="Times New Roman" panose="02020603050405020304" pitchFamily="18" charset="0"/>
              </a:rPr>
              <a:t>	Ба </a:t>
            </a:r>
            <a:r>
              <a:rPr lang="ru-RU" sz="2800" dirty="0" err="1">
                <a:effectLst/>
                <a:latin typeface="Times New Roman Tj" panose="02020603050405020304" pitchFamily="18" charset="-52"/>
                <a:ea typeface="Times New Roman" panose="02020603050405020304" pitchFamily="18" charset="0"/>
              </a:rPr>
              <a:t>мансабҳои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сиёсии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хизмати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қабул</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шудани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шаҳрвандони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мувофиқи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тартиби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муқаррарнамудаи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Конститутсия</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Қонуни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мазкур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дигар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санадҳои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меъёрии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ҳуқуқии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сурат</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мегирад</a:t>
            </a:r>
            <a:endParaRPr lang="ru-RU" sz="2800" b="0" i="0" dirty="0">
              <a:solidFill>
                <a:srgbClr val="000000"/>
              </a:solidFill>
              <a:effectLst/>
              <a:latin typeface="Times New Roman Tj" panose="02020603050405020304" pitchFamily="18" charset="-52"/>
            </a:endParaRPr>
          </a:p>
          <a:p>
            <a:pPr algn="just">
              <a:buFont typeface="Arial" pitchFamily="34" charset="0"/>
              <a:buNone/>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1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13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endParaRPr lang="ru-RU" sz="2800" dirty="0">
              <a:latin typeface="Times New Roman Tj" panose="02020603050405020304" pitchFamily="18" charset="-52"/>
            </a:endParaRPr>
          </a:p>
        </p:txBody>
      </p:sp>
    </p:spTree>
    <p:extLst>
      <p:ext uri="{BB962C8B-B14F-4D97-AF65-F5344CB8AC3E}">
        <p14:creationId xmlns:p14="http://schemas.microsoft.com/office/powerpoint/2010/main" val="21862216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117</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1196752"/>
            <a:ext cx="5508104" cy="461665"/>
          </a:xfrm>
          <a:prstGeom prst="rect">
            <a:avLst/>
          </a:prstGeom>
          <a:noFill/>
        </p:spPr>
        <p:txBody>
          <a:bodyPr wrap="square">
            <a:spAutoFit/>
          </a:bodyPr>
          <a:lstStyle/>
          <a:p>
            <a:pPr algn="ctr"/>
            <a:r>
              <a:rPr lang="ru-RU" sz="2400" b="1" dirty="0" err="1">
                <a:solidFill>
                  <a:srgbClr val="0070C0"/>
                </a:solidFill>
                <a:effectLst/>
                <a:latin typeface="Times New Roman Tj" panose="02020603050405020304" pitchFamily="18" charset="-52"/>
                <a:ea typeface="Times New Roman" panose="02020603050405020304" pitchFamily="18" charset="0"/>
              </a:rPr>
              <a:t>Қабул</a:t>
            </a:r>
            <a:r>
              <a:rPr lang="ru-RU" sz="2400" b="1" dirty="0">
                <a:solidFill>
                  <a:srgbClr val="0070C0"/>
                </a:solidFill>
                <a:effectLst/>
                <a:latin typeface="Times New Roman Tj" panose="02020603050405020304" pitchFamily="18" charset="-52"/>
                <a:ea typeface="Times New Roman" panose="02020603050405020304" pitchFamily="18" charset="0"/>
              </a:rPr>
              <a:t> ба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r>
              <a:rPr lang="ru-RU" sz="2400" b="1" dirty="0">
                <a:solidFill>
                  <a:srgbClr val="0070C0"/>
                </a:solidFill>
                <a:effectLst/>
                <a:latin typeface="Times New Roman Tj" panose="02020603050405020304" pitchFamily="18" charset="-52"/>
                <a:ea typeface="Times New Roman" panose="02020603050405020304" pitchFamily="18" charset="0"/>
              </a:rPr>
              <a:t> (2)</a:t>
            </a:r>
            <a:endParaRPr lang="ru-RU" sz="2400" b="1" dirty="0">
              <a:solidFill>
                <a:srgbClr val="0070C0"/>
              </a:solidFill>
              <a:latin typeface="Times New Roman Tj" panose="02020603050405020304" pitchFamily="18" charset="-52"/>
            </a:endParaRPr>
          </a:p>
        </p:txBody>
      </p:sp>
      <p:sp>
        <p:nvSpPr>
          <p:cNvPr id="9" name="Объект 2">
            <a:extLst>
              <a:ext uri="{FF2B5EF4-FFF2-40B4-BE49-F238E27FC236}">
                <a16:creationId xmlns:a16="http://schemas.microsoft.com/office/drawing/2014/main" id="{6E0B8710-E236-4C9A-B82C-9EE443D7BC66}"/>
              </a:ext>
            </a:extLst>
          </p:cNvPr>
          <p:cNvSpPr>
            <a:spLocks noGrp="1"/>
          </p:cNvSpPr>
          <p:nvPr>
            <p:ph idx="1"/>
          </p:nvPr>
        </p:nvSpPr>
        <p:spPr>
          <a:xfrm>
            <a:off x="457200" y="1600200"/>
            <a:ext cx="8229600" cy="4525963"/>
          </a:xfrm>
        </p:spPr>
        <p:txBody>
          <a:bodyPr>
            <a:noAutofit/>
          </a:bodyPr>
          <a:lstStyle/>
          <a:p>
            <a:pPr marL="0" indent="0" algn="just">
              <a:buNone/>
            </a:pPr>
            <a:r>
              <a:rPr lang="ru-RU" sz="2800" dirty="0">
                <a:effectLst/>
                <a:latin typeface="Times New Roman Tj" panose="02020603050405020304" pitchFamily="18" charset="-52"/>
                <a:ea typeface="Times New Roman" panose="02020603050405020304" pitchFamily="18" charset="0"/>
              </a:rPr>
              <a:t>	Ба </a:t>
            </a:r>
            <a:r>
              <a:rPr lang="ru-RU" sz="2800" dirty="0" err="1">
                <a:effectLst/>
                <a:latin typeface="Times New Roman Tj" panose="02020603050405020304" pitchFamily="18" charset="-52"/>
                <a:ea typeface="Times New Roman" panose="02020603050405020304" pitchFamily="18" charset="0"/>
              </a:rPr>
              <a:t>мансабҳои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маъмурии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хизмати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шаҳрвандони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ки</a:t>
            </a:r>
            <a:r>
              <a:rPr lang="ru-RU" sz="2800" dirty="0">
                <a:effectLst/>
                <a:latin typeface="Times New Roman Tj" panose="02020603050405020304" pitchFamily="18" charset="-52"/>
                <a:ea typeface="Times New Roman" panose="02020603050405020304" pitchFamily="18" charset="0"/>
              </a:rPr>
              <a:t> ба </a:t>
            </a:r>
            <a:r>
              <a:rPr lang="ru-RU" sz="2800" dirty="0" err="1">
                <a:effectLst/>
                <a:latin typeface="Times New Roman Tj" panose="02020603050405020304" pitchFamily="18" charset="-52"/>
                <a:ea typeface="Times New Roman" panose="02020603050405020304" pitchFamily="18" charset="0"/>
              </a:rPr>
              <a:t>синни</a:t>
            </a:r>
            <a:r>
              <a:rPr lang="ru-RU" sz="2800" dirty="0">
                <a:effectLst/>
                <a:latin typeface="Times New Roman Tj" panose="02020603050405020304" pitchFamily="18" charset="-52"/>
                <a:ea typeface="Times New Roman" panose="02020603050405020304" pitchFamily="18" charset="0"/>
              </a:rPr>
              <a:t> 18 </a:t>
            </a:r>
            <a:r>
              <a:rPr lang="ru-RU" sz="2800" dirty="0" err="1">
                <a:effectLst/>
                <a:latin typeface="Times New Roman Tj" panose="02020603050405020304" pitchFamily="18" charset="-52"/>
                <a:ea typeface="Times New Roman" panose="02020603050405020304" pitchFamily="18" charset="0"/>
              </a:rPr>
              <a:t>расидаанд</a:t>
            </a:r>
            <a:r>
              <a:rPr lang="ru-RU" sz="2800" dirty="0">
                <a:effectLst/>
                <a:latin typeface="Times New Roman Tj" panose="02020603050405020304" pitchFamily="18" charset="-52"/>
                <a:ea typeface="Times New Roman" panose="02020603050405020304" pitchFamily="18" charset="0"/>
              </a:rPr>
              <a:t>, ба </a:t>
            </a:r>
            <a:r>
              <a:rPr lang="ru-RU" sz="2800" dirty="0" err="1">
                <a:effectLst/>
                <a:latin typeface="Times New Roman Tj" panose="02020603050405020304" pitchFamily="18" charset="-52"/>
                <a:ea typeface="Times New Roman" panose="02020603050405020304" pitchFamily="18" charset="0"/>
              </a:rPr>
              <a:t>талаботи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тахассусии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муқаррарнамудаи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Қонуни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мазкур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дигар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санадҳои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меъёрии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ҳуқуқии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Чумҳурии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мувофиқат</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мекунанд</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метавонанд</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қабул</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шаванд</a:t>
            </a:r>
            <a:r>
              <a:rPr lang="ru-RU" sz="2800" dirty="0">
                <a:effectLst/>
                <a:latin typeface="Times New Roman Tj" panose="02020603050405020304" pitchFamily="18" charset="-52"/>
                <a:ea typeface="Times New Roman" panose="02020603050405020304" pitchFamily="18" charset="0"/>
              </a:rPr>
              <a:t> </a:t>
            </a:r>
            <a:endParaRPr lang="ru-RU" sz="2800" b="0" i="0" dirty="0">
              <a:solidFill>
                <a:srgbClr val="000000"/>
              </a:solidFill>
              <a:effectLst/>
              <a:latin typeface="Times New Roman Tj" panose="02020603050405020304" pitchFamily="18" charset="-52"/>
            </a:endParaRPr>
          </a:p>
          <a:p>
            <a:pPr algn="just">
              <a:buFont typeface="Arial" pitchFamily="34" charset="0"/>
              <a:buNone/>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2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13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endParaRPr lang="ru-RU" sz="2800" dirty="0">
              <a:latin typeface="Times New Roman Tj" panose="02020603050405020304" pitchFamily="18" charset="-52"/>
            </a:endParaRPr>
          </a:p>
        </p:txBody>
      </p:sp>
    </p:spTree>
    <p:extLst>
      <p:ext uri="{BB962C8B-B14F-4D97-AF65-F5344CB8AC3E}">
        <p14:creationId xmlns:p14="http://schemas.microsoft.com/office/powerpoint/2010/main" val="159095398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118</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953431"/>
            <a:ext cx="5508104" cy="461665"/>
          </a:xfrm>
          <a:prstGeom prst="rect">
            <a:avLst/>
          </a:prstGeom>
          <a:noFill/>
        </p:spPr>
        <p:txBody>
          <a:bodyPr wrap="square">
            <a:spAutoFit/>
          </a:bodyPr>
          <a:lstStyle/>
          <a:p>
            <a:pPr algn="ctr"/>
            <a:r>
              <a:rPr lang="ru-RU" sz="2400" b="1" dirty="0" err="1">
                <a:solidFill>
                  <a:srgbClr val="0070C0"/>
                </a:solidFill>
                <a:effectLst/>
                <a:latin typeface="Times New Roman Tj" panose="02020603050405020304" pitchFamily="18" charset="-52"/>
                <a:ea typeface="Times New Roman" panose="02020603050405020304" pitchFamily="18" charset="0"/>
              </a:rPr>
              <a:t>Қабул</a:t>
            </a:r>
            <a:r>
              <a:rPr lang="ru-RU" sz="2400" b="1" dirty="0">
                <a:solidFill>
                  <a:srgbClr val="0070C0"/>
                </a:solidFill>
                <a:effectLst/>
                <a:latin typeface="Times New Roman Tj" panose="02020603050405020304" pitchFamily="18" charset="-52"/>
                <a:ea typeface="Times New Roman" panose="02020603050405020304" pitchFamily="18" charset="0"/>
              </a:rPr>
              <a:t> ба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en-US" sz="2400" b="1" dirty="0">
                <a:solidFill>
                  <a:srgbClr val="0070C0"/>
                </a:solidFill>
                <a:effectLst/>
                <a:latin typeface="Times New Roman Tj" panose="02020603050405020304" pitchFamily="18" charset="-52"/>
                <a:ea typeface="Times New Roman" panose="02020603050405020304" pitchFamily="18" charset="0"/>
              </a:rPr>
              <a:t>3</a:t>
            </a:r>
            <a:r>
              <a:rPr lang="ru-RU" sz="2400" b="1" dirty="0">
                <a:solidFill>
                  <a:srgbClr val="0070C0"/>
                </a:solidFill>
                <a:effectLst/>
                <a:latin typeface="Times New Roman Tj" panose="02020603050405020304" pitchFamily="18" charset="-52"/>
                <a:ea typeface="Times New Roman" panose="02020603050405020304" pitchFamily="18" charset="0"/>
              </a:rPr>
              <a:t>)</a:t>
            </a:r>
            <a:endParaRPr lang="ru-RU" sz="2400" b="1" dirty="0">
              <a:solidFill>
                <a:srgbClr val="0070C0"/>
              </a:solidFill>
              <a:latin typeface="Times New Roman Tj" panose="02020603050405020304" pitchFamily="18" charset="-52"/>
            </a:endParaRPr>
          </a:p>
        </p:txBody>
      </p:sp>
      <p:pic>
        <p:nvPicPr>
          <p:cNvPr id="3" name="Рисунок 2">
            <a:extLst>
              <a:ext uri="{FF2B5EF4-FFF2-40B4-BE49-F238E27FC236}">
                <a16:creationId xmlns:a16="http://schemas.microsoft.com/office/drawing/2014/main" id="{68E2DACF-B6A6-6D6F-E975-2DF48474ECE5}"/>
              </a:ext>
            </a:extLst>
          </p:cNvPr>
          <p:cNvPicPr>
            <a:picLocks noChangeAspect="1"/>
          </p:cNvPicPr>
          <p:nvPr/>
        </p:nvPicPr>
        <p:blipFill>
          <a:blip r:embed="rId2"/>
          <a:stretch>
            <a:fillRect/>
          </a:stretch>
        </p:blipFill>
        <p:spPr>
          <a:xfrm>
            <a:off x="359532" y="1415096"/>
            <a:ext cx="8424936" cy="5277358"/>
          </a:xfrm>
          <a:prstGeom prst="rect">
            <a:avLst/>
          </a:prstGeom>
        </p:spPr>
      </p:pic>
    </p:spTree>
    <p:extLst>
      <p:ext uri="{BB962C8B-B14F-4D97-AF65-F5344CB8AC3E}">
        <p14:creationId xmlns:p14="http://schemas.microsoft.com/office/powerpoint/2010/main" val="2219569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119</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1196752"/>
            <a:ext cx="5508104" cy="461665"/>
          </a:xfrm>
          <a:prstGeom prst="rect">
            <a:avLst/>
          </a:prstGeom>
          <a:noFill/>
        </p:spPr>
        <p:txBody>
          <a:bodyPr wrap="square">
            <a:spAutoFit/>
          </a:bodyPr>
          <a:lstStyle/>
          <a:p>
            <a:pPr algn="ctr"/>
            <a:r>
              <a:rPr lang="ru-RU" sz="2400" b="1" dirty="0" err="1">
                <a:solidFill>
                  <a:srgbClr val="0070C0"/>
                </a:solidFill>
                <a:effectLst/>
                <a:latin typeface="Times New Roman Tj" panose="02020603050405020304" pitchFamily="18" charset="-52"/>
                <a:ea typeface="Times New Roman" panose="02020603050405020304" pitchFamily="18" charset="0"/>
              </a:rPr>
              <a:t>Қабул</a:t>
            </a:r>
            <a:r>
              <a:rPr lang="ru-RU" sz="2400" b="1" dirty="0">
                <a:solidFill>
                  <a:srgbClr val="0070C0"/>
                </a:solidFill>
                <a:effectLst/>
                <a:latin typeface="Times New Roman Tj" panose="02020603050405020304" pitchFamily="18" charset="-52"/>
                <a:ea typeface="Times New Roman" panose="02020603050405020304" pitchFamily="18" charset="0"/>
              </a:rPr>
              <a:t> ба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tg-Cyrl-TJ" sz="2400" b="1" dirty="0">
                <a:solidFill>
                  <a:srgbClr val="0070C0"/>
                </a:solidFill>
                <a:effectLst/>
                <a:latin typeface="Times New Roman Tj" panose="02020603050405020304" pitchFamily="18" charset="-52"/>
                <a:ea typeface="Times New Roman" panose="02020603050405020304" pitchFamily="18" charset="0"/>
              </a:rPr>
              <a:t>4</a:t>
            </a:r>
            <a:r>
              <a:rPr lang="ru-RU" sz="2400" b="1" dirty="0">
                <a:solidFill>
                  <a:srgbClr val="0070C0"/>
                </a:solidFill>
                <a:effectLst/>
                <a:latin typeface="Times New Roman Tj" panose="02020603050405020304" pitchFamily="18" charset="-52"/>
                <a:ea typeface="Times New Roman" panose="02020603050405020304" pitchFamily="18" charset="0"/>
              </a:rPr>
              <a:t>)</a:t>
            </a:r>
            <a:endParaRPr lang="ru-RU" sz="2400" b="1" dirty="0">
              <a:solidFill>
                <a:srgbClr val="0070C0"/>
              </a:solidFill>
              <a:latin typeface="Times New Roman Tj" panose="02020603050405020304" pitchFamily="18" charset="-52"/>
            </a:endParaRPr>
          </a:p>
        </p:txBody>
      </p:sp>
      <p:sp>
        <p:nvSpPr>
          <p:cNvPr id="5" name="TextBox 4">
            <a:extLst>
              <a:ext uri="{FF2B5EF4-FFF2-40B4-BE49-F238E27FC236}">
                <a16:creationId xmlns:a16="http://schemas.microsoft.com/office/drawing/2014/main" id="{CC6595C8-706F-414F-AA43-C30FA99CA983}"/>
              </a:ext>
            </a:extLst>
          </p:cNvPr>
          <p:cNvSpPr txBox="1"/>
          <p:nvPr/>
        </p:nvSpPr>
        <p:spPr>
          <a:xfrm>
            <a:off x="1691680" y="1658417"/>
            <a:ext cx="5508104" cy="461665"/>
          </a:xfrm>
          <a:prstGeom prst="rect">
            <a:avLst/>
          </a:prstGeom>
          <a:noFill/>
        </p:spPr>
        <p:txBody>
          <a:bodyPr wrap="square">
            <a:spAutoFit/>
          </a:bodyPr>
          <a:lstStyle/>
          <a:p>
            <a:pPr algn="ctr"/>
            <a:r>
              <a:rPr lang="ru-RU" sz="2400" b="1" dirty="0" err="1">
                <a:solidFill>
                  <a:srgbClr val="0070C0"/>
                </a:solidFill>
                <a:effectLst/>
                <a:latin typeface="Times New Roman Tj" panose="02020603050405020304" pitchFamily="18" charset="-52"/>
                <a:ea typeface="Times New Roman" panose="02020603050405020304" pitchFamily="18" charset="0"/>
              </a:rPr>
              <a:t>Бидуни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озмун</a:t>
            </a:r>
            <a:endParaRPr lang="ru-RU" sz="2400" b="1" dirty="0">
              <a:solidFill>
                <a:srgbClr val="0070C0"/>
              </a:solidFill>
              <a:latin typeface="Times New Roman Tj" panose="02020603050405020304" pitchFamily="18" charset="-52"/>
            </a:endParaRPr>
          </a:p>
        </p:txBody>
      </p:sp>
      <p:sp>
        <p:nvSpPr>
          <p:cNvPr id="9" name="TextBox 8">
            <a:extLst>
              <a:ext uri="{FF2B5EF4-FFF2-40B4-BE49-F238E27FC236}">
                <a16:creationId xmlns:a16="http://schemas.microsoft.com/office/drawing/2014/main" id="{B706DFA3-0239-4282-983F-F801982CADB5}"/>
              </a:ext>
            </a:extLst>
          </p:cNvPr>
          <p:cNvSpPr txBox="1"/>
          <p:nvPr/>
        </p:nvSpPr>
        <p:spPr>
          <a:xfrm>
            <a:off x="683568" y="2120082"/>
            <a:ext cx="8352928" cy="4493538"/>
          </a:xfrm>
          <a:prstGeom prst="rect">
            <a:avLst/>
          </a:prstGeom>
          <a:noFill/>
        </p:spPr>
        <p:txBody>
          <a:bodyPr wrap="square">
            <a:spAutoFit/>
          </a:bodyPr>
          <a:lstStyle/>
          <a:p>
            <a:pPr indent="457200" algn="just"/>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њангоми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бо</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амру</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фармонњо</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ва</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розигии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Президенти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Љумњурии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Тољикистон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фармоишу</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ќарорњои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Њукумати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Љумњурии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Тољикистон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ба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мансабњои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давлатии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хизмати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давлатї</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таъин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гардидан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a:t>
            </a:r>
            <a:endParaRPr lang="ru-RU" sz="2200" dirty="0">
              <a:effectLst/>
              <a:latin typeface="Times New Roman Tj" panose="02020603050405020304" pitchFamily="18" charset="-52"/>
              <a:ea typeface="Times New Roman" panose="02020603050405020304" pitchFamily="18" charset="0"/>
              <a:cs typeface="Times New Roman" panose="02020603050405020304" pitchFamily="18" charset="0"/>
            </a:endParaRPr>
          </a:p>
          <a:p>
            <a:pPr indent="457200" algn="just"/>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барои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мансабњое</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ки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таъин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ба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онњо</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тибќи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ќонунгузории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Љумњурии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Тољикистон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хусусияти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дуљониба</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дорад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таъин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бо</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гирифтани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розигии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хаттї</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a:t>
            </a:r>
            <a:endParaRPr lang="ru-RU" sz="2200" dirty="0">
              <a:effectLst/>
              <a:latin typeface="Times New Roman Tj" panose="02020603050405020304" pitchFamily="18" charset="-52"/>
              <a:ea typeface="Times New Roman" panose="02020603050405020304" pitchFamily="18" charset="0"/>
              <a:cs typeface="Times New Roman" panose="02020603050405020304" pitchFamily="18" charset="0"/>
            </a:endParaRPr>
          </a:p>
          <a:p>
            <a:pPr indent="457200" algn="just"/>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барои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мансабњои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интихобї</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a:t>
            </a:r>
            <a:endParaRPr lang="ru-RU" sz="2200" dirty="0">
              <a:effectLst/>
              <a:latin typeface="Times New Roman Tj" panose="02020603050405020304" pitchFamily="18" charset="-52"/>
              <a:ea typeface="Times New Roman" panose="02020603050405020304" pitchFamily="18" charset="0"/>
              <a:cs typeface="Times New Roman" panose="02020603050405020304" pitchFamily="18" charset="0"/>
            </a:endParaRPr>
          </a:p>
          <a:p>
            <a:pPr indent="457200" algn="just"/>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њангоми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таъин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намудан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дар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асоси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тавсияи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комиссияи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аттестатсионї</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endParaRPr lang="ru-RU" sz="2200" dirty="0">
              <a:effectLst/>
              <a:latin typeface="Times New Roman Tj" panose="02020603050405020304" pitchFamily="18" charset="-52"/>
              <a:ea typeface="Times New Roman" panose="02020603050405020304" pitchFamily="18" charset="0"/>
              <a:cs typeface="Times New Roman" panose="02020603050405020304" pitchFamily="18" charset="0"/>
            </a:endParaRPr>
          </a:p>
          <a:p>
            <a:pPr indent="457200" algn="just"/>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њангоми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таъин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намудан</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аз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њисоби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шахсоне</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ки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ба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захираи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кадрњои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маќомоти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давлатї</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барои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ишѓоли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мансаби</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баландтар</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дохил</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карда </a:t>
            </a:r>
            <a:r>
              <a:rPr lang="ru-RU" sz="2200" dirty="0" err="1">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шудаанд</a:t>
            </a:r>
            <a:r>
              <a:rPr lang="ru-RU" sz="22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a:t>
            </a:r>
            <a:endParaRPr lang="ru-RU" sz="2200" dirty="0">
              <a:effectLst/>
              <a:latin typeface="Times New Roman Tj" panose="02020603050405020304" pitchFamily="18" charset="-52"/>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351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42900" y="1052736"/>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Идоракунии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Заголовок 1">
            <a:extLst>
              <a:ext uri="{FF2B5EF4-FFF2-40B4-BE49-F238E27FC236}">
                <a16:creationId xmlns:a16="http://schemas.microsoft.com/office/drawing/2014/main" id="{51AF0A37-E077-45F6-9CF7-3B296C52CFD2}"/>
              </a:ext>
            </a:extLst>
          </p:cNvPr>
          <p:cNvSpPr txBox="1">
            <a:spLocks/>
          </p:cNvSpPr>
          <p:nvPr/>
        </p:nvSpPr>
        <p:spPr>
          <a:xfrm>
            <a:off x="107504" y="620688"/>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pic>
        <p:nvPicPr>
          <p:cNvPr id="6" name="Picture 3">
            <a:extLst>
              <a:ext uri="{FF2B5EF4-FFF2-40B4-BE49-F238E27FC236}">
                <a16:creationId xmlns:a16="http://schemas.microsoft.com/office/drawing/2014/main" id="{03D8D391-DAB5-4AB0-BD52-A739220A1CD3}"/>
              </a:ext>
            </a:extLst>
          </p:cNvPr>
          <p:cNvPicPr>
            <a:picLocks noChangeAspect="1" noChangeArrowheads="1"/>
          </p:cNvPicPr>
          <p:nvPr/>
        </p:nvPicPr>
        <p:blipFill>
          <a:blip r:embed="rId2"/>
          <a:srcRect/>
          <a:stretch>
            <a:fillRect/>
          </a:stretch>
        </p:blipFill>
        <p:spPr bwMode="auto">
          <a:xfrm>
            <a:off x="136781" y="1844824"/>
            <a:ext cx="8399646" cy="5098341"/>
          </a:xfrm>
          <a:prstGeom prst="rect">
            <a:avLst/>
          </a:prstGeom>
          <a:noFill/>
          <a:ln w="9525">
            <a:noFill/>
            <a:miter lim="800000"/>
            <a:headEnd/>
            <a:tailEnd/>
          </a:ln>
          <a:effec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120</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2087228" y="1157517"/>
            <a:ext cx="5508104" cy="461665"/>
          </a:xfrm>
          <a:prstGeom prst="rect">
            <a:avLst/>
          </a:prstGeom>
          <a:noFill/>
        </p:spPr>
        <p:txBody>
          <a:bodyPr wrap="square">
            <a:spAutoFit/>
          </a:bodyPr>
          <a:lstStyle/>
          <a:p>
            <a:pPr algn="ctr"/>
            <a:r>
              <a:rPr lang="ru-RU" sz="2400" b="1" dirty="0" err="1">
                <a:solidFill>
                  <a:srgbClr val="0070C0"/>
                </a:solidFill>
                <a:effectLst/>
                <a:latin typeface="Times New Roman Tj" panose="02020603050405020304" pitchFamily="18" charset="-52"/>
                <a:ea typeface="Times New Roman" panose="02020603050405020304" pitchFamily="18" charset="0"/>
              </a:rPr>
              <a:t>Озмун</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барои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ишғоли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мансаби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холӣ</a:t>
            </a:r>
            <a:r>
              <a:rPr lang="ru-RU" sz="2400" b="1" dirty="0">
                <a:solidFill>
                  <a:srgbClr val="0070C0"/>
                </a:solidFill>
                <a:effectLst/>
                <a:latin typeface="Times New Roman Tj" panose="02020603050405020304" pitchFamily="18" charset="-52"/>
                <a:ea typeface="Times New Roman" panose="02020603050405020304" pitchFamily="18" charset="0"/>
              </a:rPr>
              <a:t> (1)</a:t>
            </a:r>
            <a:endParaRPr lang="ru-RU" sz="2400" b="1" dirty="0">
              <a:solidFill>
                <a:srgbClr val="0070C0"/>
              </a:solidFill>
              <a:latin typeface="Times New Roman Tj" panose="02020603050405020304" pitchFamily="18" charset="-52"/>
            </a:endParaRPr>
          </a:p>
        </p:txBody>
      </p:sp>
      <p:sp>
        <p:nvSpPr>
          <p:cNvPr id="9" name="Объект 2">
            <a:extLst>
              <a:ext uri="{FF2B5EF4-FFF2-40B4-BE49-F238E27FC236}">
                <a16:creationId xmlns:a16="http://schemas.microsoft.com/office/drawing/2014/main" id="{6E0B8710-E236-4C9A-B82C-9EE443D7BC66}"/>
              </a:ext>
            </a:extLst>
          </p:cNvPr>
          <p:cNvSpPr>
            <a:spLocks noGrp="1"/>
          </p:cNvSpPr>
          <p:nvPr>
            <p:ph idx="1"/>
          </p:nvPr>
        </p:nvSpPr>
        <p:spPr>
          <a:xfrm>
            <a:off x="457200" y="1600200"/>
            <a:ext cx="8229600" cy="4525963"/>
          </a:xfrm>
        </p:spPr>
        <p:txBody>
          <a:bodyPr>
            <a:noAutofit/>
          </a:bodyPr>
          <a:lstStyle/>
          <a:p>
            <a:pPr marL="0" indent="0" algn="just">
              <a:lnSpc>
                <a:spcPct val="150000"/>
              </a:lnSpc>
              <a:buNone/>
            </a:pP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Ишғол</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намудани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мансаби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холии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маъмурии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хизмати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давлатӣ</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бо</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роҳи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озмун</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сурат</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мегирад</a:t>
            </a:r>
            <a:r>
              <a:rPr lang="ru-RU" sz="2400" b="1" dirty="0">
                <a:effectLst/>
                <a:latin typeface="Times New Roman Tj" panose="02020603050405020304" pitchFamily="18" charset="-52"/>
                <a:ea typeface="Times New Roman" panose="02020603050405020304" pitchFamily="18" charset="0"/>
              </a:rPr>
              <a:t>.</a:t>
            </a:r>
            <a:endParaRPr lang="ru-RU" sz="2400" dirty="0">
              <a:effectLst/>
              <a:latin typeface="Times New Roman Tj" panose="02020603050405020304" pitchFamily="18" charset="-52"/>
              <a:ea typeface="Times New Roman" panose="02020603050405020304" pitchFamily="18" charset="0"/>
            </a:endParaRPr>
          </a:p>
          <a:p>
            <a:pPr marL="0" indent="0" algn="just">
              <a:lnSpc>
                <a:spcPct val="150000"/>
              </a:lnSpc>
              <a:buNone/>
            </a:pPr>
            <a:r>
              <a:rPr lang="ru-RU" sz="2400" dirty="0">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Қоидаҳои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гузаронидани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озмунро</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Низомнома</a:t>
            </a:r>
            <a:r>
              <a:rPr lang="ru-RU" sz="2400" dirty="0">
                <a:effectLst/>
                <a:latin typeface="Times New Roman Tj" panose="02020603050405020304" pitchFamily="18" charset="-52"/>
                <a:ea typeface="Times New Roman" panose="02020603050405020304" pitchFamily="18" charset="0"/>
              </a:rPr>
              <a:t> дар </a:t>
            </a:r>
            <a:r>
              <a:rPr lang="ru-RU" sz="2400" dirty="0" err="1">
                <a:effectLst/>
                <a:latin typeface="Times New Roman Tj" panose="02020603050405020304" pitchFamily="18" charset="-52"/>
                <a:ea typeface="Times New Roman" panose="02020603050405020304" pitchFamily="18" charset="0"/>
              </a:rPr>
              <a:t>бораи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тартиби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гузаронидани</a:t>
            </a:r>
            <a:r>
              <a:rPr lang="ru-RU" sz="2400" dirty="0">
                <a:effectLst/>
                <a:latin typeface="Times New Roman Tj" panose="02020603050405020304" pitchFamily="18" charset="-52"/>
                <a:ea typeface="Times New Roman" panose="02020603050405020304" pitchFamily="18" charset="0"/>
              </a:rPr>
              <a:t> </a:t>
            </a:r>
            <a:r>
              <a:rPr lang="ru-RU" sz="2400" i="1" dirty="0">
                <a:latin typeface="Times New Roman Tj" panose="02020603050405020304" pitchFamily="18" charset="-52"/>
              </a:rPr>
              <a:t>«</a:t>
            </a:r>
            <a:r>
              <a:rPr lang="ru-RU" sz="2400" dirty="0" err="1">
                <a:effectLst/>
                <a:latin typeface="Times New Roman Tj" panose="02020603050405020304" pitchFamily="18" charset="-52"/>
                <a:ea typeface="Times New Roman" panose="02020603050405020304" pitchFamily="18" charset="0"/>
              </a:rPr>
              <a:t>Озмун</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барои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ишғоли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мансабҳои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холии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маъмурии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хизмати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давлатӣ</a:t>
            </a:r>
            <a:r>
              <a:rPr lang="ru-RU" sz="2400" i="1" dirty="0">
                <a:latin typeface="Times New Roman Tj" panose="02020603050405020304" pitchFamily="18" charset="-52"/>
              </a:rPr>
              <a:t>»</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ки</a:t>
            </a:r>
            <a:r>
              <a:rPr lang="ru-RU" sz="2400" dirty="0">
                <a:effectLst/>
                <a:latin typeface="Times New Roman Tj" panose="02020603050405020304" pitchFamily="18" charset="-52"/>
                <a:ea typeface="Times New Roman" panose="02020603050405020304" pitchFamily="18" charset="0"/>
              </a:rPr>
              <a:t> аз </a:t>
            </a:r>
            <a:r>
              <a:rPr lang="ru-RU" sz="2400" dirty="0" err="1">
                <a:effectLst/>
                <a:latin typeface="Times New Roman Tj" panose="02020603050405020304" pitchFamily="18" charset="-52"/>
                <a:ea typeface="Times New Roman" panose="02020603050405020304" pitchFamily="18" charset="0"/>
              </a:rPr>
              <a:t>ҷониби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Президенти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Ҷумҳурии</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Тоҷикистон</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тасдиқ</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мегардад</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муқаррар</a:t>
            </a:r>
            <a:r>
              <a:rPr lang="ru-RU" sz="2400" dirty="0">
                <a:effectLst/>
                <a:latin typeface="Times New Roman Tj" panose="02020603050405020304" pitchFamily="18" charset="-52"/>
                <a:ea typeface="Times New Roman" panose="02020603050405020304" pitchFamily="18" charset="0"/>
              </a:rPr>
              <a:t> </a:t>
            </a:r>
            <a:r>
              <a:rPr lang="ru-RU" sz="2400" dirty="0" err="1">
                <a:effectLst/>
                <a:latin typeface="Times New Roman Tj" panose="02020603050405020304" pitchFamily="18" charset="-52"/>
                <a:ea typeface="Times New Roman" panose="02020603050405020304" pitchFamily="18" charset="0"/>
              </a:rPr>
              <a:t>мекунад</a:t>
            </a:r>
            <a:r>
              <a:rPr lang="ru-RU" sz="2400" dirty="0">
                <a:effectLst/>
                <a:latin typeface="Times New Roman Tj" panose="02020603050405020304" pitchFamily="18" charset="-52"/>
                <a:ea typeface="Times New Roman" panose="02020603050405020304" pitchFamily="18" charset="0"/>
              </a:rPr>
              <a:t>.</a:t>
            </a:r>
            <a:r>
              <a:rPr lang="ru-RU" sz="2400" i="1" dirty="0">
                <a:latin typeface="Times New Roman Tj" panose="02020603050405020304" pitchFamily="18" charset="-52"/>
              </a:rPr>
              <a:t>	</a:t>
            </a:r>
          </a:p>
          <a:p>
            <a:pPr marL="0" indent="0" algn="just">
              <a:lnSpc>
                <a:spcPct val="150000"/>
              </a:lnSpc>
              <a:buNone/>
            </a:pPr>
            <a:r>
              <a:rPr lang="ru-RU" sz="2400" i="1" dirty="0">
                <a:latin typeface="Times New Roman Tj" panose="02020603050405020304" pitchFamily="18" charset="-52"/>
              </a:rPr>
              <a:t>	(</a:t>
            </a:r>
            <a:r>
              <a:rPr lang="ru-RU" sz="2400" dirty="0" err="1">
                <a:latin typeface="Times New Roman Tj" panose="02020603050405020304" pitchFamily="18" charset="-52"/>
              </a:rPr>
              <a:t>Ќисмҳои</a:t>
            </a:r>
            <a:r>
              <a:rPr lang="ru-RU" sz="2400" dirty="0">
                <a:latin typeface="Times New Roman Tj" panose="02020603050405020304" pitchFamily="18" charset="-52"/>
              </a:rPr>
              <a:t> 1 </a:t>
            </a:r>
            <a:r>
              <a:rPr lang="ru-RU" sz="2400" dirty="0" err="1">
                <a:latin typeface="Times New Roman Tj" panose="02020603050405020304" pitchFamily="18" charset="-52"/>
              </a:rPr>
              <a:t>ва</a:t>
            </a:r>
            <a:r>
              <a:rPr lang="ru-RU" sz="2400" dirty="0">
                <a:latin typeface="Times New Roman Tj" panose="02020603050405020304" pitchFamily="18" charset="-52"/>
              </a:rPr>
              <a:t> 2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18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endParaRPr lang="ru-RU" sz="2400" dirty="0">
              <a:latin typeface="Times New Roman Tj" panose="02020603050405020304" pitchFamily="18" charset="-52"/>
            </a:endParaRPr>
          </a:p>
        </p:txBody>
      </p:sp>
    </p:spTree>
    <p:extLst>
      <p:ext uri="{BB962C8B-B14F-4D97-AF65-F5344CB8AC3E}">
        <p14:creationId xmlns:p14="http://schemas.microsoft.com/office/powerpoint/2010/main" val="38385007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121</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2087228" y="1157517"/>
            <a:ext cx="5508104" cy="461665"/>
          </a:xfrm>
          <a:prstGeom prst="rect">
            <a:avLst/>
          </a:prstGeom>
          <a:noFill/>
        </p:spPr>
        <p:txBody>
          <a:bodyPr wrap="square">
            <a:spAutoFit/>
          </a:bodyPr>
          <a:lstStyle/>
          <a:p>
            <a:pPr algn="ctr"/>
            <a:r>
              <a:rPr lang="ru-RU" sz="2400" b="1" dirty="0" err="1">
                <a:solidFill>
                  <a:srgbClr val="0070C0"/>
                </a:solidFill>
                <a:effectLst/>
                <a:latin typeface="Times New Roman Tj" panose="02020603050405020304" pitchFamily="18" charset="-52"/>
                <a:ea typeface="Times New Roman" panose="02020603050405020304" pitchFamily="18" charset="0"/>
              </a:rPr>
              <a:t>Озмун</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барои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ишғоли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мансаби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холӣ</a:t>
            </a:r>
            <a:r>
              <a:rPr lang="ru-RU" sz="2400" b="1" dirty="0">
                <a:solidFill>
                  <a:srgbClr val="0070C0"/>
                </a:solidFill>
                <a:effectLst/>
                <a:latin typeface="Times New Roman Tj" panose="02020603050405020304" pitchFamily="18" charset="-52"/>
                <a:ea typeface="Times New Roman" panose="02020603050405020304" pitchFamily="18" charset="0"/>
              </a:rPr>
              <a:t> (2)</a:t>
            </a:r>
            <a:endParaRPr lang="ru-RU" sz="2400" b="1" dirty="0">
              <a:solidFill>
                <a:srgbClr val="0070C0"/>
              </a:solidFill>
              <a:latin typeface="Times New Roman Tj" panose="02020603050405020304" pitchFamily="18" charset="-52"/>
            </a:endParaRPr>
          </a:p>
        </p:txBody>
      </p:sp>
      <p:sp>
        <p:nvSpPr>
          <p:cNvPr id="10" name="Подзаголовок 2">
            <a:extLst>
              <a:ext uri="{FF2B5EF4-FFF2-40B4-BE49-F238E27FC236}">
                <a16:creationId xmlns:a16="http://schemas.microsoft.com/office/drawing/2014/main" id="{BA51176F-4765-4557-A148-090342FC5F3D}"/>
              </a:ext>
            </a:extLst>
          </p:cNvPr>
          <p:cNvSpPr txBox="1">
            <a:spLocks/>
          </p:cNvSpPr>
          <p:nvPr/>
        </p:nvSpPr>
        <p:spPr>
          <a:xfrm>
            <a:off x="228600" y="1844824"/>
            <a:ext cx="8458200" cy="55007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800" dirty="0">
                <a:latin typeface="Times New Roman Tj" pitchFamily="18" charset="-52"/>
              </a:rPr>
              <a:t>	</a:t>
            </a:r>
            <a:r>
              <a:rPr lang="ru-RU" sz="2800" dirty="0" err="1">
                <a:latin typeface="Times New Roman Tj" pitchFamily="18" charset="-52"/>
              </a:rPr>
              <a:t>Низомномаи</a:t>
            </a:r>
            <a:r>
              <a:rPr lang="ru-RU" sz="2800" dirty="0">
                <a:latin typeface="Times New Roman Tj" pitchFamily="18" charset="-52"/>
              </a:rPr>
              <a:t> </a:t>
            </a:r>
            <a:r>
              <a:rPr lang="ru-RU" sz="2800" dirty="0" err="1">
                <a:latin typeface="Times New Roman Tj" pitchFamily="18" charset="-52"/>
              </a:rPr>
              <a:t>тартиби</a:t>
            </a:r>
            <a:r>
              <a:rPr lang="ru-RU" sz="2800" dirty="0">
                <a:latin typeface="Times New Roman Tj" pitchFamily="18" charset="-52"/>
              </a:rPr>
              <a:t> </a:t>
            </a:r>
            <a:r>
              <a:rPr lang="ru-RU" sz="2800" dirty="0" err="1">
                <a:latin typeface="Times New Roman Tj" pitchFamily="18" charset="-52"/>
              </a:rPr>
              <a:t>гузаронидани</a:t>
            </a:r>
            <a:r>
              <a:rPr lang="ru-RU" sz="2800" dirty="0">
                <a:latin typeface="Times New Roman Tj" pitchFamily="18" charset="-52"/>
              </a:rPr>
              <a:t> </a:t>
            </a:r>
            <a:r>
              <a:rPr lang="ru-RU" sz="2800" dirty="0" err="1">
                <a:latin typeface="Times New Roman Tj" pitchFamily="18" charset="-52"/>
              </a:rPr>
              <a:t>озмун</a:t>
            </a:r>
            <a:r>
              <a:rPr lang="ru-RU" sz="2800" dirty="0">
                <a:latin typeface="Times New Roman Tj" pitchFamily="18" charset="-52"/>
              </a:rPr>
              <a:t> </a:t>
            </a:r>
            <a:r>
              <a:rPr lang="ru-RU" sz="2800" dirty="0" err="1">
                <a:latin typeface="Times New Roman Tj" pitchFamily="18" charset="-52"/>
              </a:rPr>
              <a:t>барои</a:t>
            </a:r>
            <a:r>
              <a:rPr lang="ru-RU" sz="2800" dirty="0">
                <a:latin typeface="Times New Roman Tj" pitchFamily="18" charset="-52"/>
              </a:rPr>
              <a:t> </a:t>
            </a:r>
            <a:r>
              <a:rPr lang="ru-RU" sz="2800" dirty="0" err="1">
                <a:latin typeface="Times New Roman Tj" pitchFamily="18" charset="-52"/>
              </a:rPr>
              <a:t>ишғоли</a:t>
            </a:r>
            <a:r>
              <a:rPr lang="ru-RU" sz="2800" dirty="0">
                <a:latin typeface="Times New Roman Tj" pitchFamily="18" charset="-52"/>
              </a:rPr>
              <a:t> </a:t>
            </a:r>
            <a:r>
              <a:rPr lang="ru-RU" sz="2800" dirty="0" err="1">
                <a:latin typeface="Times New Roman Tj" pitchFamily="18" charset="-52"/>
              </a:rPr>
              <a:t>мансабҳои</a:t>
            </a:r>
            <a:r>
              <a:rPr lang="ru-RU" sz="2800" dirty="0">
                <a:latin typeface="Times New Roman Tj" pitchFamily="18" charset="-52"/>
              </a:rPr>
              <a:t> </a:t>
            </a:r>
            <a:r>
              <a:rPr lang="ru-RU" sz="2800" dirty="0" err="1">
                <a:latin typeface="Times New Roman Tj" pitchFamily="18" charset="-52"/>
              </a:rPr>
              <a:t>холии</a:t>
            </a:r>
            <a:r>
              <a:rPr lang="ru-RU" sz="2800" dirty="0">
                <a:latin typeface="Times New Roman Tj" pitchFamily="18" charset="-52"/>
              </a:rPr>
              <a:t> </a:t>
            </a:r>
            <a:r>
              <a:rPr lang="ru-RU" sz="2800" dirty="0" err="1">
                <a:latin typeface="Times New Roman Tj" pitchFamily="18" charset="-52"/>
              </a:rPr>
              <a:t>маъмурии</a:t>
            </a:r>
            <a:r>
              <a:rPr lang="ru-RU" sz="2800" dirty="0">
                <a:latin typeface="Times New Roman Tj" pitchFamily="18" charset="-52"/>
              </a:rPr>
              <a:t> </a:t>
            </a:r>
            <a:r>
              <a:rPr lang="ru-RU" sz="2800" dirty="0" err="1">
                <a:latin typeface="Times New Roman Tj" pitchFamily="18" charset="-52"/>
              </a:rPr>
              <a:t>хизмати</a:t>
            </a:r>
            <a:r>
              <a:rPr lang="ru-RU" sz="2800" dirty="0">
                <a:latin typeface="Times New Roman Tj" pitchFamily="18" charset="-52"/>
              </a:rPr>
              <a:t> </a:t>
            </a:r>
            <a:r>
              <a:rPr lang="ru-RU" sz="2800" dirty="0" err="1">
                <a:latin typeface="Times New Roman Tj" pitchFamily="18" charset="-52"/>
              </a:rPr>
              <a:t>давлатӣ</a:t>
            </a:r>
            <a:r>
              <a:rPr lang="ru-RU" sz="2800" dirty="0">
                <a:latin typeface="Times New Roman Tj" pitchFamily="18" charset="-52"/>
              </a:rPr>
              <a:t>, </a:t>
            </a:r>
            <a:r>
              <a:rPr lang="ru-RU" sz="2800" dirty="0" err="1">
                <a:latin typeface="Times New Roman Tj" pitchFamily="18" charset="-52"/>
              </a:rPr>
              <a:t>ки</a:t>
            </a:r>
            <a:r>
              <a:rPr lang="ru-RU" sz="2800" dirty="0">
                <a:latin typeface="Times New Roman Tj" pitchFamily="18" charset="-52"/>
              </a:rPr>
              <a:t> </a:t>
            </a:r>
            <a:r>
              <a:rPr lang="ru-RU" sz="2800" dirty="0" err="1">
                <a:latin typeface="Times New Roman Tj" pitchFamily="18" charset="-52"/>
              </a:rPr>
              <a:t>бо</a:t>
            </a:r>
            <a:r>
              <a:rPr lang="ru-RU" sz="2800" dirty="0">
                <a:latin typeface="Times New Roman Tj" pitchFamily="18" charset="-52"/>
              </a:rPr>
              <a:t> </a:t>
            </a:r>
            <a:r>
              <a:rPr lang="ru-RU" sz="2800" dirty="0" err="1">
                <a:latin typeface="Times New Roman Tj" pitchFamily="18" charset="-52"/>
              </a:rPr>
              <a:t>фармони</a:t>
            </a:r>
            <a:r>
              <a:rPr lang="ru-RU" sz="2800" dirty="0">
                <a:latin typeface="Times New Roman Tj" pitchFamily="18" charset="-52"/>
              </a:rPr>
              <a:t> </a:t>
            </a:r>
            <a:r>
              <a:rPr lang="ru-RU" sz="2800" dirty="0" err="1">
                <a:latin typeface="Times New Roman Tj" pitchFamily="18" charset="-52"/>
              </a:rPr>
              <a:t>Президенти</a:t>
            </a:r>
            <a:r>
              <a:rPr lang="ru-RU" sz="2800" dirty="0">
                <a:latin typeface="Times New Roman Tj" pitchFamily="18" charset="-52"/>
              </a:rPr>
              <a:t> </a:t>
            </a:r>
            <a:r>
              <a:rPr lang="ru-RU" sz="2800" dirty="0" err="1">
                <a:latin typeface="Times New Roman Tj" pitchFamily="18" charset="-52"/>
              </a:rPr>
              <a:t>Ҷумҳурии</a:t>
            </a:r>
            <a:r>
              <a:rPr lang="ru-RU" sz="2800" dirty="0">
                <a:latin typeface="Times New Roman Tj" pitchFamily="18" charset="-52"/>
              </a:rPr>
              <a:t> </a:t>
            </a:r>
            <a:r>
              <a:rPr lang="ru-RU" sz="2800" dirty="0" err="1">
                <a:latin typeface="Times New Roman Tj" pitchFamily="18" charset="-52"/>
              </a:rPr>
              <a:t>Тоҷикистон</a:t>
            </a:r>
            <a:r>
              <a:rPr lang="ru-RU" sz="2800" dirty="0">
                <a:latin typeface="Times New Roman Tj" pitchFamily="18" charset="-52"/>
              </a:rPr>
              <a:t> аз 10 </a:t>
            </a:r>
            <a:r>
              <a:rPr lang="ru-RU" sz="2800" dirty="0" err="1">
                <a:latin typeface="Times New Roman Tj" pitchFamily="18" charset="-52"/>
              </a:rPr>
              <a:t>марти</a:t>
            </a:r>
            <a:r>
              <a:rPr lang="ru-RU" sz="2800" dirty="0">
                <a:latin typeface="Times New Roman Tj" pitchFamily="18" charset="-52"/>
              </a:rPr>
              <a:t> соли 2016, №647 </a:t>
            </a:r>
            <a:r>
              <a:rPr lang="ru-RU" sz="2800" dirty="0" err="1">
                <a:latin typeface="Times New Roman Tj" pitchFamily="18" charset="-52"/>
              </a:rPr>
              <a:t>тасдиќ</a:t>
            </a:r>
            <a:r>
              <a:rPr lang="ru-RU" sz="2800" dirty="0">
                <a:latin typeface="Times New Roman Tj" pitchFamily="18" charset="-52"/>
              </a:rPr>
              <a:t> карда </a:t>
            </a:r>
            <a:r>
              <a:rPr lang="ru-RU" sz="2800" dirty="0" err="1">
                <a:latin typeface="Times New Roman Tj" pitchFamily="18" charset="-52"/>
              </a:rPr>
              <a:t>шудааст</a:t>
            </a:r>
            <a:r>
              <a:rPr lang="en-US" sz="2800" dirty="0">
                <a:latin typeface="Times New Roman Tj" pitchFamily="18" charset="-52"/>
              </a:rPr>
              <a:t> (</a:t>
            </a:r>
            <a:r>
              <a:rPr lang="tg-Cyrl-TJ" sz="2800" dirty="0">
                <a:latin typeface="Times New Roman Tj" pitchFamily="18" charset="-52"/>
              </a:rPr>
              <a:t>бо тағйиру иловаҳо аз 19.04.2017, №869; аз 18</a:t>
            </a:r>
            <a:r>
              <a:rPr lang="ru-RU" sz="2800" dirty="0">
                <a:latin typeface="Times New Roman Tj" pitchFamily="18" charset="-52"/>
              </a:rPr>
              <a:t>.02.2020, №1458; аз 1.04.2023, №544)</a:t>
            </a:r>
          </a:p>
          <a:p>
            <a:pPr marL="0" indent="0" algn="just">
              <a:buNone/>
            </a:pPr>
            <a:r>
              <a:rPr lang="ru-RU" sz="2800" i="1" dirty="0">
                <a:latin typeface="Times New Roman Tj" pitchFamily="18" charset="-52"/>
              </a:rPr>
              <a:t>	</a:t>
            </a:r>
            <a:endParaRPr lang="ru-RU" sz="2800" dirty="0">
              <a:latin typeface="Times New Roman Tj" pitchFamily="18" charset="-52"/>
            </a:endParaRPr>
          </a:p>
        </p:txBody>
      </p:sp>
    </p:spTree>
    <p:extLst>
      <p:ext uri="{BB962C8B-B14F-4D97-AF65-F5344CB8AC3E}">
        <p14:creationId xmlns:p14="http://schemas.microsoft.com/office/powerpoint/2010/main" val="12790111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122</a:t>
            </a:fld>
            <a:endParaRPr lang="ru-RU"/>
          </a:p>
        </p:txBody>
      </p:sp>
      <p:sp>
        <p:nvSpPr>
          <p:cNvPr id="7" name="Заголовок 1">
            <a:extLst>
              <a:ext uri="{FF2B5EF4-FFF2-40B4-BE49-F238E27FC236}">
                <a16:creationId xmlns:a16="http://schemas.microsoft.com/office/drawing/2014/main" id="{98DAA7C2-877F-4B77-ACA6-9A91E4BA8B0C}"/>
              </a:ext>
            </a:extLst>
          </p:cNvPr>
          <p:cNvSpPr txBox="1">
            <a:spLocks/>
          </p:cNvSpPr>
          <p:nvPr/>
        </p:nvSpPr>
        <p:spPr>
          <a:xfrm>
            <a:off x="508001" y="1271209"/>
            <a:ext cx="8077688" cy="861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Cyrl-TJ" sz="2000" b="1" dirty="0">
                <a:solidFill>
                  <a:srgbClr val="002060"/>
                </a:solidFill>
                <a:latin typeface="Times New Roman Tj" panose="02020603050405020304" pitchFamily="18" charset="-52"/>
              </a:rPr>
              <a:t>Нишондодҳои </a:t>
            </a:r>
            <a:br>
              <a:rPr lang="ru-RU" sz="2000" b="1" dirty="0">
                <a:solidFill>
                  <a:srgbClr val="002060"/>
                </a:solidFill>
                <a:latin typeface="Times New Roman Tj" panose="02020603050405020304" pitchFamily="18" charset="-52"/>
              </a:rPr>
            </a:br>
            <a:r>
              <a:rPr lang="tg-Cyrl-TJ" sz="2000" b="1" dirty="0">
                <a:solidFill>
                  <a:srgbClr val="002060"/>
                </a:solidFill>
                <a:latin typeface="Times New Roman Tj" panose="02020603050405020304" pitchFamily="18" charset="-52"/>
              </a:rPr>
              <a:t>озмун барои ишғоли мансабҳои холии мақомоти давлатї дар солњои 2014-2022</a:t>
            </a:r>
            <a:br>
              <a:rPr lang="ru-RU" sz="2000" b="1" dirty="0">
                <a:solidFill>
                  <a:srgbClr val="002060"/>
                </a:solidFill>
                <a:latin typeface="Times New Roman Tj" panose="02020603050405020304" pitchFamily="18" charset="-52"/>
              </a:rPr>
            </a:br>
            <a:endParaRPr lang="ru-RU" sz="2000" b="1" dirty="0">
              <a:solidFill>
                <a:srgbClr val="002060"/>
              </a:solidFill>
              <a:latin typeface="Times New Roman Tj" panose="02020603050405020304" pitchFamily="18" charset="-52"/>
            </a:endParaRPr>
          </a:p>
        </p:txBody>
      </p:sp>
      <p:pic>
        <p:nvPicPr>
          <p:cNvPr id="3" name="Рисунок 2">
            <a:extLst>
              <a:ext uri="{FF2B5EF4-FFF2-40B4-BE49-F238E27FC236}">
                <a16:creationId xmlns:a16="http://schemas.microsoft.com/office/drawing/2014/main" id="{55C48115-668F-186A-94F8-193ECE45E858}"/>
              </a:ext>
            </a:extLst>
          </p:cNvPr>
          <p:cNvPicPr>
            <a:picLocks noChangeAspect="1"/>
          </p:cNvPicPr>
          <p:nvPr/>
        </p:nvPicPr>
        <p:blipFill>
          <a:blip r:embed="rId2"/>
          <a:stretch>
            <a:fillRect/>
          </a:stretch>
        </p:blipFill>
        <p:spPr>
          <a:xfrm>
            <a:off x="242887" y="2060848"/>
            <a:ext cx="8658225" cy="4295502"/>
          </a:xfrm>
          <a:prstGeom prst="rect">
            <a:avLst/>
          </a:prstGeom>
        </p:spPr>
      </p:pic>
    </p:spTree>
    <p:extLst>
      <p:ext uri="{BB962C8B-B14F-4D97-AF65-F5344CB8AC3E}">
        <p14:creationId xmlns:p14="http://schemas.microsoft.com/office/powerpoint/2010/main" val="27649448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123</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1196752"/>
            <a:ext cx="5508104" cy="461665"/>
          </a:xfrm>
          <a:prstGeom prst="rect">
            <a:avLst/>
          </a:prstGeom>
          <a:noFill/>
        </p:spPr>
        <p:txBody>
          <a:bodyPr wrap="square">
            <a:spAutoFit/>
          </a:bodyPr>
          <a:lstStyle/>
          <a:p>
            <a:pPr algn="ctr"/>
            <a:r>
              <a:rPr lang="ru-RU" sz="2400" b="1" dirty="0" err="1">
                <a:solidFill>
                  <a:srgbClr val="0070C0"/>
                </a:solidFill>
                <a:effectLst/>
                <a:latin typeface="Times New Roman Tj" panose="02020603050405020304" pitchFamily="18" charset="-52"/>
                <a:ea typeface="Times New Roman" panose="02020603050405020304" pitchFamily="18" charset="0"/>
              </a:rPr>
              <a:t>Шартномаи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қарордоди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меҳнатӣ</a:t>
            </a:r>
            <a:r>
              <a:rPr lang="ru-RU" sz="2400" b="1" dirty="0">
                <a:solidFill>
                  <a:srgbClr val="0070C0"/>
                </a:solidFill>
                <a:effectLst/>
                <a:latin typeface="Times New Roman Tj" panose="02020603050405020304" pitchFamily="18" charset="-52"/>
                <a:ea typeface="Times New Roman" panose="02020603050405020304" pitchFamily="18" charset="0"/>
              </a:rPr>
              <a:t> (1)</a:t>
            </a:r>
            <a:endParaRPr lang="ru-RU" sz="2400" b="1" dirty="0">
              <a:solidFill>
                <a:srgbClr val="0070C0"/>
              </a:solidFill>
              <a:latin typeface="Times New Roman Tj" panose="02020603050405020304" pitchFamily="18" charset="-52"/>
            </a:endParaRPr>
          </a:p>
        </p:txBody>
      </p:sp>
      <p:sp>
        <p:nvSpPr>
          <p:cNvPr id="9" name="Объект 2">
            <a:extLst>
              <a:ext uri="{FF2B5EF4-FFF2-40B4-BE49-F238E27FC236}">
                <a16:creationId xmlns:a16="http://schemas.microsoft.com/office/drawing/2014/main" id="{6E0B8710-E236-4C9A-B82C-9EE443D7BC66}"/>
              </a:ext>
            </a:extLst>
          </p:cNvPr>
          <p:cNvSpPr>
            <a:spLocks noGrp="1"/>
          </p:cNvSpPr>
          <p:nvPr>
            <p:ph idx="1"/>
          </p:nvPr>
        </p:nvSpPr>
        <p:spPr>
          <a:xfrm>
            <a:off x="457200" y="1600200"/>
            <a:ext cx="8229600" cy="4525963"/>
          </a:xfrm>
        </p:spPr>
        <p:txBody>
          <a:bodyPr>
            <a:noAutofit/>
          </a:bodyPr>
          <a:lstStyle/>
          <a:p>
            <a:pPr marL="0" indent="0" algn="just">
              <a:buNone/>
            </a:pP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Шаҳрванд</a:t>
            </a:r>
            <a:r>
              <a:rPr lang="ru-RU" sz="2800" dirty="0">
                <a:effectLst/>
                <a:latin typeface="Times New Roman" panose="02020603050405020304" pitchFamily="18" charset="0"/>
                <a:ea typeface="Times New Roman" panose="02020603050405020304" pitchFamily="18" charset="0"/>
              </a:rPr>
              <a:t> ба </a:t>
            </a:r>
            <a:r>
              <a:rPr lang="ru-RU" sz="2800" dirty="0" err="1">
                <a:effectLst/>
                <a:latin typeface="Times New Roman" panose="02020603050405020304" pitchFamily="18" charset="0"/>
                <a:ea typeface="Times New Roman" panose="02020603050405020304" pitchFamily="18" charset="0"/>
              </a:rPr>
              <a:t>хизмати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давлатӣ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тартиби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муқаррарнамудаи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Қонуни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Ҷумҳурии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Тоҷикистон</a:t>
            </a:r>
            <a:r>
              <a:rPr lang="ru-RU" sz="2800" dirty="0">
                <a:effectLst/>
                <a:latin typeface="Times New Roman" panose="02020603050405020304" pitchFamily="18" charset="0"/>
                <a:ea typeface="Times New Roman" panose="02020603050405020304" pitchFamily="18" charset="0"/>
              </a:rPr>
              <a:t>  </a:t>
            </a:r>
            <a:r>
              <a:rPr lang="ru-RU" sz="2800" dirty="0">
                <a:latin typeface="Times New Roman Tj" panose="02020603050405020304" pitchFamily="18" charset="-52"/>
              </a:rPr>
              <a:t>«Дар </a:t>
            </a:r>
            <a:r>
              <a:rPr lang="ru-RU" sz="2800" dirty="0" err="1">
                <a:latin typeface="Times New Roman Tj" panose="02020603050405020304" pitchFamily="18" charset="-52"/>
              </a:rPr>
              <a:t>бораи</a:t>
            </a:r>
            <a:r>
              <a:rPr lang="ru-RU" sz="2800" dirty="0">
                <a:latin typeface="Times New Roman Tj" panose="02020603050405020304" pitchFamily="18" charset="-52"/>
              </a:rPr>
              <a:t> </a:t>
            </a:r>
            <a:r>
              <a:rPr lang="ru-RU" sz="2800" dirty="0" err="1">
                <a:latin typeface="Times New Roman Tj" panose="02020603050405020304" pitchFamily="18" charset="-52"/>
              </a:rPr>
              <a:t>хизмати</a:t>
            </a:r>
            <a:r>
              <a:rPr lang="ru-RU" sz="2800" dirty="0">
                <a:latin typeface="Times New Roman Tj" panose="02020603050405020304" pitchFamily="18" charset="-52"/>
              </a:rPr>
              <a:t> </a:t>
            </a:r>
            <a:r>
              <a:rPr lang="ru-RU" sz="2800" dirty="0" err="1">
                <a:latin typeface="Times New Roman Tj" panose="02020603050405020304" pitchFamily="18" charset="-52"/>
              </a:rPr>
              <a:t>давлатї</a:t>
            </a:r>
            <a:r>
              <a:rPr lang="ru-RU" sz="2800" dirty="0">
                <a:latin typeface="Times New Roman Tj" panose="02020603050405020304" pitchFamily="18" charset="-52"/>
              </a:rPr>
              <a:t>» </a:t>
            </a:r>
            <a:r>
              <a:rPr lang="ru-RU" sz="2800" dirty="0" err="1">
                <a:effectLst/>
                <a:latin typeface="Times New Roman" panose="02020603050405020304" pitchFamily="18" charset="0"/>
                <a:ea typeface="Times New Roman" panose="02020603050405020304" pitchFamily="18" charset="0"/>
              </a:rPr>
              <a:t>қабул</a:t>
            </a:r>
            <a:r>
              <a:rPr lang="ru-RU" sz="2800" dirty="0">
                <a:effectLst/>
                <a:latin typeface="Times New Roman" panose="02020603050405020304" pitchFamily="18" charset="0"/>
                <a:ea typeface="Times New Roman" panose="02020603050405020304" pitchFamily="18" charset="0"/>
              </a:rPr>
              <a:t> карда </a:t>
            </a:r>
            <a:r>
              <a:rPr lang="ru-RU" sz="2800" dirty="0" err="1">
                <a:effectLst/>
                <a:latin typeface="Times New Roman" panose="02020603050405020304" pitchFamily="18" charset="0"/>
                <a:ea typeface="Times New Roman" panose="02020603050405020304" pitchFamily="18" charset="0"/>
              </a:rPr>
              <a:t>шуда</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бо</a:t>
            </a:r>
            <a:r>
              <a:rPr lang="ru-RU" sz="2800" dirty="0">
                <a:effectLst/>
                <a:latin typeface="Times New Roman" panose="02020603050405020304" pitchFamily="18" charset="0"/>
                <a:ea typeface="Times New Roman" panose="02020603050405020304" pitchFamily="18" charset="0"/>
              </a:rPr>
              <a:t> ӯ </a:t>
            </a:r>
            <a:r>
              <a:rPr lang="ru-RU" sz="2800" dirty="0" err="1">
                <a:effectLst/>
                <a:latin typeface="Times New Roman" panose="02020603050405020304" pitchFamily="18" charset="0"/>
                <a:ea typeface="Times New Roman" panose="02020603050405020304" pitchFamily="18" charset="0"/>
              </a:rPr>
              <a:t>шартномаи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қарордоди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меҳнатӣ</a:t>
            </a:r>
            <a:r>
              <a:rPr lang="ru-RU" sz="2800" dirty="0">
                <a:effectLst/>
                <a:latin typeface="Times New Roman" panose="02020603050405020304" pitchFamily="18" charset="0"/>
                <a:ea typeface="Times New Roman" panose="02020603050405020304" pitchFamily="18" charset="0"/>
              </a:rPr>
              <a:t> баста </a:t>
            </a:r>
            <a:r>
              <a:rPr lang="ru-RU" sz="2800" dirty="0" err="1">
                <a:effectLst/>
                <a:latin typeface="Times New Roman" panose="02020603050405020304" pitchFamily="18" charset="0"/>
                <a:ea typeface="Times New Roman" panose="02020603050405020304" pitchFamily="18" charset="0"/>
              </a:rPr>
              <a:t>мешавад</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ки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намунаи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онро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Ҳукумати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Ҷумҳурии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Тоҷикистон</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тасдиқ</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менамояд</a:t>
            </a:r>
            <a:r>
              <a:rPr lang="ru-RU" sz="2800" dirty="0">
                <a:effectLst/>
                <a:latin typeface="Times New Roman" panose="02020603050405020304" pitchFamily="18" charset="0"/>
                <a:ea typeface="Times New Roman" panose="02020603050405020304" pitchFamily="18" charset="0"/>
              </a:rPr>
              <a:t> </a:t>
            </a:r>
            <a:r>
              <a:rPr lang="ru-RU" sz="2800" i="1" dirty="0">
                <a:latin typeface="Times New Roman Tj" panose="02020603050405020304" pitchFamily="18" charset="-52"/>
              </a:rPr>
              <a:t>	</a:t>
            </a:r>
          </a:p>
          <a:p>
            <a:pPr marL="0" indent="0" algn="just">
              <a:buNone/>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4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13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endParaRPr lang="ru-RU" sz="2800" dirty="0">
              <a:latin typeface="Times New Roman Tj" panose="02020603050405020304" pitchFamily="18" charset="-52"/>
            </a:endParaRPr>
          </a:p>
        </p:txBody>
      </p:sp>
    </p:spTree>
    <p:extLst>
      <p:ext uri="{BB962C8B-B14F-4D97-AF65-F5344CB8AC3E}">
        <p14:creationId xmlns:p14="http://schemas.microsoft.com/office/powerpoint/2010/main" val="25004194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124</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1067875"/>
            <a:ext cx="5508104" cy="830997"/>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algn="ctr"/>
            <a:r>
              <a:rPr lang="ru-RU" sz="2400" b="1" dirty="0" err="1">
                <a:solidFill>
                  <a:srgbClr val="0070C0"/>
                </a:solidFill>
                <a:effectLst/>
                <a:latin typeface="Times New Roman Tj" panose="02020603050405020304" pitchFamily="18" charset="-52"/>
                <a:ea typeface="Times New Roman" panose="02020603050405020304" pitchFamily="18" charset="0"/>
              </a:rPr>
              <a:t>Шартномаи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қарордоди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меҳнатӣ</a:t>
            </a:r>
            <a:r>
              <a:rPr lang="ru-RU" sz="2400" b="1" dirty="0">
                <a:solidFill>
                  <a:srgbClr val="0070C0"/>
                </a:solidFill>
                <a:effectLst/>
                <a:latin typeface="Times New Roman Tj" panose="02020603050405020304" pitchFamily="18" charset="-52"/>
                <a:ea typeface="Times New Roman" panose="02020603050405020304" pitchFamily="18" charset="0"/>
              </a:rPr>
              <a:t> (2)</a:t>
            </a:r>
            <a:endParaRPr lang="ru-RU" sz="2400" b="1" dirty="0">
              <a:solidFill>
                <a:srgbClr val="0070C0"/>
              </a:solidFill>
              <a:latin typeface="Times New Roman Tj" panose="02020603050405020304" pitchFamily="18" charset="-52"/>
            </a:endParaRPr>
          </a:p>
        </p:txBody>
      </p:sp>
      <p:sp>
        <p:nvSpPr>
          <p:cNvPr id="9" name="Объект 2">
            <a:extLst>
              <a:ext uri="{FF2B5EF4-FFF2-40B4-BE49-F238E27FC236}">
                <a16:creationId xmlns:a16="http://schemas.microsoft.com/office/drawing/2014/main" id="{6E0B8710-E236-4C9A-B82C-9EE443D7BC66}"/>
              </a:ext>
            </a:extLst>
          </p:cNvPr>
          <p:cNvSpPr>
            <a:spLocks noGrp="1"/>
          </p:cNvSpPr>
          <p:nvPr>
            <p:ph idx="1"/>
          </p:nvPr>
        </p:nvSpPr>
        <p:spPr>
          <a:xfrm>
            <a:off x="466080" y="1124744"/>
            <a:ext cx="8229600" cy="4525963"/>
          </a:xfrm>
        </p:spPr>
        <p:txBody>
          <a:bodyPr>
            <a:noAutofit/>
          </a:bodyPr>
          <a:lstStyle/>
          <a:p>
            <a:pPr marL="0" indent="0" algn="just">
              <a:buNone/>
            </a:pPr>
            <a:r>
              <a:rPr lang="ru-RU" dirty="0">
                <a:effectLst/>
                <a:latin typeface="Times New Roman Tj" panose="02020603050405020304" pitchFamily="18" charset="-52"/>
                <a:ea typeface="Times New Roman" panose="02020603050405020304" pitchFamily="18" charset="0"/>
              </a:rPr>
              <a:t>	</a:t>
            </a:r>
          </a:p>
          <a:p>
            <a:pPr marL="0" indent="0" algn="just">
              <a:buNone/>
            </a:pPr>
            <a:r>
              <a:rPr lang="ru-RU" dirty="0">
                <a:latin typeface="Times New Roman Tj" panose="02020603050405020304" pitchFamily="18" charset="-52"/>
                <a:ea typeface="Times New Roman" panose="02020603050405020304" pitchFamily="18" charset="0"/>
              </a:rPr>
              <a:t>	</a:t>
            </a:r>
            <a:endParaRPr lang="ru-RU" sz="800" dirty="0">
              <a:latin typeface="Times New Roman Tj" panose="02020603050405020304" pitchFamily="18" charset="-52"/>
              <a:ea typeface="Times New Roman" panose="02020603050405020304" pitchFamily="18" charset="0"/>
            </a:endParaRPr>
          </a:p>
          <a:p>
            <a:pPr marL="0" indent="0" algn="just">
              <a:buNone/>
            </a:pPr>
            <a:r>
              <a:rPr lang="ru-RU" sz="800" dirty="0">
                <a:latin typeface="Times New Roman Tj" panose="02020603050405020304" pitchFamily="18" charset="-52"/>
                <a:ea typeface="Times New Roman" panose="02020603050405020304" pitchFamily="18" charset="0"/>
              </a:rPr>
              <a:t>	</a:t>
            </a:r>
            <a:r>
              <a:rPr lang="ru-RU" dirty="0" err="1">
                <a:latin typeface="Times New Roman Tj" panose="02020603050405020304" pitchFamily="18" charset="-52"/>
                <a:ea typeface="Times New Roman" panose="02020603050405020304" pitchFamily="18" charset="0"/>
              </a:rPr>
              <a:t>Қарори</a:t>
            </a:r>
            <a:r>
              <a:rPr lang="ru-RU" dirty="0">
                <a:latin typeface="Times New Roman Tj" panose="02020603050405020304" pitchFamily="18" charset="-52"/>
                <a:ea typeface="Times New Roman" panose="02020603050405020304" pitchFamily="18" charset="0"/>
              </a:rPr>
              <a:t> </a:t>
            </a:r>
            <a:r>
              <a:rPr lang="ru-RU" dirty="0" err="1">
                <a:latin typeface="Times New Roman Tj" panose="02020603050405020304" pitchFamily="18" charset="-52"/>
                <a:ea typeface="Times New Roman" panose="02020603050405020304" pitchFamily="18" charset="0"/>
              </a:rPr>
              <a:t>Ҳукумати</a:t>
            </a:r>
            <a:r>
              <a:rPr lang="ru-RU" dirty="0">
                <a:latin typeface="Times New Roman Tj" panose="02020603050405020304" pitchFamily="18" charset="-52"/>
                <a:ea typeface="Times New Roman" panose="02020603050405020304" pitchFamily="18" charset="0"/>
              </a:rPr>
              <a:t> </a:t>
            </a:r>
            <a:r>
              <a:rPr lang="ru-RU" dirty="0" err="1">
                <a:latin typeface="Times New Roman Tj" panose="02020603050405020304" pitchFamily="18" charset="-52"/>
                <a:ea typeface="Times New Roman" panose="02020603050405020304" pitchFamily="18" charset="0"/>
              </a:rPr>
              <a:t>Ҷумҳурии</a:t>
            </a:r>
            <a:r>
              <a:rPr lang="ru-RU" dirty="0">
                <a:latin typeface="Times New Roman Tj" panose="02020603050405020304" pitchFamily="18" charset="-52"/>
                <a:ea typeface="Times New Roman" panose="02020603050405020304" pitchFamily="18" charset="0"/>
              </a:rPr>
              <a:t> </a:t>
            </a:r>
            <a:r>
              <a:rPr lang="ru-RU" dirty="0" err="1">
                <a:latin typeface="Times New Roman Tj" panose="02020603050405020304" pitchFamily="18" charset="-52"/>
                <a:ea typeface="Times New Roman" panose="02020603050405020304" pitchFamily="18" charset="0"/>
              </a:rPr>
              <a:t>Тоҷикистон</a:t>
            </a:r>
            <a:r>
              <a:rPr lang="ru-RU" dirty="0">
                <a:latin typeface="Times New Roman Tj" panose="02020603050405020304" pitchFamily="18" charset="-52"/>
                <a:ea typeface="Times New Roman" panose="02020603050405020304" pitchFamily="18" charset="0"/>
              </a:rPr>
              <a:t> аз 7 сентябри соли 2019, №457 </a:t>
            </a:r>
            <a:r>
              <a:rPr lang="ru-RU" dirty="0">
                <a:latin typeface="Times New Roman Tj" panose="02020603050405020304" pitchFamily="18" charset="-52"/>
              </a:rPr>
              <a:t>«Дар </a:t>
            </a:r>
            <a:r>
              <a:rPr lang="ru-RU" dirty="0" err="1">
                <a:latin typeface="Times New Roman Tj" panose="02020603050405020304" pitchFamily="18" charset="-52"/>
              </a:rPr>
              <a:t>бораи</a:t>
            </a:r>
            <a:r>
              <a:rPr lang="ru-RU" dirty="0">
                <a:latin typeface="Times New Roman Tj" panose="02020603050405020304" pitchFamily="18" charset="-52"/>
              </a:rPr>
              <a:t> </a:t>
            </a:r>
            <a:r>
              <a:rPr lang="ru-RU" dirty="0" err="1">
                <a:latin typeface="Times New Roman Tj" panose="02020603050405020304" pitchFamily="18" charset="-52"/>
              </a:rPr>
              <a:t>шакли</a:t>
            </a:r>
            <a:r>
              <a:rPr lang="ru-RU" dirty="0">
                <a:latin typeface="Times New Roman Tj" panose="02020603050405020304" pitchFamily="18" charset="-52"/>
              </a:rPr>
              <a:t> </a:t>
            </a:r>
            <a:r>
              <a:rPr lang="ru-RU" dirty="0" err="1">
                <a:latin typeface="Times New Roman Tj" panose="02020603050405020304" pitchFamily="18" charset="-52"/>
              </a:rPr>
              <a:t>намунавии</a:t>
            </a:r>
            <a:r>
              <a:rPr lang="ru-RU" dirty="0">
                <a:latin typeface="Times New Roman Tj" panose="02020603050405020304" pitchFamily="18" charset="-52"/>
              </a:rPr>
              <a:t> </a:t>
            </a:r>
            <a:r>
              <a:rPr lang="ru-RU" dirty="0" err="1">
                <a:latin typeface="Times New Roman Tj" panose="02020603050405020304" pitchFamily="18" charset="-52"/>
              </a:rPr>
              <a:t>шартномаи</a:t>
            </a:r>
            <a:r>
              <a:rPr lang="ru-RU" dirty="0">
                <a:latin typeface="Times New Roman Tj" panose="02020603050405020304" pitchFamily="18" charset="-52"/>
              </a:rPr>
              <a:t> (</a:t>
            </a:r>
            <a:r>
              <a:rPr lang="ru-RU" dirty="0" err="1">
                <a:latin typeface="Times New Roman Tj" panose="02020603050405020304" pitchFamily="18" charset="-52"/>
              </a:rPr>
              <a:t>қарордоди</a:t>
            </a:r>
            <a:r>
              <a:rPr lang="ru-RU" dirty="0">
                <a:latin typeface="Times New Roman Tj" panose="02020603050405020304" pitchFamily="18" charset="-52"/>
              </a:rPr>
              <a:t>) </a:t>
            </a:r>
            <a:r>
              <a:rPr lang="ru-RU" dirty="0" err="1">
                <a:latin typeface="Times New Roman Tj" panose="02020603050405020304" pitchFamily="18" charset="-52"/>
              </a:rPr>
              <a:t>меҳнатӣ</a:t>
            </a:r>
            <a:r>
              <a:rPr lang="ru-RU" sz="3200" i="1" dirty="0">
                <a:latin typeface="Times New Roman Tj" panose="02020603050405020304" pitchFamily="18" charset="-52"/>
              </a:rPr>
              <a:t>»</a:t>
            </a:r>
            <a:r>
              <a:rPr lang="ru-RU" dirty="0">
                <a:latin typeface="Times New Roman Tj" panose="02020603050405020304" pitchFamily="18" charset="-52"/>
              </a:rPr>
              <a:t> </a:t>
            </a:r>
            <a:r>
              <a:rPr lang="ru-RU" i="1" dirty="0">
                <a:latin typeface="Times New Roman Tj" panose="02020603050405020304" pitchFamily="18" charset="-52"/>
              </a:rPr>
              <a:t>	</a:t>
            </a:r>
            <a:endParaRPr lang="ru-RU" dirty="0">
              <a:latin typeface="Times New Roman Tj" panose="02020603050405020304" pitchFamily="18" charset="-52"/>
            </a:endParaRPr>
          </a:p>
          <a:p>
            <a:endParaRPr lang="ru-RU" dirty="0">
              <a:latin typeface="Times New Roman Tj" panose="02020603050405020304" pitchFamily="18" charset="-52"/>
            </a:endParaRPr>
          </a:p>
        </p:txBody>
      </p:sp>
    </p:spTree>
    <p:extLst>
      <p:ext uri="{BB962C8B-B14F-4D97-AF65-F5344CB8AC3E}">
        <p14:creationId xmlns:p14="http://schemas.microsoft.com/office/powerpoint/2010/main" val="33648705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125</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836712"/>
            <a:ext cx="6408712" cy="830997"/>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algn="ctr"/>
            <a:r>
              <a:rPr lang="ru-RU" sz="2400" b="1" dirty="0" err="1">
                <a:solidFill>
                  <a:srgbClr val="0070C0"/>
                </a:solidFill>
                <a:effectLst/>
                <a:latin typeface="Times New Roman Tj" panose="02020603050405020304" pitchFamily="18" charset="-52"/>
                <a:ea typeface="Times New Roman" panose="02020603050405020304" pitchFamily="18" charset="0"/>
              </a:rPr>
              <a:t>Роҳҳои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пешрафти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хизматчии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endParaRPr lang="ru-RU" sz="2400" b="1" dirty="0">
              <a:solidFill>
                <a:srgbClr val="0070C0"/>
              </a:solidFill>
              <a:latin typeface="Times New Roman Tj" panose="02020603050405020304" pitchFamily="18" charset="-52"/>
            </a:endParaRPr>
          </a:p>
        </p:txBody>
      </p:sp>
      <p:sp>
        <p:nvSpPr>
          <p:cNvPr id="9" name="Объект 2">
            <a:extLst>
              <a:ext uri="{FF2B5EF4-FFF2-40B4-BE49-F238E27FC236}">
                <a16:creationId xmlns:a16="http://schemas.microsoft.com/office/drawing/2014/main" id="{6E0B8710-E236-4C9A-B82C-9EE443D7BC66}"/>
              </a:ext>
            </a:extLst>
          </p:cNvPr>
          <p:cNvSpPr>
            <a:spLocks noGrp="1"/>
          </p:cNvSpPr>
          <p:nvPr>
            <p:ph idx="1"/>
          </p:nvPr>
        </p:nvSpPr>
        <p:spPr>
          <a:xfrm>
            <a:off x="539552" y="1700808"/>
            <a:ext cx="8229600" cy="4525963"/>
          </a:xfrm>
        </p:spPr>
        <p:txBody>
          <a:bodyPr>
            <a:noAutofit/>
          </a:bodyPr>
          <a:lstStyle/>
          <a:p>
            <a:pPr marL="0" indent="0" algn="just">
              <a:lnSpc>
                <a:spcPct val="150000"/>
              </a:lnSpc>
              <a:buNone/>
            </a:pPr>
            <a:r>
              <a:rPr lang="ru-RU" sz="2800" dirty="0">
                <a:latin typeface="Times New Roman Tj" panose="02020603050405020304" pitchFamily="18" charset="-52"/>
                <a:ea typeface="Times New Roman" panose="02020603050405020304" pitchFamily="18" charset="0"/>
              </a:rPr>
              <a:t>	1) </a:t>
            </a:r>
            <a:r>
              <a:rPr lang="ru-RU" sz="2800" dirty="0" err="1">
                <a:latin typeface="Times New Roman Tj" panose="02020603050405020304" pitchFamily="18" charset="-52"/>
                <a:ea typeface="Times New Roman" panose="02020603050405020304" pitchFamily="18" charset="0"/>
              </a:rPr>
              <a:t>Пешрафти</a:t>
            </a:r>
            <a:r>
              <a:rPr lang="ru-RU" sz="2800" dirty="0">
                <a:latin typeface="Times New Roman Tj" panose="02020603050405020304" pitchFamily="18" charset="-52"/>
                <a:ea typeface="Times New Roman" panose="02020603050405020304" pitchFamily="18" charset="0"/>
              </a:rPr>
              <a:t> </a:t>
            </a:r>
            <a:r>
              <a:rPr lang="ru-RU" sz="2800" dirty="0" err="1">
                <a:latin typeface="Times New Roman Tj" panose="02020603050405020304" pitchFamily="18" charset="-52"/>
                <a:ea typeface="Times New Roman" panose="02020603050405020304" pitchFamily="18" charset="0"/>
              </a:rPr>
              <a:t>уфуқӣ</a:t>
            </a:r>
            <a:r>
              <a:rPr lang="ru-RU" sz="2800" dirty="0">
                <a:latin typeface="Times New Roman Tj" panose="02020603050405020304" pitchFamily="18" charset="-52"/>
                <a:ea typeface="Times New Roman" panose="02020603050405020304" pitchFamily="18" charset="0"/>
              </a:rPr>
              <a:t> (</a:t>
            </a:r>
            <a:r>
              <a:rPr lang="ru-RU" sz="2800" dirty="0" err="1">
                <a:latin typeface="Times New Roman Tj" panose="02020603050405020304" pitchFamily="18" charset="-52"/>
                <a:ea typeface="Times New Roman" panose="02020603050405020304" pitchFamily="18" charset="0"/>
              </a:rPr>
              <a:t>горизонталӣ</a:t>
            </a:r>
            <a:r>
              <a:rPr lang="ru-RU" sz="2800" dirty="0">
                <a:latin typeface="Times New Roman Tj" panose="02020603050405020304" pitchFamily="18" charset="-52"/>
                <a:ea typeface="Times New Roman" panose="02020603050405020304" pitchFamily="18" charset="0"/>
              </a:rPr>
              <a:t>)</a:t>
            </a:r>
          </a:p>
          <a:p>
            <a:pPr marL="0" indent="0" algn="just">
              <a:buNone/>
            </a:pPr>
            <a:endParaRPr lang="ru-RU" sz="2800" dirty="0">
              <a:latin typeface="Times New Roman" panose="02020603050405020304" pitchFamily="18" charset="0"/>
              <a:ea typeface="Times New Roman" panose="02020603050405020304" pitchFamily="18" charset="0"/>
            </a:endParaRPr>
          </a:p>
          <a:p>
            <a:pPr marL="0" indent="0" algn="just">
              <a:buNone/>
            </a:pPr>
            <a:r>
              <a:rPr lang="ru-RU" sz="2800" dirty="0">
                <a:latin typeface="Times New Roman" panose="02020603050405020304" pitchFamily="18" charset="0"/>
                <a:ea typeface="Times New Roman" panose="02020603050405020304" pitchFamily="18" charset="0"/>
              </a:rPr>
              <a:t>	2) </a:t>
            </a:r>
            <a:r>
              <a:rPr lang="ru-RU" sz="2800" dirty="0" err="1">
                <a:latin typeface="Times New Roman" panose="02020603050405020304" pitchFamily="18" charset="0"/>
                <a:ea typeface="Times New Roman" panose="02020603050405020304" pitchFamily="18" charset="0"/>
              </a:rPr>
              <a:t>Пешрафти</a:t>
            </a:r>
            <a:r>
              <a:rPr lang="ru-RU" sz="2800" dirty="0">
                <a:latin typeface="Times New Roman" panose="02020603050405020304" pitchFamily="18" charset="0"/>
                <a:ea typeface="Times New Roman" panose="02020603050405020304" pitchFamily="18" charset="0"/>
              </a:rPr>
              <a:t> </a:t>
            </a:r>
            <a:r>
              <a:rPr lang="ru-RU" sz="2800" dirty="0" err="1">
                <a:latin typeface="Times New Roman" panose="02020603050405020304" pitchFamily="18" charset="0"/>
                <a:ea typeface="Times New Roman" panose="02020603050405020304" pitchFamily="18" charset="0"/>
              </a:rPr>
              <a:t>амудӣ</a:t>
            </a:r>
            <a:r>
              <a:rPr lang="ru-RU" sz="2800" dirty="0">
                <a:latin typeface="Times New Roman" panose="02020603050405020304" pitchFamily="18" charset="0"/>
                <a:ea typeface="Times New Roman" panose="02020603050405020304" pitchFamily="18" charset="0"/>
              </a:rPr>
              <a:t> (</a:t>
            </a:r>
            <a:r>
              <a:rPr lang="ru-RU" sz="2800" dirty="0" err="1">
                <a:latin typeface="Times New Roman" panose="02020603050405020304" pitchFamily="18" charset="0"/>
                <a:ea typeface="Times New Roman" panose="02020603050405020304" pitchFamily="18" charset="0"/>
              </a:rPr>
              <a:t>вертикалӣ</a:t>
            </a:r>
            <a:r>
              <a:rPr lang="ru-RU" sz="2800" dirty="0">
                <a:latin typeface="Times New Roman" panose="02020603050405020304" pitchFamily="18" charset="0"/>
                <a:ea typeface="Times New Roman" panose="02020603050405020304" pitchFamily="18" charset="0"/>
              </a:rPr>
              <a:t>)	</a:t>
            </a:r>
            <a:r>
              <a:rPr lang="ru-RU" sz="2800" dirty="0">
                <a:latin typeface="Times New Roman Tj" panose="02020603050405020304" pitchFamily="18" charset="-52"/>
                <a:ea typeface="Times New Roman" panose="02020603050405020304" pitchFamily="18" charset="0"/>
              </a:rPr>
              <a:t>	</a:t>
            </a:r>
          </a:p>
          <a:p>
            <a:pPr marL="0" indent="0" algn="just">
              <a:buNone/>
            </a:pPr>
            <a:r>
              <a:rPr lang="ru-RU" sz="2800" dirty="0">
                <a:latin typeface="Times New Roman Tj" panose="02020603050405020304" pitchFamily="18" charset="-52"/>
                <a:ea typeface="Times New Roman" panose="02020603050405020304" pitchFamily="18" charset="0"/>
              </a:rPr>
              <a:t>	</a:t>
            </a:r>
            <a:endParaRPr lang="ru-RU" sz="2800" dirty="0">
              <a:latin typeface="Times New Roman Tj" panose="02020603050405020304" pitchFamily="18" charset="-52"/>
            </a:endParaRPr>
          </a:p>
        </p:txBody>
      </p:sp>
    </p:spTree>
    <p:extLst>
      <p:ext uri="{BB962C8B-B14F-4D97-AF65-F5344CB8AC3E}">
        <p14:creationId xmlns:p14="http://schemas.microsoft.com/office/powerpoint/2010/main" val="25348335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126</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836712"/>
            <a:ext cx="6696744" cy="830997"/>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algn="ctr"/>
            <a:r>
              <a:rPr lang="ru-RU" sz="2400" b="1" dirty="0" err="1">
                <a:solidFill>
                  <a:srgbClr val="0070C0"/>
                </a:solidFill>
                <a:effectLst/>
                <a:latin typeface="Times New Roman Tj" panose="02020603050405020304" pitchFamily="18" charset="-52"/>
                <a:ea typeface="Times New Roman" panose="02020603050405020304" pitchFamily="18" charset="0"/>
              </a:rPr>
              <a:t>Баҳодиҳӣ</a:t>
            </a:r>
            <a:r>
              <a:rPr lang="ru-RU" sz="2400" b="1" dirty="0">
                <a:solidFill>
                  <a:srgbClr val="0070C0"/>
                </a:solidFill>
                <a:effectLst/>
                <a:latin typeface="Times New Roman Tj" panose="02020603050405020304" pitchFamily="18" charset="-52"/>
                <a:ea typeface="Times New Roman" panose="02020603050405020304" pitchFamily="18" charset="0"/>
              </a:rPr>
              <a:t> ба </a:t>
            </a:r>
            <a:r>
              <a:rPr lang="ru-RU" sz="2400" b="1" dirty="0" err="1">
                <a:solidFill>
                  <a:srgbClr val="0070C0"/>
                </a:solidFill>
                <a:effectLst/>
                <a:latin typeface="Times New Roman Tj" panose="02020603050405020304" pitchFamily="18" charset="-52"/>
                <a:ea typeface="Times New Roman" panose="02020603050405020304" pitchFamily="18" charset="0"/>
              </a:rPr>
              <a:t>фаъолияти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хизматчии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r>
              <a:rPr lang="ru-RU" sz="2400" b="1" dirty="0">
                <a:solidFill>
                  <a:srgbClr val="0070C0"/>
                </a:solidFill>
                <a:effectLst/>
                <a:latin typeface="Times New Roman Tj" panose="02020603050405020304" pitchFamily="18" charset="-52"/>
                <a:ea typeface="Times New Roman" panose="02020603050405020304" pitchFamily="18" charset="0"/>
              </a:rPr>
              <a:t> (1)</a:t>
            </a:r>
            <a:endParaRPr lang="ru-RU" sz="2400" b="1" dirty="0">
              <a:solidFill>
                <a:srgbClr val="0070C0"/>
              </a:solidFill>
              <a:latin typeface="Times New Roman Tj" panose="02020603050405020304" pitchFamily="18" charset="-52"/>
            </a:endParaRPr>
          </a:p>
        </p:txBody>
      </p:sp>
      <p:sp>
        <p:nvSpPr>
          <p:cNvPr id="9" name="Объект 2">
            <a:extLst>
              <a:ext uri="{FF2B5EF4-FFF2-40B4-BE49-F238E27FC236}">
                <a16:creationId xmlns:a16="http://schemas.microsoft.com/office/drawing/2014/main" id="{6E0B8710-E236-4C9A-B82C-9EE443D7BC66}"/>
              </a:ext>
            </a:extLst>
          </p:cNvPr>
          <p:cNvSpPr>
            <a:spLocks noGrp="1"/>
          </p:cNvSpPr>
          <p:nvPr>
            <p:ph idx="1"/>
          </p:nvPr>
        </p:nvSpPr>
        <p:spPr>
          <a:xfrm>
            <a:off x="539552" y="1700808"/>
            <a:ext cx="8229600" cy="4525963"/>
          </a:xfrm>
        </p:spPr>
        <p:txBody>
          <a:bodyPr>
            <a:noAutofit/>
          </a:bodyPr>
          <a:lstStyle/>
          <a:p>
            <a:pPr marL="0" indent="0" algn="just">
              <a:lnSpc>
                <a:spcPct val="150000"/>
              </a:lnSpc>
              <a:buNone/>
            </a:pPr>
            <a:r>
              <a:rPr lang="ru-RU" sz="2400" dirty="0">
                <a:latin typeface="Times New Roman Tj" panose="02020603050405020304" pitchFamily="18" charset="-52"/>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мақсади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назорати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мунтазами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рафти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адои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ҷамъ</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намудани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иттилоот</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бораи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иҷрои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ӯҳдадориҳои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мансабӣ</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охири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ҳар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сол</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баҳодиҳии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натиҷаи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фаъолияти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хизматчии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гузаронида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мешавад</a:t>
            </a:r>
            <a:r>
              <a:rPr lang="ru-RU" sz="2400" dirty="0">
                <a:effectLst/>
                <a:latin typeface="Times New Roman" panose="02020603050405020304" pitchFamily="18" charset="0"/>
                <a:ea typeface="Times New Roman" panose="02020603050405020304" pitchFamily="18" charset="0"/>
              </a:rPr>
              <a:t>.</a:t>
            </a:r>
          </a:p>
          <a:p>
            <a:pPr marL="0" indent="0" algn="just">
              <a:buNone/>
            </a:pPr>
            <a:r>
              <a:rPr lang="ru-RU" sz="2400" dirty="0">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Қоидаҳои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гузаронидани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баҳодиҳии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фаъолияти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хизматчии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Президенти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тасдиқ</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менамояд</a:t>
            </a:r>
            <a:r>
              <a:rPr lang="ru-RU" sz="2400" dirty="0">
                <a:effectLst/>
                <a:latin typeface="Times New Roman" panose="02020603050405020304" pitchFamily="18" charset="0"/>
                <a:ea typeface="Times New Roman" panose="02020603050405020304" pitchFamily="18" charset="0"/>
              </a:rPr>
              <a:t>.</a:t>
            </a:r>
          </a:p>
          <a:p>
            <a:pPr marL="0" indent="0" algn="just">
              <a:buNone/>
            </a:pPr>
            <a:r>
              <a:rPr lang="ru-RU" sz="2400" i="1" dirty="0">
                <a:latin typeface="Times New Roman Tj" panose="02020603050405020304" pitchFamily="18" charset="-52"/>
              </a:rPr>
              <a:t>	(</a:t>
            </a:r>
            <a:r>
              <a:rPr lang="ru-RU" sz="2400" dirty="0" err="1">
                <a:latin typeface="Times New Roman Tj" panose="02020603050405020304" pitchFamily="18" charset="-52"/>
              </a:rPr>
              <a:t>Ќисмҳои</a:t>
            </a:r>
            <a:r>
              <a:rPr lang="ru-RU" sz="2400" dirty="0">
                <a:latin typeface="Times New Roman Tj" panose="02020603050405020304" pitchFamily="18" charset="-52"/>
              </a:rPr>
              <a:t> 1 </a:t>
            </a:r>
            <a:r>
              <a:rPr lang="ru-RU" sz="2400" dirty="0" err="1">
                <a:latin typeface="Times New Roman Tj" panose="02020603050405020304" pitchFamily="18" charset="-52"/>
              </a:rPr>
              <a:t>ва</a:t>
            </a:r>
            <a:r>
              <a:rPr lang="ru-RU" sz="2400" dirty="0">
                <a:latin typeface="Times New Roman Tj" panose="02020603050405020304" pitchFamily="18" charset="-52"/>
              </a:rPr>
              <a:t> 2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a:t>
            </a:r>
            <a:r>
              <a:rPr lang="tg-Cyrl-TJ" sz="2400" dirty="0">
                <a:effectLst/>
                <a:latin typeface="Times New Roman" panose="02020603050405020304" pitchFamily="18" charset="0"/>
                <a:ea typeface="Times New Roman" panose="02020603050405020304" pitchFamily="18" charset="0"/>
              </a:rPr>
              <a:t>20</a:t>
            </a:r>
            <a:r>
              <a:rPr lang="tg-Cyrl-TJ" sz="2400" baseline="30000" dirty="0">
                <a:effectLst/>
                <a:latin typeface="Times New Roman" panose="02020603050405020304" pitchFamily="18" charset="0"/>
                <a:ea typeface="Times New Roman" panose="02020603050405020304" pitchFamily="18" charset="0"/>
              </a:rPr>
              <a:t>1</a:t>
            </a:r>
            <a:r>
              <a:rPr lang="ru-RU" sz="2400" i="1" dirty="0">
                <a:latin typeface="Times New Roman Tj" panose="02020603050405020304" pitchFamily="18" charset="-52"/>
              </a:rPr>
              <a:t>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endParaRPr lang="ru-RU" sz="2400" dirty="0">
              <a:effectLst/>
              <a:latin typeface="Times New Roman Tj" panose="02020603050405020304" pitchFamily="18" charset="-52"/>
              <a:ea typeface="Times New Roman" panose="02020603050405020304" pitchFamily="18" charset="0"/>
            </a:endParaRPr>
          </a:p>
          <a:p>
            <a:pPr marL="0" indent="0" algn="just">
              <a:buNone/>
            </a:pPr>
            <a:r>
              <a:rPr lang="ru-RU" sz="2400" dirty="0">
                <a:latin typeface="Times New Roman Tj" panose="02020603050405020304" pitchFamily="18" charset="-52"/>
                <a:ea typeface="Times New Roman" panose="02020603050405020304" pitchFamily="18" charset="0"/>
              </a:rPr>
              <a:t>	</a:t>
            </a:r>
          </a:p>
          <a:p>
            <a:pPr marL="0" indent="0" algn="just">
              <a:buNone/>
            </a:pPr>
            <a:r>
              <a:rPr lang="ru-RU" sz="2400" dirty="0">
                <a:latin typeface="Times New Roman Tj" panose="02020603050405020304" pitchFamily="18" charset="-52"/>
                <a:ea typeface="Times New Roman" panose="02020603050405020304" pitchFamily="18" charset="0"/>
              </a:rPr>
              <a:t>	</a:t>
            </a:r>
            <a:endParaRPr lang="ru-RU" sz="2400" dirty="0">
              <a:latin typeface="Times New Roman Tj" panose="02020603050405020304" pitchFamily="18" charset="-52"/>
            </a:endParaRPr>
          </a:p>
        </p:txBody>
      </p:sp>
    </p:spTree>
    <p:extLst>
      <p:ext uri="{BB962C8B-B14F-4D97-AF65-F5344CB8AC3E}">
        <p14:creationId xmlns:p14="http://schemas.microsoft.com/office/powerpoint/2010/main" val="30322126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127</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836712"/>
            <a:ext cx="6696744" cy="830997"/>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algn="ctr"/>
            <a:r>
              <a:rPr lang="ru-RU" sz="2400" b="1" dirty="0" err="1">
                <a:solidFill>
                  <a:srgbClr val="0070C0"/>
                </a:solidFill>
                <a:effectLst/>
                <a:latin typeface="Times New Roman Tj" panose="02020603050405020304" pitchFamily="18" charset="-52"/>
                <a:ea typeface="Times New Roman" panose="02020603050405020304" pitchFamily="18" charset="0"/>
              </a:rPr>
              <a:t>Баҳодиҳӣ</a:t>
            </a:r>
            <a:r>
              <a:rPr lang="ru-RU" sz="2400" b="1" dirty="0">
                <a:solidFill>
                  <a:srgbClr val="0070C0"/>
                </a:solidFill>
                <a:effectLst/>
                <a:latin typeface="Times New Roman Tj" panose="02020603050405020304" pitchFamily="18" charset="-52"/>
                <a:ea typeface="Times New Roman" panose="02020603050405020304" pitchFamily="18" charset="0"/>
              </a:rPr>
              <a:t> ба </a:t>
            </a:r>
            <a:r>
              <a:rPr lang="ru-RU" sz="2400" b="1" dirty="0" err="1">
                <a:solidFill>
                  <a:srgbClr val="0070C0"/>
                </a:solidFill>
                <a:effectLst/>
                <a:latin typeface="Times New Roman Tj" panose="02020603050405020304" pitchFamily="18" charset="-52"/>
                <a:ea typeface="Times New Roman" panose="02020603050405020304" pitchFamily="18" charset="0"/>
              </a:rPr>
              <a:t>фаъолияти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хизматчии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r>
              <a:rPr lang="ru-RU" sz="2400" b="1" dirty="0">
                <a:solidFill>
                  <a:srgbClr val="0070C0"/>
                </a:solidFill>
                <a:effectLst/>
                <a:latin typeface="Times New Roman Tj" panose="02020603050405020304" pitchFamily="18" charset="-52"/>
                <a:ea typeface="Times New Roman" panose="02020603050405020304" pitchFamily="18" charset="0"/>
              </a:rPr>
              <a:t> (2)</a:t>
            </a:r>
            <a:endParaRPr lang="ru-RU" sz="2400" b="1" dirty="0">
              <a:solidFill>
                <a:srgbClr val="0070C0"/>
              </a:solidFill>
              <a:latin typeface="Times New Roman Tj" panose="02020603050405020304" pitchFamily="18" charset="-52"/>
            </a:endParaRPr>
          </a:p>
        </p:txBody>
      </p:sp>
      <p:sp>
        <p:nvSpPr>
          <p:cNvPr id="10" name="Подзаголовок 2">
            <a:extLst>
              <a:ext uri="{FF2B5EF4-FFF2-40B4-BE49-F238E27FC236}">
                <a16:creationId xmlns:a16="http://schemas.microsoft.com/office/drawing/2014/main" id="{9DF9818B-A509-4E8E-9DD6-8F8A1BB8FCD1}"/>
              </a:ext>
            </a:extLst>
          </p:cNvPr>
          <p:cNvSpPr>
            <a:spLocks noGrp="1"/>
          </p:cNvSpPr>
          <p:nvPr>
            <p:ph idx="1"/>
          </p:nvPr>
        </p:nvSpPr>
        <p:spPr>
          <a:xfrm>
            <a:off x="473971" y="1916832"/>
            <a:ext cx="8229600" cy="4525963"/>
          </a:xfrm>
        </p:spPr>
        <p:txBody>
          <a:bodyPr>
            <a:normAutofit lnSpcReduction="10000"/>
          </a:bodyPr>
          <a:lstStyle/>
          <a:p>
            <a:pPr algn="just">
              <a:buNone/>
            </a:pPr>
            <a:r>
              <a:rPr lang="ru-RU" dirty="0"/>
              <a:t>		</a:t>
            </a:r>
            <a:r>
              <a:rPr lang="ru-RU" dirty="0" err="1">
                <a:latin typeface="Times New Roman Tj" pitchFamily="18" charset="-52"/>
              </a:rPr>
              <a:t>Ќоидањои</a:t>
            </a:r>
            <a:r>
              <a:rPr lang="ru-RU" dirty="0">
                <a:latin typeface="Times New Roman Tj" pitchFamily="18" charset="-52"/>
              </a:rPr>
              <a:t> </a:t>
            </a:r>
            <a:r>
              <a:rPr lang="ru-RU" dirty="0" err="1">
                <a:latin typeface="Times New Roman Tj" pitchFamily="18" charset="-52"/>
              </a:rPr>
              <a:t>гузаронидани</a:t>
            </a:r>
            <a:r>
              <a:rPr lang="ru-RU" dirty="0">
                <a:latin typeface="Times New Roman Tj" pitchFamily="18" charset="-52"/>
              </a:rPr>
              <a:t> </a:t>
            </a:r>
            <a:r>
              <a:rPr lang="ru-RU" dirty="0" err="1">
                <a:latin typeface="Times New Roman Tj" pitchFamily="18" charset="-52"/>
              </a:rPr>
              <a:t>бањодињии</a:t>
            </a:r>
            <a:r>
              <a:rPr lang="ru-RU" dirty="0">
                <a:latin typeface="Times New Roman Tj" pitchFamily="18" charset="-52"/>
              </a:rPr>
              <a:t> </a:t>
            </a:r>
            <a:r>
              <a:rPr lang="ru-RU" dirty="0" err="1">
                <a:latin typeface="Times New Roman Tj" pitchFamily="18" charset="-52"/>
              </a:rPr>
              <a:t>фаъолияти</a:t>
            </a:r>
            <a:r>
              <a:rPr lang="ru-RU" dirty="0">
                <a:latin typeface="Times New Roman Tj" pitchFamily="18" charset="-52"/>
              </a:rPr>
              <a:t> </a:t>
            </a:r>
            <a:r>
              <a:rPr lang="ru-RU" dirty="0" err="1">
                <a:latin typeface="Times New Roman Tj" pitchFamily="18" charset="-52"/>
              </a:rPr>
              <a:t>хизматчии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Љумњурии</a:t>
            </a:r>
            <a:r>
              <a:rPr lang="ru-RU" dirty="0">
                <a:latin typeface="Times New Roman Tj" pitchFamily="18" charset="-52"/>
              </a:rPr>
              <a:t> </a:t>
            </a:r>
            <a:r>
              <a:rPr lang="ru-RU" dirty="0" err="1">
                <a:latin typeface="Times New Roman Tj" pitchFamily="18" charset="-52"/>
              </a:rPr>
              <a:t>Тољикистон</a:t>
            </a:r>
            <a:r>
              <a:rPr lang="ru-RU" dirty="0">
                <a:latin typeface="Times New Roman Tj" pitchFamily="18" charset="-52"/>
              </a:rPr>
              <a:t>, </a:t>
            </a:r>
            <a:r>
              <a:rPr lang="ru-RU" dirty="0" err="1">
                <a:latin typeface="Times New Roman Tj" pitchFamily="18" charset="-52"/>
              </a:rPr>
              <a:t>ки</a:t>
            </a:r>
            <a:r>
              <a:rPr lang="ru-RU" dirty="0">
                <a:latin typeface="Times New Roman Tj" pitchFamily="18" charset="-52"/>
              </a:rPr>
              <a:t> </a:t>
            </a:r>
            <a:r>
              <a:rPr lang="ru-RU" dirty="0" err="1">
                <a:latin typeface="Times New Roman Tj" pitchFamily="18" charset="-52"/>
              </a:rPr>
              <a:t>бо</a:t>
            </a:r>
            <a:r>
              <a:rPr lang="ru-RU" dirty="0">
                <a:latin typeface="Times New Roman Tj" pitchFamily="18" charset="-52"/>
              </a:rPr>
              <a:t> </a:t>
            </a:r>
            <a:r>
              <a:rPr lang="ru-RU" dirty="0" err="1">
                <a:latin typeface="Times New Roman Tj" pitchFamily="18" charset="-52"/>
              </a:rPr>
              <a:t>фармони</a:t>
            </a:r>
            <a:r>
              <a:rPr lang="ru-RU" dirty="0">
                <a:latin typeface="Times New Roman Tj" pitchFamily="18" charset="-52"/>
              </a:rPr>
              <a:t> </a:t>
            </a:r>
            <a:r>
              <a:rPr lang="ru-RU" dirty="0" err="1">
                <a:latin typeface="Times New Roman Tj" pitchFamily="18" charset="-52"/>
              </a:rPr>
              <a:t>Президенти</a:t>
            </a:r>
            <a:r>
              <a:rPr lang="ru-RU" dirty="0">
                <a:latin typeface="Times New Roman Tj" pitchFamily="18" charset="-52"/>
              </a:rPr>
              <a:t> </a:t>
            </a:r>
            <a:r>
              <a:rPr lang="ru-RU" dirty="0" err="1">
                <a:latin typeface="Times New Roman Tj" pitchFamily="18" charset="-52"/>
              </a:rPr>
              <a:t>Ҷумҳурии</a:t>
            </a:r>
            <a:r>
              <a:rPr lang="ru-RU" dirty="0">
                <a:latin typeface="Times New Roman Tj" pitchFamily="18" charset="-52"/>
              </a:rPr>
              <a:t> </a:t>
            </a:r>
            <a:r>
              <a:rPr lang="ru-RU" dirty="0" err="1">
                <a:latin typeface="Times New Roman Tj" pitchFamily="18" charset="-52"/>
              </a:rPr>
              <a:t>Тоҷикистон</a:t>
            </a:r>
            <a:r>
              <a:rPr lang="ru-RU" dirty="0">
                <a:latin typeface="Times New Roman Tj" pitchFamily="18" charset="-52"/>
              </a:rPr>
              <a:t> аз 19 июли соли 2019, №1287 </a:t>
            </a:r>
            <a:r>
              <a:rPr lang="ru-RU" dirty="0" err="1">
                <a:latin typeface="Times New Roman Tj" pitchFamily="18" charset="-52"/>
              </a:rPr>
              <a:t>тасдиќ</a:t>
            </a:r>
            <a:r>
              <a:rPr lang="ru-RU" dirty="0">
                <a:latin typeface="Times New Roman Tj" pitchFamily="18" charset="-52"/>
              </a:rPr>
              <a:t> карда </a:t>
            </a:r>
            <a:r>
              <a:rPr lang="ru-RU" dirty="0" err="1">
                <a:latin typeface="Times New Roman Tj" pitchFamily="18" charset="-52"/>
              </a:rPr>
              <a:t>шудааст</a:t>
            </a:r>
            <a:r>
              <a:rPr lang="ru-RU" dirty="0">
                <a:latin typeface="Times New Roman Tj" pitchFamily="18" charset="-52"/>
              </a:rPr>
              <a:t>. </a:t>
            </a:r>
            <a:endParaRPr lang="en-US" dirty="0">
              <a:latin typeface="Times New Roman Tj" pitchFamily="18" charset="-52"/>
            </a:endParaRPr>
          </a:p>
          <a:p>
            <a:pPr algn="just">
              <a:buNone/>
            </a:pPr>
            <a:r>
              <a:rPr lang="ru-RU" sz="3200" dirty="0">
                <a:solidFill>
                  <a:schemeClr val="tx1"/>
                </a:solidFill>
                <a:latin typeface="Times New Roman Tj" pitchFamily="18" charset="-52"/>
              </a:rPr>
              <a:t>		</a:t>
            </a:r>
            <a:r>
              <a:rPr lang="ru-RU" sz="3200" i="1" dirty="0">
                <a:solidFill>
                  <a:schemeClr val="tx1"/>
                </a:solidFill>
                <a:latin typeface="Times New Roman Tj" pitchFamily="18" charset="-52"/>
              </a:rPr>
              <a:t>(</a:t>
            </a:r>
            <a:r>
              <a:rPr lang="ru-RU" i="1" dirty="0" err="1">
                <a:latin typeface="Times New Roman Tj" pitchFamily="18" charset="-52"/>
              </a:rPr>
              <a:t>Ќисми</a:t>
            </a:r>
            <a:r>
              <a:rPr lang="ru-RU" i="1" dirty="0">
                <a:latin typeface="Times New Roman Tj" pitchFamily="18" charset="-52"/>
              </a:rPr>
              <a:t> 1 </a:t>
            </a:r>
            <a:r>
              <a:rPr lang="ru-RU" i="1" dirty="0" err="1">
                <a:latin typeface="Times New Roman Tj" pitchFamily="18" charset="-52"/>
              </a:rPr>
              <a:t>моддаи</a:t>
            </a:r>
            <a:r>
              <a:rPr lang="ru-RU" i="1" dirty="0">
                <a:latin typeface="Times New Roman Tj" pitchFamily="18" charset="-52"/>
              </a:rPr>
              <a:t> </a:t>
            </a:r>
            <a:r>
              <a:rPr lang="ru-RU" i="1" dirty="0"/>
              <a:t>20</a:t>
            </a:r>
            <a:r>
              <a:rPr lang="ru-RU" i="1" baseline="30000" dirty="0"/>
              <a:t>1</a:t>
            </a:r>
            <a:r>
              <a:rPr lang="ru-RU" i="1" dirty="0">
                <a:latin typeface="Times New Roman Tj" pitchFamily="18" charset="-52"/>
              </a:rPr>
              <a:t> </a:t>
            </a:r>
            <a:r>
              <a:rPr lang="ru-RU" i="1" dirty="0" err="1">
                <a:latin typeface="Times New Roman Tj" pitchFamily="18" charset="-52"/>
              </a:rPr>
              <a:t>Ќонуни</a:t>
            </a:r>
            <a:r>
              <a:rPr lang="ru-RU" i="1" dirty="0">
                <a:latin typeface="Times New Roman Tj" pitchFamily="18" charset="-52"/>
              </a:rPr>
              <a:t> </a:t>
            </a:r>
            <a:r>
              <a:rPr lang="ru-RU" i="1" dirty="0" err="1">
                <a:latin typeface="Times New Roman Tj" pitchFamily="18" charset="-52"/>
              </a:rPr>
              <a:t>Љумњурии</a:t>
            </a:r>
            <a:r>
              <a:rPr lang="ru-RU" i="1" dirty="0">
                <a:latin typeface="Times New Roman Tj" pitchFamily="18" charset="-52"/>
              </a:rPr>
              <a:t> </a:t>
            </a:r>
            <a:r>
              <a:rPr lang="ru-RU" i="1" dirty="0" err="1">
                <a:latin typeface="Times New Roman Tj" pitchFamily="18" charset="-52"/>
              </a:rPr>
              <a:t>Тољикистон</a:t>
            </a:r>
            <a:r>
              <a:rPr lang="ru-RU" i="1" dirty="0">
                <a:latin typeface="Times New Roman Tj" pitchFamily="18" charset="-52"/>
              </a:rPr>
              <a:t> «Дар </a:t>
            </a:r>
            <a:r>
              <a:rPr lang="ru-RU" i="1" dirty="0" err="1">
                <a:latin typeface="Times New Roman Tj" pitchFamily="18" charset="-52"/>
              </a:rPr>
              <a:t>бораи</a:t>
            </a:r>
            <a:r>
              <a:rPr lang="ru-RU" i="1" dirty="0">
                <a:latin typeface="Times New Roman Tj" pitchFamily="18" charset="-52"/>
              </a:rPr>
              <a:t> </a:t>
            </a:r>
            <a:r>
              <a:rPr lang="ru-RU" i="1" dirty="0" err="1">
                <a:latin typeface="Times New Roman Tj" pitchFamily="18" charset="-52"/>
              </a:rPr>
              <a:t>хизмати</a:t>
            </a:r>
            <a:r>
              <a:rPr lang="ru-RU" i="1" dirty="0">
                <a:latin typeface="Times New Roman Tj" pitchFamily="18" charset="-52"/>
              </a:rPr>
              <a:t> </a:t>
            </a:r>
            <a:r>
              <a:rPr lang="ru-RU" i="1" dirty="0" err="1">
                <a:latin typeface="Times New Roman Tj" pitchFamily="18" charset="-52"/>
              </a:rPr>
              <a:t>давлатї</a:t>
            </a:r>
            <a:r>
              <a:rPr lang="ru-RU" i="1" dirty="0">
                <a:latin typeface="Times New Roman Tj" pitchFamily="18" charset="-52"/>
              </a:rPr>
              <a:t>»)</a:t>
            </a:r>
          </a:p>
          <a:p>
            <a:pPr>
              <a:buFont typeface="Wingdings" pitchFamily="2" charset="2"/>
              <a:buChar char="Ø"/>
            </a:pPr>
            <a:endParaRPr lang="ru-RU" sz="3200" dirty="0">
              <a:solidFill>
                <a:schemeClr val="tx1"/>
              </a:solidFill>
              <a:latin typeface="Times New Roman Tj" pitchFamily="18" charset="-52"/>
            </a:endParaRPr>
          </a:p>
        </p:txBody>
      </p:sp>
    </p:spTree>
    <p:extLst>
      <p:ext uri="{BB962C8B-B14F-4D97-AF65-F5344CB8AC3E}">
        <p14:creationId xmlns:p14="http://schemas.microsoft.com/office/powerpoint/2010/main" val="13830594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128</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457200" y="336138"/>
            <a:ext cx="8291264" cy="1292662"/>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marL="540385" algn="ctr">
              <a:spcAft>
                <a:spcPts val="0"/>
              </a:spcAft>
            </a:pPr>
            <a:r>
              <a:rPr lang="tg-Cyrl-TJ" sz="1800" b="1"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Љадвали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algn="ctr">
              <a:spcAft>
                <a:spcPts val="0"/>
              </a:spcAft>
            </a:pPr>
            <a:r>
              <a:rPr lang="tg-Cyrl-TJ" sz="1800" b="1"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нишондодњо оид ба бањодињии фаъолияти хизматчиёни давлатї дар маќомоти давлатї (солњои 2013- 2022)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F6CCE565-16DF-63DE-EF02-82863EB8FBF1}"/>
              </a:ext>
            </a:extLst>
          </p:cNvPr>
          <p:cNvPicPr>
            <a:picLocks noChangeAspect="1"/>
          </p:cNvPicPr>
          <p:nvPr/>
        </p:nvPicPr>
        <p:blipFill>
          <a:blip r:embed="rId2"/>
          <a:stretch>
            <a:fillRect/>
          </a:stretch>
        </p:blipFill>
        <p:spPr>
          <a:xfrm>
            <a:off x="30832" y="1679755"/>
            <a:ext cx="9144000" cy="5102262"/>
          </a:xfrm>
          <a:prstGeom prst="rect">
            <a:avLst/>
          </a:prstGeom>
        </p:spPr>
      </p:pic>
    </p:spTree>
    <p:extLst>
      <p:ext uri="{BB962C8B-B14F-4D97-AF65-F5344CB8AC3E}">
        <p14:creationId xmlns:p14="http://schemas.microsoft.com/office/powerpoint/2010/main" val="4130795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129</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509771"/>
            <a:ext cx="6408712" cy="830997"/>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algn="ctr"/>
            <a:r>
              <a:rPr lang="ru-RU" sz="2400" b="1" dirty="0" err="1">
                <a:solidFill>
                  <a:srgbClr val="0070C0"/>
                </a:solidFill>
                <a:effectLst/>
                <a:latin typeface="Times New Roman Tj" panose="02020603050405020304" pitchFamily="18" charset="-52"/>
                <a:ea typeface="Times New Roman" panose="02020603050405020304" pitchFamily="18" charset="0"/>
              </a:rPr>
              <a:t>Аттестатсияи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хизматчиёни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r>
              <a:rPr lang="ru-RU" sz="2400" b="1" dirty="0">
                <a:solidFill>
                  <a:srgbClr val="0070C0"/>
                </a:solidFill>
                <a:effectLst/>
                <a:latin typeface="Times New Roman Tj" panose="02020603050405020304" pitchFamily="18" charset="-52"/>
                <a:ea typeface="Times New Roman" panose="02020603050405020304" pitchFamily="18" charset="0"/>
              </a:rPr>
              <a:t> (1)</a:t>
            </a:r>
            <a:endParaRPr lang="ru-RU" sz="2400" b="1" dirty="0">
              <a:solidFill>
                <a:srgbClr val="0070C0"/>
              </a:solidFill>
              <a:latin typeface="Times New Roman Tj" panose="02020603050405020304" pitchFamily="18" charset="-52"/>
            </a:endParaRPr>
          </a:p>
        </p:txBody>
      </p:sp>
      <p:sp>
        <p:nvSpPr>
          <p:cNvPr id="9" name="TextBox 8">
            <a:extLst>
              <a:ext uri="{FF2B5EF4-FFF2-40B4-BE49-F238E27FC236}">
                <a16:creationId xmlns:a16="http://schemas.microsoft.com/office/drawing/2014/main" id="{A4399C92-1091-48DE-860D-6A45E6FCE3B9}"/>
              </a:ext>
            </a:extLst>
          </p:cNvPr>
          <p:cNvSpPr txBox="1"/>
          <p:nvPr/>
        </p:nvSpPr>
        <p:spPr>
          <a:xfrm>
            <a:off x="261864" y="1484784"/>
            <a:ext cx="8424936" cy="5116785"/>
          </a:xfrm>
          <a:prstGeom prst="rect">
            <a:avLst/>
          </a:prstGeom>
          <a:noFill/>
        </p:spPr>
        <p:txBody>
          <a:bodyPr wrap="square">
            <a:spAutoFit/>
          </a:bodyPr>
          <a:lstStyle/>
          <a:p>
            <a:pPr algn="just">
              <a:lnSpc>
                <a:spcPct val="150000"/>
              </a:lnSpc>
            </a:pPr>
            <a:r>
              <a:rPr lang="ru-RU" sz="2000" dirty="0">
                <a:latin typeface="Times New Roman Tj" panose="02020603050405020304" pitchFamily="18" charset="-52"/>
                <a:ea typeface="Times New Roman" panose="02020603050405020304" pitchFamily="18" charset="0"/>
              </a:rPr>
              <a:t>	</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Бо</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мақсади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муайян</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кардани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мувофиқат</a:t>
            </a:r>
            <a:r>
              <a:rPr lang="ru-RU" sz="2000" dirty="0">
                <a:effectLst/>
                <a:latin typeface="Times New Roman Tj" panose="02020603050405020304" pitchFamily="18" charset="-52"/>
                <a:ea typeface="Times New Roman" panose="02020603050405020304" pitchFamily="18" charset="0"/>
              </a:rPr>
              <a:t> ба </a:t>
            </a:r>
            <a:r>
              <a:rPr lang="ru-RU" sz="2000" dirty="0" err="1">
                <a:effectLst/>
                <a:latin typeface="Times New Roman Tj" panose="02020603050405020304" pitchFamily="18" charset="-52"/>
                <a:ea typeface="Times New Roman" panose="02020603050405020304" pitchFamily="18" charset="0"/>
              </a:rPr>
              <a:t>мансаби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ишғолнамуда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ва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таъмини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болоравии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касбӣ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аттестатсияи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хизматчии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маъмурӣ</a:t>
            </a:r>
            <a:r>
              <a:rPr lang="ru-RU" sz="2000" dirty="0">
                <a:effectLst/>
                <a:latin typeface="Times New Roman Tj" panose="02020603050405020304" pitchFamily="18" charset="-52"/>
                <a:ea typeface="Times New Roman" panose="02020603050405020304" pitchFamily="18" charset="0"/>
              </a:rPr>
              <a:t> (ба </a:t>
            </a:r>
            <a:r>
              <a:rPr lang="ru-RU" sz="2000" dirty="0" err="1">
                <a:effectLst/>
                <a:latin typeface="Times New Roman Tj" panose="02020603050405020304" pitchFamily="18" charset="-52"/>
                <a:ea typeface="Times New Roman" panose="02020603050405020304" pitchFamily="18" charset="0"/>
              </a:rPr>
              <a:t>истиснои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хизматчиёни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давлатие</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ки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мансаби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сиёсии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ва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мансаби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маъмурии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категорияи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олиро</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ишғол</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мекунанд</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гузаронида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мешавад</a:t>
            </a:r>
            <a:r>
              <a:rPr lang="ru-RU" sz="2000" dirty="0">
                <a:effectLst/>
                <a:latin typeface="Times New Roman Tj" panose="02020603050405020304" pitchFamily="18" charset="-52"/>
                <a:ea typeface="Times New Roman" panose="02020603050405020304" pitchFamily="18" charset="0"/>
              </a:rPr>
              <a:t>.</a:t>
            </a:r>
          </a:p>
          <a:p>
            <a:pPr algn="just">
              <a:lnSpc>
                <a:spcPct val="150000"/>
              </a:lnSpc>
            </a:pPr>
            <a:r>
              <a:rPr lang="ru-RU" sz="2000" dirty="0">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Тартиб</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ва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шартҳои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гузаронидани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аттестатсияи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хизматчиёни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маъмуриро</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Низомнома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ки</a:t>
            </a:r>
            <a:r>
              <a:rPr lang="ru-RU" sz="2000" dirty="0">
                <a:effectLst/>
                <a:latin typeface="Times New Roman Tj" panose="02020603050405020304" pitchFamily="18" charset="-52"/>
                <a:ea typeface="Times New Roman" panose="02020603050405020304" pitchFamily="18" charset="0"/>
              </a:rPr>
              <a:t> аз </a:t>
            </a:r>
            <a:r>
              <a:rPr lang="ru-RU" sz="2000" dirty="0" err="1">
                <a:effectLst/>
                <a:latin typeface="Times New Roman Tj" panose="02020603050405020304" pitchFamily="18" charset="-52"/>
                <a:ea typeface="Times New Roman" panose="02020603050405020304" pitchFamily="18" charset="0"/>
              </a:rPr>
              <a:t>тарафи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Президенти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Ҷумҳурии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Тоҷикистон</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тасдиқ</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мегардад</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муайян</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менамояд</a:t>
            </a:r>
            <a:r>
              <a:rPr lang="ru-RU" sz="2000" dirty="0">
                <a:effectLst/>
                <a:latin typeface="Times New Roman Tj" panose="02020603050405020304" pitchFamily="18" charset="-52"/>
                <a:ea typeface="Times New Roman" panose="02020603050405020304" pitchFamily="18" charset="0"/>
              </a:rPr>
              <a:t>. </a:t>
            </a:r>
          </a:p>
          <a:p>
            <a:pPr algn="just">
              <a:lnSpc>
                <a:spcPct val="150000"/>
              </a:lnSpc>
            </a:pPr>
            <a:r>
              <a:rPr lang="ru-RU" sz="2000" i="1" dirty="0">
                <a:latin typeface="Times New Roman Tj" panose="02020603050405020304" pitchFamily="18" charset="-52"/>
              </a:rPr>
              <a:t>	(</a:t>
            </a:r>
            <a:r>
              <a:rPr lang="ru-RU" sz="2000" dirty="0" err="1">
                <a:latin typeface="Times New Roman Tj" panose="02020603050405020304" pitchFamily="18" charset="-52"/>
              </a:rPr>
              <a:t>Ќисмҳои</a:t>
            </a:r>
            <a:r>
              <a:rPr lang="ru-RU" sz="2000" dirty="0">
                <a:latin typeface="Times New Roman Tj" panose="02020603050405020304" pitchFamily="18" charset="-52"/>
              </a:rPr>
              <a:t> 1 </a:t>
            </a:r>
            <a:r>
              <a:rPr lang="ru-RU" sz="2000" dirty="0" err="1">
                <a:latin typeface="Times New Roman Tj" panose="02020603050405020304" pitchFamily="18" charset="-52"/>
              </a:rPr>
              <a:t>ва</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a:t>
            </a:r>
            <a:r>
              <a:rPr lang="tg-Cyrl-TJ" sz="2000" dirty="0">
                <a:effectLst/>
                <a:latin typeface="Times New Roman Tj" panose="02020603050405020304" pitchFamily="18" charset="-52"/>
                <a:ea typeface="Times New Roman" panose="02020603050405020304" pitchFamily="18" charset="0"/>
              </a:rPr>
              <a:t>20</a:t>
            </a:r>
            <a:r>
              <a:rPr lang="ru-RU" sz="2000" i="1" dirty="0">
                <a:latin typeface="Times New Roman Tj" panose="02020603050405020304" pitchFamily="18" charset="-52"/>
              </a:rPr>
              <a:t>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effectLst/>
              <a:latin typeface="Times New Roman Tj" panose="02020603050405020304" pitchFamily="18" charset="-52"/>
              <a:ea typeface="Times New Roman" panose="02020603050405020304" pitchFamily="18" charset="0"/>
            </a:endParaRPr>
          </a:p>
          <a:p>
            <a:pPr algn="just">
              <a:lnSpc>
                <a:spcPct val="150000"/>
              </a:lnSpc>
            </a:pPr>
            <a:endParaRPr lang="ru-RU" sz="20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32896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080228"/>
            <a:ext cx="8563268" cy="4661140"/>
          </a:xfrm>
        </p:spPr>
        <p:txBody>
          <a:bodyPr>
            <a:noAutofit/>
          </a:bodyPr>
          <a:lstStyle/>
          <a:p>
            <a:pPr marL="0" indent="0" algn="ctr">
              <a:buNone/>
            </a:pPr>
            <a:r>
              <a:rPr lang="ru-RU" sz="2800" b="1" dirty="0" err="1">
                <a:latin typeface="Times New Roman Tj" pitchFamily="18" charset="-52"/>
              </a:rPr>
              <a:t>Маќомоти</a:t>
            </a:r>
            <a:r>
              <a:rPr lang="ru-RU" sz="2800" b="1" dirty="0">
                <a:latin typeface="Times New Roman Tj" pitchFamily="18" charset="-52"/>
              </a:rPr>
              <a:t> </a:t>
            </a:r>
            <a:r>
              <a:rPr lang="ru-RU" sz="2800" b="1" dirty="0" err="1">
                <a:latin typeface="Times New Roman Tj" pitchFamily="18" charset="-52"/>
              </a:rPr>
              <a:t>давлатї</a:t>
            </a:r>
            <a:r>
              <a:rPr lang="ru-RU" sz="2800" b="1" dirty="0">
                <a:latin typeface="Times New Roman Tj" pitchFamily="18" charset="-52"/>
              </a:rPr>
              <a:t> </a:t>
            </a:r>
          </a:p>
          <a:p>
            <a:pPr marL="0" indent="0" algn="just">
              <a:buNone/>
            </a:pPr>
            <a:r>
              <a:rPr lang="ru-RU" sz="2800" dirty="0">
                <a:latin typeface="Times New Roman Tj" pitchFamily="18" charset="-52"/>
              </a:rPr>
              <a:t>	- </a:t>
            </a:r>
            <a:r>
              <a:rPr lang="ru-RU" sz="2800" dirty="0" err="1">
                <a:latin typeface="Times New Roman Tj" pitchFamily="18" charset="-52"/>
              </a:rPr>
              <a:t>Дастгоњњои</a:t>
            </a:r>
            <a:r>
              <a:rPr lang="ru-RU" sz="2800" dirty="0">
                <a:latin typeface="Times New Roman Tj" pitchFamily="18" charset="-52"/>
              </a:rPr>
              <a:t> </a:t>
            </a:r>
            <a:r>
              <a:rPr lang="ru-RU" sz="2800" dirty="0" err="1">
                <a:latin typeface="Times New Roman Tj" pitchFamily="18" charset="-52"/>
              </a:rPr>
              <a:t>маќомоти</a:t>
            </a:r>
            <a:r>
              <a:rPr lang="ru-RU" sz="2800" dirty="0">
                <a:latin typeface="Times New Roman Tj" pitchFamily="18" charset="-52"/>
              </a:rPr>
              <a:t> </a:t>
            </a:r>
            <a:r>
              <a:rPr lang="ru-RU" sz="2800" dirty="0" err="1">
                <a:latin typeface="Times New Roman Tj" pitchFamily="18" charset="-52"/>
              </a:rPr>
              <a:t>ќонунгузор</a:t>
            </a:r>
            <a:r>
              <a:rPr lang="ru-RU" sz="2800" dirty="0">
                <a:latin typeface="Times New Roman Tj" pitchFamily="18" charset="-52"/>
              </a:rPr>
              <a:t> </a:t>
            </a:r>
            <a:r>
              <a:rPr lang="ru-RU" sz="2800" dirty="0" err="1">
                <a:latin typeface="Times New Roman Tj" pitchFamily="18" charset="-52"/>
              </a:rPr>
              <a:t>ва</a:t>
            </a:r>
            <a:r>
              <a:rPr lang="ru-RU" sz="2800" dirty="0">
                <a:latin typeface="Times New Roman Tj" pitchFamily="18" charset="-52"/>
              </a:rPr>
              <a:t> </a:t>
            </a:r>
            <a:r>
              <a:rPr lang="ru-RU" sz="2800" dirty="0" err="1">
                <a:latin typeface="Times New Roman Tj" pitchFamily="18" charset="-52"/>
              </a:rPr>
              <a:t>намояндагї</a:t>
            </a:r>
            <a:r>
              <a:rPr lang="ru-RU" sz="2800" dirty="0">
                <a:latin typeface="Times New Roman Tj" pitchFamily="18" charset="-52"/>
              </a:rPr>
              <a:t> – 2</a:t>
            </a:r>
          </a:p>
          <a:p>
            <a:pPr marL="0" indent="0" algn="just">
              <a:buNone/>
            </a:pPr>
            <a:r>
              <a:rPr lang="ru-RU" sz="2800" dirty="0">
                <a:latin typeface="Times New Roman Tj" pitchFamily="18" charset="-52"/>
              </a:rPr>
              <a:t>	- </a:t>
            </a:r>
            <a:r>
              <a:rPr lang="ru-RU" sz="2800" dirty="0" err="1">
                <a:latin typeface="Times New Roman Tj" pitchFamily="18" charset="-52"/>
              </a:rPr>
              <a:t>Дастгоњњои</a:t>
            </a:r>
            <a:r>
              <a:rPr lang="ru-RU" sz="2800" dirty="0">
                <a:latin typeface="Times New Roman Tj" pitchFamily="18" charset="-52"/>
              </a:rPr>
              <a:t> </a:t>
            </a:r>
            <a:r>
              <a:rPr lang="ru-RU" sz="2800" dirty="0" err="1">
                <a:latin typeface="Times New Roman Tj" pitchFamily="18" charset="-52"/>
              </a:rPr>
              <a:t>маќомоти</a:t>
            </a:r>
            <a:r>
              <a:rPr lang="ru-RU" sz="2800" dirty="0">
                <a:latin typeface="Times New Roman Tj" pitchFamily="18" charset="-52"/>
              </a:rPr>
              <a:t> судї-3, + </a:t>
            </a:r>
            <a:r>
              <a:rPr lang="ru-RU" sz="2800" dirty="0" err="1">
                <a:latin typeface="Times New Roman Tj" pitchFamily="18" charset="-52"/>
              </a:rPr>
              <a:t>вилоятї</a:t>
            </a:r>
            <a:r>
              <a:rPr lang="ru-RU" sz="2800" dirty="0">
                <a:latin typeface="Times New Roman Tj" pitchFamily="18" charset="-52"/>
              </a:rPr>
              <a:t>, </a:t>
            </a:r>
            <a:r>
              <a:rPr lang="ru-RU" sz="2800" dirty="0" err="1">
                <a:latin typeface="Times New Roman Tj" pitchFamily="18" charset="-52"/>
              </a:rPr>
              <a:t>шањрї</a:t>
            </a:r>
            <a:r>
              <a:rPr lang="ru-RU" sz="2800" dirty="0">
                <a:latin typeface="Times New Roman Tj" pitchFamily="18" charset="-52"/>
              </a:rPr>
              <a:t>, </a:t>
            </a:r>
            <a:r>
              <a:rPr lang="ru-RU" sz="2800" dirty="0" err="1">
                <a:latin typeface="Times New Roman Tj" pitchFamily="18" charset="-52"/>
              </a:rPr>
              <a:t>ноњиявї</a:t>
            </a:r>
            <a:endParaRPr lang="ru-RU" sz="2800" dirty="0">
              <a:latin typeface="Times New Roman Tj" pitchFamily="18" charset="-52"/>
            </a:endParaRPr>
          </a:p>
          <a:p>
            <a:pPr marL="0" indent="0" algn="just">
              <a:buNone/>
            </a:pPr>
            <a:r>
              <a:rPr lang="ru-RU" sz="2800" dirty="0">
                <a:latin typeface="Times New Roman Tj" pitchFamily="18" charset="-52"/>
              </a:rPr>
              <a:t>	- </a:t>
            </a:r>
            <a:r>
              <a:rPr lang="ru-RU" sz="2800" dirty="0" err="1">
                <a:latin typeface="Times New Roman Tj" pitchFamily="18" charset="-52"/>
              </a:rPr>
              <a:t>Маќомоти</a:t>
            </a:r>
            <a:r>
              <a:rPr lang="ru-RU" sz="2800" dirty="0">
                <a:latin typeface="Times New Roman Tj" pitchFamily="18" charset="-52"/>
              </a:rPr>
              <a:t> </a:t>
            </a:r>
            <a:r>
              <a:rPr lang="ru-RU" sz="2800" dirty="0" err="1">
                <a:latin typeface="Times New Roman Tj" pitchFamily="18" charset="-52"/>
              </a:rPr>
              <a:t>мустаќил</a:t>
            </a:r>
            <a:r>
              <a:rPr lang="ru-RU" sz="2800" dirty="0">
                <a:latin typeface="Times New Roman Tj" pitchFamily="18" charset="-52"/>
              </a:rPr>
              <a:t> – 4</a:t>
            </a:r>
          </a:p>
          <a:p>
            <a:pPr marL="0" indent="0" algn="just">
              <a:buNone/>
            </a:pPr>
            <a:r>
              <a:rPr lang="ru-RU" sz="2800" dirty="0">
                <a:latin typeface="Times New Roman Tj" pitchFamily="18" charset="-52"/>
              </a:rPr>
              <a:t>	- </a:t>
            </a:r>
            <a:r>
              <a:rPr lang="ru-RU" sz="2800" dirty="0" err="1">
                <a:latin typeface="Times New Roman Tj" pitchFamily="18" charset="-52"/>
              </a:rPr>
              <a:t>Маќомоти</a:t>
            </a:r>
            <a:r>
              <a:rPr lang="ru-RU" sz="2800" dirty="0">
                <a:latin typeface="Times New Roman Tj" pitchFamily="18" charset="-52"/>
              </a:rPr>
              <a:t> </a:t>
            </a:r>
            <a:r>
              <a:rPr lang="ru-RU" sz="2800" dirty="0" err="1">
                <a:latin typeface="Times New Roman Tj" pitchFamily="18" charset="-52"/>
              </a:rPr>
              <a:t>назди</a:t>
            </a:r>
            <a:r>
              <a:rPr lang="ru-RU" sz="2800" dirty="0">
                <a:latin typeface="Times New Roman Tj" pitchFamily="18" charset="-52"/>
              </a:rPr>
              <a:t> </a:t>
            </a:r>
            <a:r>
              <a:rPr lang="ru-RU" sz="2800" dirty="0" err="1">
                <a:latin typeface="Times New Roman Tj" pitchFamily="18" charset="-52"/>
              </a:rPr>
              <a:t>Президенти</a:t>
            </a:r>
            <a:r>
              <a:rPr lang="ru-RU" sz="2800" dirty="0">
                <a:latin typeface="Times New Roman Tj" pitchFamily="18" charset="-52"/>
              </a:rPr>
              <a:t> </a:t>
            </a:r>
            <a:r>
              <a:rPr lang="ru-RU" sz="2800" dirty="0" err="1">
                <a:latin typeface="Times New Roman Tj" pitchFamily="18" charset="-52"/>
              </a:rPr>
              <a:t>Љумњурии</a:t>
            </a:r>
            <a:r>
              <a:rPr lang="ru-RU" sz="2800" dirty="0">
                <a:latin typeface="Times New Roman Tj" pitchFamily="18" charset="-52"/>
              </a:rPr>
              <a:t> </a:t>
            </a:r>
            <a:r>
              <a:rPr lang="ru-RU" sz="2800" dirty="0" err="1">
                <a:latin typeface="Times New Roman Tj" pitchFamily="18" charset="-52"/>
              </a:rPr>
              <a:t>Тољикистон</a:t>
            </a:r>
            <a:r>
              <a:rPr lang="ru-RU" sz="2800" dirty="0">
                <a:latin typeface="Times New Roman Tj" pitchFamily="18" charset="-52"/>
              </a:rPr>
              <a:t> – 10</a:t>
            </a:r>
          </a:p>
          <a:p>
            <a:pPr marL="0" indent="0" algn="just">
              <a:buNone/>
            </a:pPr>
            <a:r>
              <a:rPr lang="ru-RU" sz="2800" dirty="0">
                <a:latin typeface="Times New Roman Tj" pitchFamily="18" charset="-52"/>
              </a:rPr>
              <a:t>	- </a:t>
            </a:r>
            <a:r>
              <a:rPr lang="ru-RU" sz="2800" dirty="0" err="1">
                <a:latin typeface="Times New Roman Tj" pitchFamily="18" charset="-52"/>
              </a:rPr>
              <a:t>Њукумати</a:t>
            </a:r>
            <a:r>
              <a:rPr lang="ru-RU" sz="2800" dirty="0">
                <a:latin typeface="Times New Roman Tj" pitchFamily="18" charset="-52"/>
              </a:rPr>
              <a:t> </a:t>
            </a:r>
            <a:r>
              <a:rPr lang="ru-RU" sz="2800" dirty="0" err="1">
                <a:latin typeface="Times New Roman Tj" pitchFamily="18" charset="-52"/>
              </a:rPr>
              <a:t>Љумњурии</a:t>
            </a:r>
            <a:r>
              <a:rPr lang="ru-RU" sz="2800" dirty="0">
                <a:latin typeface="Times New Roman Tj" pitchFamily="18" charset="-52"/>
              </a:rPr>
              <a:t> </a:t>
            </a:r>
            <a:r>
              <a:rPr lang="ru-RU" sz="2800" dirty="0" err="1">
                <a:latin typeface="Times New Roman Tj" pitchFamily="18" charset="-52"/>
              </a:rPr>
              <a:t>Тољикистон</a:t>
            </a:r>
            <a:r>
              <a:rPr lang="ru-RU" sz="2800" dirty="0">
                <a:latin typeface="Times New Roman Tj" pitchFamily="18" charset="-52"/>
              </a:rPr>
              <a:t> </a:t>
            </a:r>
          </a:p>
          <a:p>
            <a:pPr marL="0" indent="0" algn="just">
              <a:buNone/>
            </a:pPr>
            <a:r>
              <a:rPr lang="ru-RU" sz="2800" dirty="0">
                <a:latin typeface="Times New Roman Tj" pitchFamily="18" charset="-52"/>
              </a:rPr>
              <a:t> </a:t>
            </a:r>
          </a:p>
        </p:txBody>
      </p:sp>
      <p:sp>
        <p:nvSpPr>
          <p:cNvPr id="4" name="Номер слайда 3"/>
          <p:cNvSpPr>
            <a:spLocks noGrp="1"/>
          </p:cNvSpPr>
          <p:nvPr>
            <p:ph type="sldNum" sz="quarter" idx="12"/>
          </p:nvPr>
        </p:nvSpPr>
        <p:spPr/>
        <p:txBody>
          <a:bodyPr/>
          <a:lstStyle/>
          <a:p>
            <a:fld id="{55CBD9F2-F491-4F64-B874-E143D18E6233}" type="slidenum">
              <a:rPr lang="ru-RU" smtClean="0"/>
              <a:pPr/>
              <a:t>13</a:t>
            </a:fld>
            <a:endParaRPr lang="ru-RU"/>
          </a:p>
        </p:txBody>
      </p:sp>
      <p:sp>
        <p:nvSpPr>
          <p:cNvPr id="5" name="Заголовок 1"/>
          <p:cNvSpPr txBox="1">
            <a:spLocks/>
          </p:cNvSpPr>
          <p:nvPr/>
        </p:nvSpPr>
        <p:spPr>
          <a:xfrm>
            <a:off x="539552" y="1628800"/>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Идоракунии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(1) </a:t>
            </a:r>
            <a:br>
              <a:rPr kumimoji="0" lang="ru-RU" sz="32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32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99B4E1D1-EE07-4140-8592-58EF7541E161}"/>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extLst>
      <p:ext uri="{BB962C8B-B14F-4D97-AF65-F5344CB8AC3E}">
        <p14:creationId xmlns:p14="http://schemas.microsoft.com/office/powerpoint/2010/main" val="30426046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130</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1691680" y="509771"/>
            <a:ext cx="6408712" cy="830997"/>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algn="ctr"/>
            <a:r>
              <a:rPr lang="ru-RU" sz="2400" b="1" dirty="0" err="1">
                <a:solidFill>
                  <a:srgbClr val="0070C0"/>
                </a:solidFill>
                <a:effectLst/>
                <a:latin typeface="Times New Roman Tj" panose="02020603050405020304" pitchFamily="18" charset="-52"/>
                <a:ea typeface="Times New Roman" panose="02020603050405020304" pitchFamily="18" charset="0"/>
              </a:rPr>
              <a:t>Аттестатсияи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хизматчиёни</a:t>
            </a:r>
            <a:r>
              <a:rPr lang="ru-RU" sz="2400" b="1" dirty="0">
                <a:solidFill>
                  <a:srgbClr val="0070C0"/>
                </a:solidFill>
                <a:effectLst/>
                <a:latin typeface="Times New Roman Tj" panose="02020603050405020304" pitchFamily="18" charset="-52"/>
                <a:ea typeface="Times New Roman" panose="02020603050405020304" pitchFamily="18" charset="0"/>
              </a:rPr>
              <a:t> </a:t>
            </a:r>
            <a:r>
              <a:rPr lang="ru-RU" sz="2400" b="1" dirty="0" err="1">
                <a:solidFill>
                  <a:srgbClr val="0070C0"/>
                </a:solidFill>
                <a:effectLst/>
                <a:latin typeface="Times New Roman Tj" panose="02020603050405020304" pitchFamily="18" charset="-52"/>
                <a:ea typeface="Times New Roman" panose="02020603050405020304" pitchFamily="18" charset="0"/>
              </a:rPr>
              <a:t>давлатӣ</a:t>
            </a:r>
            <a:r>
              <a:rPr lang="ru-RU" sz="2400" b="1" dirty="0">
                <a:solidFill>
                  <a:srgbClr val="0070C0"/>
                </a:solidFill>
                <a:effectLst/>
                <a:latin typeface="Times New Roman Tj" panose="02020603050405020304" pitchFamily="18" charset="-52"/>
                <a:ea typeface="Times New Roman" panose="02020603050405020304" pitchFamily="18" charset="0"/>
              </a:rPr>
              <a:t> (2)</a:t>
            </a:r>
            <a:endParaRPr lang="ru-RU" sz="2400" b="1" dirty="0">
              <a:solidFill>
                <a:srgbClr val="0070C0"/>
              </a:solidFill>
              <a:latin typeface="Times New Roman Tj" panose="02020603050405020304" pitchFamily="18" charset="-52"/>
            </a:endParaRPr>
          </a:p>
        </p:txBody>
      </p:sp>
      <p:sp>
        <p:nvSpPr>
          <p:cNvPr id="6" name="Подзаголовок 2">
            <a:extLst>
              <a:ext uri="{FF2B5EF4-FFF2-40B4-BE49-F238E27FC236}">
                <a16:creationId xmlns:a16="http://schemas.microsoft.com/office/drawing/2014/main" id="{C386712D-B472-47A8-BF69-835E3DA58B4E}"/>
              </a:ext>
            </a:extLst>
          </p:cNvPr>
          <p:cNvSpPr>
            <a:spLocks noGrp="1"/>
          </p:cNvSpPr>
          <p:nvPr>
            <p:ph idx="1"/>
          </p:nvPr>
        </p:nvSpPr>
        <p:spPr>
          <a:xfrm>
            <a:off x="435498" y="1628800"/>
            <a:ext cx="8229600" cy="5000660"/>
          </a:xfrm>
        </p:spPr>
        <p:txBody>
          <a:bodyPr>
            <a:normAutofit/>
          </a:bodyPr>
          <a:lstStyle/>
          <a:p>
            <a:pPr algn="just">
              <a:buNone/>
            </a:pPr>
            <a:r>
              <a:rPr lang="ru-RU" dirty="0"/>
              <a:t>		</a:t>
            </a:r>
            <a:r>
              <a:rPr lang="ru-RU" dirty="0" err="1">
                <a:latin typeface="Times New Roman Tj" pitchFamily="18" charset="-52"/>
              </a:rPr>
              <a:t>Низомномаи</a:t>
            </a:r>
            <a:r>
              <a:rPr lang="ru-RU" dirty="0">
                <a:latin typeface="Times New Roman Tj" pitchFamily="18" charset="-52"/>
              </a:rPr>
              <a:t> </a:t>
            </a:r>
            <a:r>
              <a:rPr lang="ru-RU" dirty="0" err="1">
                <a:latin typeface="Times New Roman Tj" pitchFamily="18" charset="-52"/>
              </a:rPr>
              <a:t>тартиб</a:t>
            </a:r>
            <a:r>
              <a:rPr lang="ru-RU" dirty="0">
                <a:latin typeface="Times New Roman Tj" pitchFamily="18" charset="-52"/>
              </a:rPr>
              <a:t> </a:t>
            </a:r>
            <a:r>
              <a:rPr lang="ru-RU" dirty="0" err="1">
                <a:latin typeface="Times New Roman Tj" pitchFamily="18" charset="-52"/>
              </a:rPr>
              <a:t>ва</a:t>
            </a:r>
            <a:r>
              <a:rPr lang="ru-RU" dirty="0">
                <a:latin typeface="Times New Roman Tj" pitchFamily="18" charset="-52"/>
              </a:rPr>
              <a:t> </a:t>
            </a:r>
            <a:r>
              <a:rPr lang="ru-RU" dirty="0" err="1">
                <a:latin typeface="Times New Roman Tj" pitchFamily="18" charset="-52"/>
              </a:rPr>
              <a:t>шартҳои гузаронидани</a:t>
            </a:r>
            <a:r>
              <a:rPr lang="ru-RU" dirty="0">
                <a:latin typeface="Times New Roman Tj" pitchFamily="18" charset="-52"/>
              </a:rPr>
              <a:t> </a:t>
            </a:r>
            <a:r>
              <a:rPr lang="ru-RU" dirty="0" err="1">
                <a:latin typeface="Times New Roman Tj" pitchFamily="18" charset="-52"/>
              </a:rPr>
              <a:t>аттестатсияи</a:t>
            </a:r>
            <a:r>
              <a:rPr lang="ru-RU" dirty="0">
                <a:latin typeface="Times New Roman Tj" pitchFamily="18" charset="-52"/>
              </a:rPr>
              <a:t> </a:t>
            </a:r>
            <a:r>
              <a:rPr lang="ru-RU" dirty="0" err="1">
                <a:latin typeface="Times New Roman Tj" pitchFamily="18" charset="-52"/>
              </a:rPr>
              <a:t>хизматчиёни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маъмурӣ, ки</a:t>
            </a:r>
            <a:r>
              <a:rPr lang="ru-RU" dirty="0">
                <a:latin typeface="Times New Roman Tj" pitchFamily="18" charset="-52"/>
              </a:rPr>
              <a:t> </a:t>
            </a:r>
            <a:r>
              <a:rPr lang="ru-RU" dirty="0" err="1">
                <a:latin typeface="Times New Roman Tj" pitchFamily="18" charset="-52"/>
              </a:rPr>
              <a:t>бо</a:t>
            </a:r>
            <a:r>
              <a:rPr lang="ru-RU" dirty="0">
                <a:latin typeface="Times New Roman Tj" pitchFamily="18" charset="-52"/>
              </a:rPr>
              <a:t> </a:t>
            </a:r>
            <a:r>
              <a:rPr lang="ru-RU" dirty="0" err="1">
                <a:latin typeface="Times New Roman Tj" pitchFamily="18" charset="-52"/>
              </a:rPr>
              <a:t>фармони</a:t>
            </a:r>
            <a:r>
              <a:rPr lang="ru-RU" dirty="0">
                <a:latin typeface="Times New Roman Tj" pitchFamily="18" charset="-52"/>
              </a:rPr>
              <a:t> </a:t>
            </a:r>
            <a:r>
              <a:rPr lang="ru-RU" dirty="0" err="1">
                <a:latin typeface="Times New Roman Tj" pitchFamily="18" charset="-52"/>
              </a:rPr>
              <a:t>Президенти</a:t>
            </a:r>
            <a:r>
              <a:rPr lang="ru-RU" dirty="0">
                <a:latin typeface="Times New Roman Tj" pitchFamily="18" charset="-52"/>
              </a:rPr>
              <a:t> </a:t>
            </a:r>
            <a:r>
              <a:rPr lang="ru-RU" dirty="0" err="1">
                <a:latin typeface="Times New Roman Tj" pitchFamily="18" charset="-52"/>
              </a:rPr>
              <a:t>Ҷумҳурии Тоҷикистон </a:t>
            </a:r>
            <a:r>
              <a:rPr lang="ru-RU" dirty="0">
                <a:latin typeface="Times New Roman Tj" pitchFamily="18" charset="-52"/>
              </a:rPr>
              <a:t>аз 30 майи соли 2008, №468 </a:t>
            </a:r>
            <a:r>
              <a:rPr lang="ru-RU" dirty="0" err="1">
                <a:latin typeface="Times New Roman Tj" pitchFamily="18" charset="-52"/>
              </a:rPr>
              <a:t>тасдиќ</a:t>
            </a:r>
            <a:r>
              <a:rPr lang="ru-RU" dirty="0">
                <a:latin typeface="Times New Roman Tj" pitchFamily="18" charset="-52"/>
              </a:rPr>
              <a:t> карда </a:t>
            </a:r>
            <a:r>
              <a:rPr lang="ru-RU" dirty="0" err="1">
                <a:latin typeface="Times New Roman Tj" pitchFamily="18" charset="-52"/>
              </a:rPr>
              <a:t>шудааст</a:t>
            </a:r>
            <a:r>
              <a:rPr lang="ru-RU" dirty="0">
                <a:latin typeface="Times New Roman Tj" pitchFamily="18" charset="-52"/>
              </a:rPr>
              <a:t>.</a:t>
            </a:r>
            <a:endParaRPr lang="en-US" dirty="0">
              <a:latin typeface="Times New Roman Tj" pitchFamily="18" charset="-52"/>
            </a:endParaRPr>
          </a:p>
          <a:p>
            <a:pPr algn="just">
              <a:buNone/>
            </a:pPr>
            <a:r>
              <a:rPr lang="ru-RU" sz="3200" dirty="0">
                <a:solidFill>
                  <a:schemeClr val="tx1"/>
                </a:solidFill>
                <a:latin typeface="Times New Roman Tj" pitchFamily="18" charset="-52"/>
              </a:rPr>
              <a:t>		</a:t>
            </a:r>
            <a:r>
              <a:rPr lang="ru-RU" sz="3200" i="1" dirty="0">
                <a:solidFill>
                  <a:schemeClr val="tx1"/>
                </a:solidFill>
                <a:latin typeface="Times New Roman Tj" pitchFamily="18" charset="-52"/>
              </a:rPr>
              <a:t>(</a:t>
            </a:r>
            <a:r>
              <a:rPr lang="ru-RU" i="1" dirty="0" err="1">
                <a:latin typeface="Times New Roman Tj" pitchFamily="18" charset="-52"/>
              </a:rPr>
              <a:t>Ќисми</a:t>
            </a:r>
            <a:r>
              <a:rPr lang="ru-RU" i="1" dirty="0">
                <a:latin typeface="Times New Roman Tj" pitchFamily="18" charset="-52"/>
              </a:rPr>
              <a:t> 1 </a:t>
            </a:r>
            <a:r>
              <a:rPr lang="ru-RU" i="1" dirty="0" err="1">
                <a:latin typeface="Times New Roman Tj" pitchFamily="18" charset="-52"/>
              </a:rPr>
              <a:t>моддаи</a:t>
            </a:r>
            <a:r>
              <a:rPr lang="ru-RU" i="1" dirty="0">
                <a:latin typeface="Times New Roman Tj" pitchFamily="18" charset="-52"/>
              </a:rPr>
              <a:t> 20 </a:t>
            </a:r>
            <a:r>
              <a:rPr lang="ru-RU" i="1" dirty="0" err="1">
                <a:latin typeface="Times New Roman Tj" pitchFamily="18" charset="-52"/>
              </a:rPr>
              <a:t>Ќонуни</a:t>
            </a:r>
            <a:r>
              <a:rPr lang="ru-RU" i="1" dirty="0">
                <a:latin typeface="Times New Roman Tj" pitchFamily="18" charset="-52"/>
              </a:rPr>
              <a:t> </a:t>
            </a:r>
            <a:r>
              <a:rPr lang="ru-RU" i="1" dirty="0" err="1">
                <a:latin typeface="Times New Roman Tj" pitchFamily="18" charset="-52"/>
              </a:rPr>
              <a:t>Љумњурии</a:t>
            </a:r>
            <a:r>
              <a:rPr lang="ru-RU" i="1" dirty="0">
                <a:latin typeface="Times New Roman Tj" pitchFamily="18" charset="-52"/>
              </a:rPr>
              <a:t> </a:t>
            </a:r>
            <a:r>
              <a:rPr lang="ru-RU" i="1" dirty="0" err="1">
                <a:latin typeface="Times New Roman Tj" pitchFamily="18" charset="-52"/>
              </a:rPr>
              <a:t>Тољикистон</a:t>
            </a:r>
            <a:r>
              <a:rPr lang="ru-RU" i="1" dirty="0">
                <a:latin typeface="Times New Roman Tj" pitchFamily="18" charset="-52"/>
              </a:rPr>
              <a:t> «Дар </a:t>
            </a:r>
            <a:r>
              <a:rPr lang="ru-RU" i="1" dirty="0" err="1">
                <a:latin typeface="Times New Roman Tj" pitchFamily="18" charset="-52"/>
              </a:rPr>
              <a:t>бораи</a:t>
            </a:r>
            <a:r>
              <a:rPr lang="ru-RU" i="1" dirty="0">
                <a:latin typeface="Times New Roman Tj" pitchFamily="18" charset="-52"/>
              </a:rPr>
              <a:t> </a:t>
            </a:r>
            <a:r>
              <a:rPr lang="ru-RU" i="1" dirty="0" err="1">
                <a:latin typeface="Times New Roman Tj" pitchFamily="18" charset="-52"/>
              </a:rPr>
              <a:t>хизмати</a:t>
            </a:r>
            <a:r>
              <a:rPr lang="ru-RU" i="1" dirty="0">
                <a:latin typeface="Times New Roman Tj" pitchFamily="18" charset="-52"/>
              </a:rPr>
              <a:t> </a:t>
            </a:r>
            <a:r>
              <a:rPr lang="ru-RU" i="1" dirty="0" err="1">
                <a:latin typeface="Times New Roman Tj" pitchFamily="18" charset="-52"/>
              </a:rPr>
              <a:t>давлатї</a:t>
            </a:r>
            <a:r>
              <a:rPr lang="ru-RU" i="1" dirty="0">
                <a:latin typeface="Times New Roman Tj" pitchFamily="18" charset="-52"/>
              </a:rPr>
              <a:t>»)</a:t>
            </a:r>
          </a:p>
          <a:p>
            <a:pPr algn="just">
              <a:buNone/>
            </a:pPr>
            <a:endParaRPr lang="ru-RU" sz="3200" dirty="0">
              <a:solidFill>
                <a:schemeClr val="tx1"/>
              </a:solidFill>
              <a:latin typeface="Times New Roman Tj" pitchFamily="18" charset="-52"/>
            </a:endParaRPr>
          </a:p>
        </p:txBody>
      </p:sp>
    </p:spTree>
    <p:extLst>
      <p:ext uri="{BB962C8B-B14F-4D97-AF65-F5344CB8AC3E}">
        <p14:creationId xmlns:p14="http://schemas.microsoft.com/office/powerpoint/2010/main" val="40443540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131</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899592" y="408146"/>
            <a:ext cx="7632848" cy="1292662"/>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algn="ct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Љадвали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нишондодњои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баргузории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аттестатсия</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дар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маќомоти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давлатї</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p>
          <a:p>
            <a:pPr algn="ct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дар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солњои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20</a:t>
            </a:r>
            <a:r>
              <a:rPr lang="tg-Cyrl-TJ" sz="1800" b="1" dirty="0">
                <a:effectLst/>
                <a:latin typeface="Times New Roman Tj" panose="02020603050405020304" pitchFamily="18" charset="-52"/>
                <a:ea typeface="Times New Roman" panose="02020603050405020304" pitchFamily="18" charset="0"/>
                <a:cs typeface="Times New Roman" panose="02020603050405020304" pitchFamily="18" charset="0"/>
              </a:rPr>
              <a:t>13</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 20</a:t>
            </a:r>
            <a:r>
              <a:rPr lang="tg-Cyrl-TJ" sz="1800" b="1" dirty="0">
                <a:effectLst/>
                <a:latin typeface="Times New Roman Tj" panose="02020603050405020304" pitchFamily="18" charset="-52"/>
                <a:ea typeface="Times New Roman" panose="02020603050405020304" pitchFamily="18" charset="0"/>
                <a:cs typeface="Times New Roman" panose="02020603050405020304" pitchFamily="18" charset="0"/>
              </a:rPr>
              <a:t>22</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C5A9EA85-0FA6-70CC-5763-8D5DA7D5F63C}"/>
              </a:ext>
            </a:extLst>
          </p:cNvPr>
          <p:cNvPicPr>
            <a:picLocks noChangeAspect="1"/>
          </p:cNvPicPr>
          <p:nvPr/>
        </p:nvPicPr>
        <p:blipFill>
          <a:blip r:embed="rId2"/>
          <a:stretch>
            <a:fillRect/>
          </a:stretch>
        </p:blipFill>
        <p:spPr>
          <a:xfrm>
            <a:off x="0" y="1694421"/>
            <a:ext cx="9144000" cy="4661929"/>
          </a:xfrm>
          <a:prstGeom prst="rect">
            <a:avLst/>
          </a:prstGeom>
        </p:spPr>
      </p:pic>
    </p:spTree>
    <p:extLst>
      <p:ext uri="{BB962C8B-B14F-4D97-AF65-F5344CB8AC3E}">
        <p14:creationId xmlns:p14="http://schemas.microsoft.com/office/powerpoint/2010/main" val="21366140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132</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971600" y="332656"/>
            <a:ext cx="7632848" cy="1244251"/>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Ҷойивазкунии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ротатсияи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кадрҳои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роҳбарикунандаи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(1) </a:t>
            </a:r>
            <a:endParaRPr lang="ru-RU" sz="1800" b="1" dirty="0">
              <a:solidFill>
                <a:srgbClr val="0070C0"/>
              </a:solidFill>
              <a:effectLst/>
              <a:latin typeface="Times New Roman Tj" panose="02020603050405020304" pitchFamily="18" charset="-52"/>
              <a:ea typeface="Arial Unicode MS"/>
              <a:cs typeface="Arial Unicode MS"/>
            </a:endParaRPr>
          </a:p>
        </p:txBody>
      </p:sp>
      <p:sp>
        <p:nvSpPr>
          <p:cNvPr id="9" name="TextBox 8">
            <a:extLst>
              <a:ext uri="{FF2B5EF4-FFF2-40B4-BE49-F238E27FC236}">
                <a16:creationId xmlns:a16="http://schemas.microsoft.com/office/drawing/2014/main" id="{A4399C92-1091-48DE-860D-6A45E6FCE3B9}"/>
              </a:ext>
            </a:extLst>
          </p:cNvPr>
          <p:cNvSpPr txBox="1"/>
          <p:nvPr/>
        </p:nvSpPr>
        <p:spPr>
          <a:xfrm>
            <a:off x="261864" y="1484784"/>
            <a:ext cx="8424936" cy="5567678"/>
          </a:xfrm>
          <a:prstGeom prst="rect">
            <a:avLst/>
          </a:prstGeom>
          <a:noFill/>
        </p:spPr>
        <p:txBody>
          <a:bodyPr wrap="square">
            <a:spAutoFit/>
          </a:bodyPr>
          <a:lstStyle/>
          <a:p>
            <a:pPr algn="just">
              <a:lnSpc>
                <a:spcPct val="150000"/>
              </a:lnSpc>
            </a:pPr>
            <a:r>
              <a:rPr lang="ru-RU" sz="2400" dirty="0">
                <a:effectLst/>
                <a:latin typeface="Times New Roman Tj" panose="02020603050405020304" pitchFamily="18" charset="-52"/>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Дар </a:t>
            </a:r>
            <a:r>
              <a:rPr lang="ru-RU" sz="2400" dirty="0" err="1">
                <a:effectLst/>
                <a:latin typeface="Times New Roman" panose="02020603050405020304" pitchFamily="18" charset="0"/>
                <a:ea typeface="Times New Roman" panose="02020603050405020304" pitchFamily="18" charset="0"/>
              </a:rPr>
              <a:t>мақомоти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мақсади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истифодаи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самараноки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маҳорати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касбии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хизматчиёни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пешгирии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зуҳуроти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коррупсионӣ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ҷойивазкунии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ротатсияи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кадрҳои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роҳбарикунандаи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анҷом</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дода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мешавад</a:t>
            </a:r>
            <a:r>
              <a:rPr lang="ru-RU" sz="2400" dirty="0">
                <a:effectLst/>
                <a:latin typeface="Times New Roman" panose="02020603050405020304" pitchFamily="18" charset="0"/>
                <a:ea typeface="Times New Roman" panose="02020603050405020304" pitchFamily="18" charset="0"/>
              </a:rPr>
              <a:t>.</a:t>
            </a:r>
          </a:p>
          <a:p>
            <a:pPr algn="just"/>
            <a:r>
              <a:rPr lang="ru-RU" sz="2400" dirty="0">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Қоидаҳои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гузаронидани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ҷойивазкунии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ротатсияи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кадрҳои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роҳбарикунандаи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Президенти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тасдиқ</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менамояд</a:t>
            </a:r>
            <a:r>
              <a:rPr lang="ru-RU" sz="2400" dirty="0">
                <a:effectLst/>
                <a:latin typeface="Times New Roman" panose="02020603050405020304" pitchFamily="18" charset="0"/>
                <a:ea typeface="Times New Roman" panose="02020603050405020304" pitchFamily="18" charset="0"/>
              </a:rPr>
              <a:t> </a:t>
            </a:r>
            <a:r>
              <a:rPr lang="ru-RU" sz="2400" i="1" dirty="0">
                <a:latin typeface="Times New Roman Tj" panose="02020603050405020304" pitchFamily="18" charset="-52"/>
              </a:rPr>
              <a:t>	</a:t>
            </a:r>
          </a:p>
          <a:p>
            <a:pPr algn="just"/>
            <a:r>
              <a:rPr lang="ru-RU" sz="2400" i="1" dirty="0">
                <a:latin typeface="Times New Roman Tj" panose="02020603050405020304" pitchFamily="18" charset="-52"/>
              </a:rPr>
              <a:t>	(</a:t>
            </a:r>
            <a:r>
              <a:rPr lang="ru-RU" sz="2400" dirty="0" err="1">
                <a:latin typeface="Times New Roman Tj" panose="02020603050405020304" pitchFamily="18" charset="-52"/>
              </a:rPr>
              <a:t>Ќисмҳои</a:t>
            </a:r>
            <a:r>
              <a:rPr lang="ru-RU" sz="2400" dirty="0">
                <a:latin typeface="Times New Roman Tj" panose="02020603050405020304" pitchFamily="18" charset="-52"/>
              </a:rPr>
              <a:t> 1 </a:t>
            </a:r>
            <a:r>
              <a:rPr lang="ru-RU" sz="2400" dirty="0" err="1">
                <a:latin typeface="Times New Roman Tj" panose="02020603050405020304" pitchFamily="18" charset="-52"/>
              </a:rPr>
              <a:t>ва</a:t>
            </a:r>
            <a:r>
              <a:rPr lang="ru-RU" sz="2400" dirty="0">
                <a:latin typeface="Times New Roman Tj" panose="02020603050405020304" pitchFamily="18" charset="-52"/>
              </a:rPr>
              <a:t> 2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a:t>
            </a:r>
            <a:r>
              <a:rPr lang="tg-Cyrl-TJ" sz="2400" dirty="0">
                <a:effectLst/>
                <a:latin typeface="Times New Roman Tj" panose="02020603050405020304" pitchFamily="18" charset="-52"/>
                <a:ea typeface="Times New Roman" panose="02020603050405020304" pitchFamily="18" charset="0"/>
              </a:rPr>
              <a:t>26</a:t>
            </a:r>
            <a:r>
              <a:rPr lang="tg-Cyrl-TJ" sz="2400" baseline="30000" dirty="0">
                <a:effectLst/>
                <a:latin typeface="Times New Roman Tj" panose="02020603050405020304" pitchFamily="18" charset="-52"/>
                <a:ea typeface="Times New Roman" panose="02020603050405020304" pitchFamily="18" charset="0"/>
              </a:rPr>
              <a:t>1</a:t>
            </a:r>
            <a:r>
              <a:rPr lang="ru-RU" sz="2400" i="1" dirty="0">
                <a:latin typeface="Times New Roman Tj" panose="02020603050405020304" pitchFamily="18" charset="-52"/>
              </a:rPr>
              <a:t>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51745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133</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971600" y="332656"/>
            <a:ext cx="7632848" cy="1244251"/>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Ҷойивазкунии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ротатсияи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кадрҳои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роҳбарикунандаи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(2)</a:t>
            </a:r>
            <a:endParaRPr lang="ru-RU" sz="1800" b="1" dirty="0">
              <a:solidFill>
                <a:srgbClr val="0070C0"/>
              </a:solidFill>
              <a:effectLst/>
              <a:latin typeface="Times New Roman Tj" panose="02020603050405020304" pitchFamily="18" charset="-52"/>
              <a:ea typeface="Arial Unicode MS"/>
              <a:cs typeface="Arial Unicode MS"/>
            </a:endParaRPr>
          </a:p>
        </p:txBody>
      </p:sp>
      <p:sp>
        <p:nvSpPr>
          <p:cNvPr id="6" name="Подзаголовок 2">
            <a:extLst>
              <a:ext uri="{FF2B5EF4-FFF2-40B4-BE49-F238E27FC236}">
                <a16:creationId xmlns:a16="http://schemas.microsoft.com/office/drawing/2014/main" id="{E82BA7AD-A12C-4372-A12F-D7A63A3B14C5}"/>
              </a:ext>
            </a:extLst>
          </p:cNvPr>
          <p:cNvSpPr>
            <a:spLocks noGrp="1"/>
          </p:cNvSpPr>
          <p:nvPr>
            <p:ph idx="1"/>
          </p:nvPr>
        </p:nvSpPr>
        <p:spPr>
          <a:xfrm>
            <a:off x="433531" y="1453246"/>
            <a:ext cx="8229600" cy="5072098"/>
          </a:xfrm>
        </p:spPr>
        <p:txBody>
          <a:bodyPr>
            <a:normAutofit/>
          </a:bodyPr>
          <a:lstStyle/>
          <a:p>
            <a:pPr algn="just">
              <a:buNone/>
            </a:pPr>
            <a:r>
              <a:rPr lang="ru-RU" sz="3100" dirty="0"/>
              <a:t>		</a:t>
            </a:r>
            <a:r>
              <a:rPr lang="ru-RU" sz="3100" dirty="0" err="1">
                <a:latin typeface="Times New Roman Tj" pitchFamily="18" charset="-52"/>
              </a:rPr>
              <a:t>Қоидаҳои</a:t>
            </a:r>
            <a:r>
              <a:rPr lang="ru-RU" sz="3100" dirty="0">
                <a:latin typeface="Times New Roman Tj" pitchFamily="18" charset="-52"/>
              </a:rPr>
              <a:t> </a:t>
            </a:r>
            <a:r>
              <a:rPr lang="ru-RU" sz="3100" dirty="0" err="1">
                <a:latin typeface="Times New Roman Tj" pitchFamily="18" charset="-52"/>
              </a:rPr>
              <a:t>гузаронидани</a:t>
            </a:r>
            <a:r>
              <a:rPr lang="ru-RU" sz="3100" dirty="0">
                <a:latin typeface="Times New Roman Tj" pitchFamily="18" charset="-52"/>
              </a:rPr>
              <a:t> </a:t>
            </a:r>
            <a:r>
              <a:rPr lang="ru-RU" sz="3100" dirty="0" err="1">
                <a:latin typeface="Times New Roman Tj" pitchFamily="18" charset="-52"/>
              </a:rPr>
              <a:t>ҷойивазкунии</a:t>
            </a:r>
            <a:r>
              <a:rPr lang="ru-RU" sz="3100" dirty="0">
                <a:latin typeface="Times New Roman Tj" pitchFamily="18" charset="-52"/>
              </a:rPr>
              <a:t> (</a:t>
            </a:r>
            <a:r>
              <a:rPr lang="ru-RU" sz="3100" dirty="0" err="1">
                <a:latin typeface="Times New Roman Tj" pitchFamily="18" charset="-52"/>
              </a:rPr>
              <a:t>ротатсияи</a:t>
            </a:r>
            <a:r>
              <a:rPr lang="ru-RU" sz="3100" dirty="0">
                <a:latin typeface="Times New Roman Tj" pitchFamily="18" charset="-52"/>
              </a:rPr>
              <a:t>) </a:t>
            </a:r>
            <a:r>
              <a:rPr lang="ru-RU" sz="3100" dirty="0" err="1">
                <a:latin typeface="Times New Roman Tj" pitchFamily="18" charset="-52"/>
              </a:rPr>
              <a:t>кадрҳои</a:t>
            </a:r>
            <a:r>
              <a:rPr lang="ru-RU" sz="3100" dirty="0">
                <a:latin typeface="Times New Roman Tj" pitchFamily="18" charset="-52"/>
              </a:rPr>
              <a:t>  </a:t>
            </a:r>
            <a:r>
              <a:rPr lang="ru-RU" sz="3100" dirty="0" err="1">
                <a:latin typeface="Times New Roman Tj" pitchFamily="18" charset="-52"/>
              </a:rPr>
              <a:t>роҳбарикунандаи</a:t>
            </a:r>
            <a:r>
              <a:rPr lang="ru-RU" sz="3100" dirty="0">
                <a:latin typeface="Times New Roman Tj" pitchFamily="18" charset="-52"/>
              </a:rPr>
              <a:t>  </a:t>
            </a:r>
            <a:r>
              <a:rPr lang="ru-RU" sz="3100" dirty="0" err="1">
                <a:latin typeface="Times New Roman Tj" pitchFamily="18" charset="-52"/>
              </a:rPr>
              <a:t>хизмати</a:t>
            </a:r>
            <a:r>
              <a:rPr lang="ru-RU" sz="3100" dirty="0">
                <a:latin typeface="Times New Roman Tj" pitchFamily="18" charset="-52"/>
              </a:rPr>
              <a:t>  </a:t>
            </a:r>
            <a:r>
              <a:rPr lang="ru-RU" sz="3100" dirty="0" err="1">
                <a:latin typeface="Times New Roman Tj" pitchFamily="18" charset="-52"/>
              </a:rPr>
              <a:t>давлатии</a:t>
            </a:r>
            <a:r>
              <a:rPr lang="ru-RU" sz="3100" dirty="0">
                <a:latin typeface="Times New Roman Tj" pitchFamily="18" charset="-52"/>
              </a:rPr>
              <a:t>  </a:t>
            </a:r>
            <a:r>
              <a:rPr lang="ru-RU" sz="3100" dirty="0" err="1">
                <a:latin typeface="Times New Roman Tj" pitchFamily="18" charset="-52"/>
              </a:rPr>
              <a:t>Ҷумҳурии</a:t>
            </a:r>
            <a:r>
              <a:rPr lang="ru-RU" sz="3100" dirty="0">
                <a:latin typeface="Times New Roman Tj" pitchFamily="18" charset="-52"/>
              </a:rPr>
              <a:t> </a:t>
            </a:r>
            <a:r>
              <a:rPr lang="ru-RU" sz="3100" dirty="0" err="1">
                <a:latin typeface="Times New Roman Tj" pitchFamily="18" charset="-52"/>
              </a:rPr>
              <a:t>Тоҷикистон</a:t>
            </a:r>
            <a:r>
              <a:rPr lang="ru-RU" sz="3100" dirty="0">
                <a:latin typeface="Times New Roman Tj" pitchFamily="18" charset="-52"/>
              </a:rPr>
              <a:t>, </a:t>
            </a:r>
            <a:r>
              <a:rPr lang="ru-RU" sz="3100" dirty="0" err="1">
                <a:latin typeface="Times New Roman Tj" pitchFamily="18" charset="-52"/>
              </a:rPr>
              <a:t>ки</a:t>
            </a:r>
            <a:r>
              <a:rPr lang="ru-RU" sz="3100" dirty="0">
                <a:latin typeface="Times New Roman Tj" pitchFamily="18" charset="-52"/>
              </a:rPr>
              <a:t> </a:t>
            </a:r>
            <a:r>
              <a:rPr lang="ru-RU" sz="3100" dirty="0" err="1">
                <a:latin typeface="Times New Roman Tj" pitchFamily="18" charset="-52"/>
              </a:rPr>
              <a:t>бо</a:t>
            </a:r>
            <a:r>
              <a:rPr lang="ru-RU" sz="3100" dirty="0">
                <a:latin typeface="Times New Roman Tj" pitchFamily="18" charset="-52"/>
              </a:rPr>
              <a:t> </a:t>
            </a:r>
            <a:r>
              <a:rPr lang="ru-RU" sz="3100" dirty="0" err="1">
                <a:latin typeface="Times New Roman Tj" pitchFamily="18" charset="-52"/>
              </a:rPr>
              <a:t>фармони</a:t>
            </a:r>
            <a:r>
              <a:rPr lang="ru-RU" sz="3100" dirty="0">
                <a:latin typeface="Times New Roman Tj" pitchFamily="18" charset="-52"/>
              </a:rPr>
              <a:t> </a:t>
            </a:r>
            <a:r>
              <a:rPr lang="ru-RU" sz="3100" dirty="0" err="1">
                <a:latin typeface="Times New Roman Tj" pitchFamily="18" charset="-52"/>
              </a:rPr>
              <a:t>Президенти</a:t>
            </a:r>
            <a:r>
              <a:rPr lang="ru-RU" sz="3100" dirty="0">
                <a:latin typeface="Times New Roman Tj" pitchFamily="18" charset="-52"/>
              </a:rPr>
              <a:t> </a:t>
            </a:r>
            <a:r>
              <a:rPr lang="ru-RU" sz="3100" dirty="0" err="1">
                <a:latin typeface="Times New Roman Tj" pitchFamily="18" charset="-52"/>
              </a:rPr>
              <a:t>Ҷумҳурии</a:t>
            </a:r>
            <a:r>
              <a:rPr lang="ru-RU" sz="3100" dirty="0">
                <a:latin typeface="Times New Roman Tj" pitchFamily="18" charset="-52"/>
              </a:rPr>
              <a:t> </a:t>
            </a:r>
            <a:r>
              <a:rPr lang="ru-RU" sz="3100" dirty="0" err="1">
                <a:latin typeface="Times New Roman Tj" pitchFamily="18" charset="-52"/>
              </a:rPr>
              <a:t>Тоҷикистон</a:t>
            </a:r>
            <a:r>
              <a:rPr lang="ru-RU" sz="3100" dirty="0">
                <a:latin typeface="Times New Roman Tj" pitchFamily="18" charset="-52"/>
              </a:rPr>
              <a:t> аз 22 июли соли 2019, №1328 </a:t>
            </a:r>
            <a:r>
              <a:rPr lang="ru-RU" sz="3100" dirty="0" err="1">
                <a:latin typeface="Times New Roman Tj" pitchFamily="18" charset="-52"/>
              </a:rPr>
              <a:t>тасдиќ</a:t>
            </a:r>
            <a:r>
              <a:rPr lang="ru-RU" sz="3100" dirty="0">
                <a:latin typeface="Times New Roman Tj" pitchFamily="18" charset="-52"/>
              </a:rPr>
              <a:t> карда </a:t>
            </a:r>
            <a:r>
              <a:rPr lang="ru-RU" sz="3100" dirty="0" err="1">
                <a:latin typeface="Times New Roman Tj" pitchFamily="18" charset="-52"/>
              </a:rPr>
              <a:t>шудааст</a:t>
            </a:r>
            <a:endParaRPr lang="en-US" sz="3100" dirty="0">
              <a:latin typeface="Times New Roman Tj" pitchFamily="18" charset="-52"/>
            </a:endParaRPr>
          </a:p>
          <a:p>
            <a:pPr algn="just">
              <a:buNone/>
            </a:pPr>
            <a:r>
              <a:rPr lang="ru-RU" sz="3100" dirty="0">
                <a:latin typeface="Times New Roman Tj" pitchFamily="18" charset="-52"/>
              </a:rPr>
              <a:t>		</a:t>
            </a:r>
            <a:r>
              <a:rPr lang="ru-RU" sz="3100" i="1" dirty="0">
                <a:latin typeface="Times New Roman Tj" pitchFamily="18" charset="-52"/>
              </a:rPr>
              <a:t>(</a:t>
            </a:r>
            <a:r>
              <a:rPr lang="ru-RU" sz="3100" i="1" dirty="0" err="1">
                <a:latin typeface="Times New Roman Tj" pitchFamily="18" charset="-52"/>
              </a:rPr>
              <a:t>Ќисми</a:t>
            </a:r>
            <a:r>
              <a:rPr lang="ru-RU" sz="3100" i="1" dirty="0">
                <a:latin typeface="Times New Roman Tj" pitchFamily="18" charset="-52"/>
              </a:rPr>
              <a:t> 1 </a:t>
            </a:r>
            <a:r>
              <a:rPr lang="ru-RU" sz="3100" i="1" dirty="0" err="1">
                <a:latin typeface="Times New Roman Tj" pitchFamily="18" charset="-52"/>
              </a:rPr>
              <a:t>моддаи</a:t>
            </a:r>
            <a:r>
              <a:rPr lang="ru-RU" sz="3100" i="1" dirty="0">
                <a:latin typeface="Times New Roman Tj" pitchFamily="18" charset="-52"/>
              </a:rPr>
              <a:t> 26</a:t>
            </a:r>
            <a:r>
              <a:rPr lang="ru-RU" sz="3100" i="1" baseline="30000" dirty="0">
                <a:latin typeface="Times New Roman Tj" pitchFamily="18" charset="-52"/>
              </a:rPr>
              <a:t>1</a:t>
            </a:r>
            <a:r>
              <a:rPr lang="ru-RU" sz="3100" i="1" dirty="0">
                <a:latin typeface="Times New Roman Tj" pitchFamily="18" charset="-52"/>
              </a:rPr>
              <a:t> </a:t>
            </a:r>
            <a:r>
              <a:rPr lang="ru-RU" sz="3100" i="1" dirty="0" err="1">
                <a:latin typeface="Times New Roman Tj" pitchFamily="18" charset="-52"/>
              </a:rPr>
              <a:t>Ќонуни</a:t>
            </a:r>
            <a:r>
              <a:rPr lang="ru-RU" sz="3100" i="1" dirty="0">
                <a:latin typeface="Times New Roman Tj" pitchFamily="18" charset="-52"/>
              </a:rPr>
              <a:t> </a:t>
            </a:r>
            <a:r>
              <a:rPr lang="ru-RU" sz="3100" i="1" dirty="0" err="1">
                <a:latin typeface="Times New Roman Tj" pitchFamily="18" charset="-52"/>
              </a:rPr>
              <a:t>Љумњурии</a:t>
            </a:r>
            <a:r>
              <a:rPr lang="ru-RU" sz="3100" i="1" dirty="0">
                <a:latin typeface="Times New Roman Tj" pitchFamily="18" charset="-52"/>
              </a:rPr>
              <a:t> </a:t>
            </a:r>
            <a:r>
              <a:rPr lang="ru-RU" sz="3100" i="1" dirty="0" err="1">
                <a:latin typeface="Times New Roman Tj" pitchFamily="18" charset="-52"/>
              </a:rPr>
              <a:t>Тољикистон</a:t>
            </a:r>
            <a:r>
              <a:rPr lang="ru-RU" sz="3100" i="1" dirty="0">
                <a:latin typeface="Times New Roman Tj" pitchFamily="18" charset="-52"/>
              </a:rPr>
              <a:t> «Дар </a:t>
            </a:r>
            <a:r>
              <a:rPr lang="ru-RU" sz="3100" i="1" dirty="0" err="1">
                <a:latin typeface="Times New Roman Tj" pitchFamily="18" charset="-52"/>
              </a:rPr>
              <a:t>бораи</a:t>
            </a:r>
            <a:r>
              <a:rPr lang="ru-RU" sz="3100" i="1" dirty="0">
                <a:latin typeface="Times New Roman Tj" pitchFamily="18" charset="-52"/>
              </a:rPr>
              <a:t> </a:t>
            </a:r>
            <a:r>
              <a:rPr lang="ru-RU" sz="3100" i="1" dirty="0" err="1">
                <a:latin typeface="Times New Roman Tj" pitchFamily="18" charset="-52"/>
              </a:rPr>
              <a:t>хизмати</a:t>
            </a:r>
            <a:r>
              <a:rPr lang="ru-RU" sz="3100" i="1" dirty="0">
                <a:latin typeface="Times New Roman Tj" pitchFamily="18" charset="-52"/>
              </a:rPr>
              <a:t> </a:t>
            </a:r>
            <a:r>
              <a:rPr lang="ru-RU" sz="3100" i="1" dirty="0" err="1">
                <a:latin typeface="Times New Roman Tj" pitchFamily="18" charset="-52"/>
              </a:rPr>
              <a:t>давлатї</a:t>
            </a:r>
            <a:r>
              <a:rPr lang="ru-RU" sz="3100" i="1" dirty="0">
                <a:latin typeface="Times New Roman Tj" pitchFamily="18" charset="-52"/>
              </a:rPr>
              <a:t>»)</a:t>
            </a:r>
          </a:p>
          <a:p>
            <a:pPr>
              <a:buFont typeface="Wingdings" pitchFamily="2" charset="2"/>
              <a:buChar char="Ø"/>
            </a:pPr>
            <a:endParaRPr lang="ru-RU" sz="3100" dirty="0">
              <a:solidFill>
                <a:schemeClr val="tx1"/>
              </a:solidFill>
              <a:latin typeface="Times New Roman Tj" pitchFamily="18" charset="-52"/>
            </a:endParaRPr>
          </a:p>
        </p:txBody>
      </p:sp>
    </p:spTree>
    <p:extLst>
      <p:ext uri="{BB962C8B-B14F-4D97-AF65-F5344CB8AC3E}">
        <p14:creationId xmlns:p14="http://schemas.microsoft.com/office/powerpoint/2010/main" val="5510714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134</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971600" y="528565"/>
            <a:ext cx="7632848" cy="1292662"/>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algn="ct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Љадвали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нишондодњо</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оид</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ба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љойивазкунии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ротатсияи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хизматчиёни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давлатї дар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солњои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2014-20</a:t>
            </a:r>
            <a:r>
              <a:rPr lang="tg-Cyrl-TJ" sz="1800" b="1" dirty="0">
                <a:effectLst/>
                <a:latin typeface="Times New Roman Tj" panose="02020603050405020304" pitchFamily="18" charset="-52"/>
                <a:ea typeface="Times New Roman" panose="02020603050405020304" pitchFamily="18" charset="0"/>
                <a:cs typeface="Times New Roman" panose="02020603050405020304" pitchFamily="18" charset="0"/>
              </a:rPr>
              <a:t>22</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E2C01EB5-C34B-73BD-8DA0-E4001713B435}"/>
              </a:ext>
            </a:extLst>
          </p:cNvPr>
          <p:cNvPicPr>
            <a:picLocks noChangeAspect="1"/>
          </p:cNvPicPr>
          <p:nvPr/>
        </p:nvPicPr>
        <p:blipFill>
          <a:blip r:embed="rId2"/>
          <a:stretch>
            <a:fillRect/>
          </a:stretch>
        </p:blipFill>
        <p:spPr>
          <a:xfrm>
            <a:off x="0" y="1821227"/>
            <a:ext cx="9144000" cy="4056045"/>
          </a:xfrm>
          <a:prstGeom prst="rect">
            <a:avLst/>
          </a:prstGeom>
        </p:spPr>
      </p:pic>
    </p:spTree>
    <p:extLst>
      <p:ext uri="{BB962C8B-B14F-4D97-AF65-F5344CB8AC3E}">
        <p14:creationId xmlns:p14="http://schemas.microsoft.com/office/powerpoint/2010/main" val="995519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135</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971600" y="332656"/>
            <a:ext cx="7632848" cy="828753"/>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Захираи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кадрҳои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(1) </a:t>
            </a:r>
            <a:endParaRPr lang="ru-RU" sz="1800" b="1" dirty="0">
              <a:solidFill>
                <a:srgbClr val="0070C0"/>
              </a:solidFill>
              <a:effectLst/>
              <a:latin typeface="Times New Roman Tj" panose="02020603050405020304" pitchFamily="18" charset="-52"/>
              <a:ea typeface="Arial Unicode MS"/>
              <a:cs typeface="Arial Unicode MS"/>
            </a:endParaRPr>
          </a:p>
        </p:txBody>
      </p:sp>
      <p:sp>
        <p:nvSpPr>
          <p:cNvPr id="9" name="TextBox 8">
            <a:extLst>
              <a:ext uri="{FF2B5EF4-FFF2-40B4-BE49-F238E27FC236}">
                <a16:creationId xmlns:a16="http://schemas.microsoft.com/office/drawing/2014/main" id="{A4399C92-1091-48DE-860D-6A45E6FCE3B9}"/>
              </a:ext>
            </a:extLst>
          </p:cNvPr>
          <p:cNvSpPr txBox="1"/>
          <p:nvPr/>
        </p:nvSpPr>
        <p:spPr>
          <a:xfrm>
            <a:off x="261864" y="1268760"/>
            <a:ext cx="8424936" cy="6040115"/>
          </a:xfrm>
          <a:prstGeom prst="rect">
            <a:avLst/>
          </a:prstGeom>
          <a:noFill/>
        </p:spPr>
        <p:txBody>
          <a:bodyPr wrap="square">
            <a:spAutoFit/>
          </a:bodyPr>
          <a:lstStyle/>
          <a:p>
            <a:pPr algn="just">
              <a:lnSpc>
                <a:spcPct val="150000"/>
              </a:lnSpc>
            </a:pPr>
            <a:r>
              <a:rPr lang="ru-RU" sz="2000" dirty="0">
                <a:latin typeface="Times New Roman Tj" panose="02020603050405020304" pitchFamily="18" charset="-52"/>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Захираи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кадрҳои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мақсади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таъмини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кадрҳо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болоравии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мансабии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хизматчии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дар </a:t>
            </a:r>
            <a:r>
              <a:rPr lang="ru-RU" sz="2000" dirty="0" err="1">
                <a:effectLst/>
                <a:latin typeface="Times New Roman" panose="02020603050405020304" pitchFamily="18" charset="0"/>
                <a:ea typeface="Times New Roman" panose="02020603050405020304" pitchFamily="18" charset="0"/>
              </a:rPr>
              <a:t>асоси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дастовардҳои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қобилият</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истеъдод</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тайёрии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касбӣ</a:t>
            </a:r>
            <a:r>
              <a:rPr lang="ru-RU" sz="2000" dirty="0">
                <a:effectLst/>
                <a:latin typeface="Times New Roman" panose="02020603050405020304" pitchFamily="18" charset="0"/>
                <a:ea typeface="Times New Roman" panose="02020603050405020304" pitchFamily="18" charset="0"/>
              </a:rPr>
              <a:t>, сари </a:t>
            </a:r>
            <a:r>
              <a:rPr lang="ru-RU" sz="2000" dirty="0" err="1">
                <a:effectLst/>
                <a:latin typeface="Times New Roman" panose="02020603050405020304" pitchFamily="18" charset="0"/>
                <a:ea typeface="Times New Roman" panose="02020603050405020304" pitchFamily="18" charset="0"/>
              </a:rPr>
              <a:t>вақт</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ишғол</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намудани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мансабҳои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холии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маъмурии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категорияҳои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сеюм</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дуюм</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якум</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олӣ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мансабҳои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сиёсӣ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ташкил</a:t>
            </a:r>
            <a:r>
              <a:rPr lang="ru-RU" sz="2000" dirty="0">
                <a:effectLst/>
                <a:latin typeface="Times New Roman" panose="02020603050405020304" pitchFamily="18" charset="0"/>
                <a:ea typeface="Times New Roman" panose="02020603050405020304" pitchFamily="18" charset="0"/>
              </a:rPr>
              <a:t> карда </a:t>
            </a:r>
            <a:r>
              <a:rPr lang="ru-RU" sz="2000" dirty="0" err="1">
                <a:effectLst/>
                <a:latin typeface="Times New Roman" panose="02020603050405020304" pitchFamily="18" charset="0"/>
                <a:ea typeface="Times New Roman" panose="02020603050405020304" pitchFamily="18" charset="0"/>
              </a:rPr>
              <a:t>мешавад</a:t>
            </a:r>
            <a:r>
              <a:rPr lang="ru-RU" sz="2000" dirty="0">
                <a:effectLst/>
                <a:latin typeface="Times New Roman" panose="02020603050405020304" pitchFamily="18" charset="0"/>
                <a:ea typeface="Times New Roman" panose="02020603050405020304" pitchFamily="18" charset="0"/>
              </a:rPr>
              <a:t>.</a:t>
            </a:r>
          </a:p>
          <a:p>
            <a:pPr algn="just">
              <a:lnSpc>
                <a:spcPct val="150000"/>
              </a:lnSpc>
            </a:pPr>
            <a:r>
              <a:rPr lang="ru-RU" sz="2000" dirty="0">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Захираи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кадрҳои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аз </a:t>
            </a:r>
            <a:r>
              <a:rPr lang="ru-RU" sz="2000" dirty="0" err="1">
                <a:effectLst/>
                <a:latin typeface="Times New Roman" panose="02020603050405020304" pitchFamily="18" charset="0"/>
                <a:ea typeface="Times New Roman" panose="02020603050405020304" pitchFamily="18" charset="0"/>
              </a:rPr>
              <a:t>ҳисоби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мутахассисони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босалоҳият</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ташаббускор</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дорои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сатҳи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баланди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тайёрии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касбӣ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қобилияти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ташкилотчигӣ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малакаи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идоракунӣ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ташаккул</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меёбад</a:t>
            </a:r>
            <a:r>
              <a:rPr lang="ru-RU" sz="2000" dirty="0">
                <a:effectLst/>
                <a:latin typeface="Times New Roman" panose="02020603050405020304" pitchFamily="18" charset="0"/>
                <a:ea typeface="Times New Roman" panose="02020603050405020304" pitchFamily="18" charset="0"/>
              </a:rPr>
              <a:t>.</a:t>
            </a:r>
          </a:p>
          <a:p>
            <a:pPr algn="just"/>
            <a:r>
              <a:rPr lang="ru-RU" sz="2000" dirty="0">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Тартиби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ташаккул</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кор</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захираи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кадрҳои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давлатиро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Низомнома</a:t>
            </a:r>
            <a:r>
              <a:rPr lang="ru-RU" sz="2000" dirty="0">
                <a:effectLst/>
                <a:latin typeface="Times New Roman" panose="02020603050405020304" pitchFamily="18" charset="0"/>
                <a:ea typeface="Times New Roman" panose="02020603050405020304" pitchFamily="18" charset="0"/>
              </a:rPr>
              <a:t> дар </a:t>
            </a:r>
            <a:r>
              <a:rPr lang="ru-RU" sz="2000" dirty="0" err="1">
                <a:effectLst/>
                <a:latin typeface="Times New Roman" panose="02020603050405020304" pitchFamily="18" charset="0"/>
                <a:ea typeface="Times New Roman" panose="02020603050405020304" pitchFamily="18" charset="0"/>
              </a:rPr>
              <a:t>бораи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захираи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кадрҳои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Ҷумҳурии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Тоҷикистон</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a:t>
            </a:r>
            <a:r>
              <a:rPr lang="ru-RU" sz="2000" dirty="0">
                <a:effectLst/>
                <a:latin typeface="Times New Roman" panose="02020603050405020304" pitchFamily="18" charset="0"/>
                <a:ea typeface="Times New Roman" panose="02020603050405020304" pitchFamily="18" charset="0"/>
              </a:rPr>
              <a:t> аз </a:t>
            </a:r>
            <a:r>
              <a:rPr lang="ru-RU" sz="2000" dirty="0" err="1">
                <a:effectLst/>
                <a:latin typeface="Times New Roman" panose="02020603050405020304" pitchFamily="18" charset="0"/>
                <a:ea typeface="Times New Roman" panose="02020603050405020304" pitchFamily="18" charset="0"/>
              </a:rPr>
              <a:t>тарафи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Президенти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Ҷумҳурии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Тоҷикистон</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тасдиқ</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мегардад</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муқаррар</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менамояд</a:t>
            </a:r>
            <a:r>
              <a:rPr lang="ru-RU" sz="2000" dirty="0">
                <a:effectLst/>
                <a:latin typeface="Times New Roman" panose="02020603050405020304" pitchFamily="18" charset="0"/>
                <a:ea typeface="Times New Roman" panose="02020603050405020304" pitchFamily="18" charset="0"/>
              </a:rPr>
              <a:t> </a:t>
            </a:r>
            <a:r>
              <a:rPr lang="ru-RU" sz="2000" i="1" dirty="0">
                <a:latin typeface="Times New Roman Tj" panose="02020603050405020304" pitchFamily="18" charset="-52"/>
              </a:rPr>
              <a:t>	</a:t>
            </a:r>
          </a:p>
          <a:p>
            <a:pPr algn="just"/>
            <a:r>
              <a:rPr lang="ru-RU" sz="2000" i="1" dirty="0">
                <a:latin typeface="Times New Roman Tj" panose="02020603050405020304" pitchFamily="18" charset="-52"/>
              </a:rPr>
              <a:t>	(</a:t>
            </a:r>
            <a:r>
              <a:rPr lang="ru-RU" sz="2000" dirty="0" err="1">
                <a:latin typeface="Times New Roman Tj" panose="02020603050405020304" pitchFamily="18" charset="-52"/>
              </a:rPr>
              <a:t>Ќисмҳои</a:t>
            </a:r>
            <a:r>
              <a:rPr lang="ru-RU" sz="2000" dirty="0">
                <a:latin typeface="Times New Roman Tj" panose="02020603050405020304" pitchFamily="18" charset="-52"/>
              </a:rPr>
              <a:t> 1, 2 </a:t>
            </a:r>
            <a:r>
              <a:rPr lang="ru-RU" sz="2000" dirty="0" err="1">
                <a:latin typeface="Times New Roman Tj" panose="02020603050405020304" pitchFamily="18" charset="-52"/>
              </a:rPr>
              <a:t>ва</a:t>
            </a:r>
            <a:r>
              <a:rPr lang="ru-RU" sz="2000" dirty="0">
                <a:latin typeface="Times New Roman Tj" panose="02020603050405020304" pitchFamily="18" charset="-52"/>
              </a:rPr>
              <a:t> 3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a:t>
            </a:r>
            <a:r>
              <a:rPr lang="tg-Cyrl-TJ" sz="2000" dirty="0">
                <a:effectLst/>
                <a:latin typeface="Times New Roman Tj" panose="02020603050405020304" pitchFamily="18" charset="-52"/>
                <a:ea typeface="Times New Roman" panose="02020603050405020304" pitchFamily="18" charset="0"/>
              </a:rPr>
              <a:t>26</a:t>
            </a:r>
            <a:r>
              <a:rPr lang="ru-RU" sz="2000" i="1" dirty="0">
                <a:latin typeface="Times New Roman Tj" panose="02020603050405020304" pitchFamily="18" charset="-52"/>
              </a:rPr>
              <a:t>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effectLst/>
              <a:latin typeface="Times New Roman Tj" panose="02020603050405020304" pitchFamily="18" charset="-52"/>
              <a:ea typeface="Times New Roman" panose="02020603050405020304" pitchFamily="18" charset="0"/>
            </a:endParaRPr>
          </a:p>
          <a:p>
            <a:pPr algn="just">
              <a:lnSpc>
                <a:spcPct val="150000"/>
              </a:lnSpc>
            </a:pPr>
            <a:endParaRPr lang="ru-RU" sz="20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1006714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136</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971600" y="332656"/>
            <a:ext cx="7632848" cy="828753"/>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Захираи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кадрҳои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(2) </a:t>
            </a:r>
            <a:endParaRPr lang="ru-RU" sz="1800" b="1" dirty="0">
              <a:solidFill>
                <a:srgbClr val="0070C0"/>
              </a:solidFill>
              <a:effectLst/>
              <a:latin typeface="Times New Roman Tj" panose="02020603050405020304" pitchFamily="18" charset="-52"/>
              <a:ea typeface="Arial Unicode MS"/>
              <a:cs typeface="Arial Unicode MS"/>
            </a:endParaRPr>
          </a:p>
        </p:txBody>
      </p:sp>
      <p:sp>
        <p:nvSpPr>
          <p:cNvPr id="6" name="Подзаголовок 2">
            <a:extLst>
              <a:ext uri="{FF2B5EF4-FFF2-40B4-BE49-F238E27FC236}">
                <a16:creationId xmlns:a16="http://schemas.microsoft.com/office/drawing/2014/main" id="{A5D7224E-0A6E-4F05-B516-53F11A28A67D}"/>
              </a:ext>
            </a:extLst>
          </p:cNvPr>
          <p:cNvSpPr>
            <a:spLocks noGrp="1"/>
          </p:cNvSpPr>
          <p:nvPr>
            <p:ph idx="1"/>
          </p:nvPr>
        </p:nvSpPr>
        <p:spPr>
          <a:xfrm>
            <a:off x="457200" y="1309230"/>
            <a:ext cx="8229600" cy="5072098"/>
          </a:xfrm>
        </p:spPr>
        <p:txBody>
          <a:bodyPr>
            <a:normAutofit/>
          </a:bodyPr>
          <a:lstStyle/>
          <a:p>
            <a:pPr algn="just">
              <a:buNone/>
            </a:pPr>
            <a:r>
              <a:rPr lang="ru-RU" dirty="0"/>
              <a:t>		</a:t>
            </a:r>
            <a:r>
              <a:rPr lang="ru-RU" dirty="0" err="1">
                <a:latin typeface="Times New Roman Tj" pitchFamily="18" charset="-52"/>
              </a:rPr>
              <a:t>Низомнома</a:t>
            </a:r>
            <a:r>
              <a:rPr lang="ru-RU" dirty="0">
                <a:latin typeface="Times New Roman Tj" pitchFamily="18" charset="-52"/>
              </a:rPr>
              <a:t> дар </a:t>
            </a:r>
            <a:r>
              <a:rPr lang="ru-RU" dirty="0" err="1">
                <a:latin typeface="Times New Roman Tj" pitchFamily="18" charset="-52"/>
              </a:rPr>
              <a:t>бораи</a:t>
            </a:r>
            <a:r>
              <a:rPr lang="ru-RU" dirty="0">
                <a:latin typeface="Times New Roman Tj" pitchFamily="18" charset="-52"/>
              </a:rPr>
              <a:t> </a:t>
            </a:r>
            <a:r>
              <a:rPr lang="ru-RU" dirty="0" err="1">
                <a:latin typeface="Times New Roman Tj" pitchFamily="18" charset="-52"/>
              </a:rPr>
              <a:t>захираи</a:t>
            </a:r>
            <a:r>
              <a:rPr lang="ru-RU" dirty="0">
                <a:latin typeface="Times New Roman Tj" pitchFamily="18" charset="-52"/>
              </a:rPr>
              <a:t> </a:t>
            </a:r>
            <a:r>
              <a:rPr lang="ru-RU" dirty="0" err="1">
                <a:latin typeface="Times New Roman Tj" pitchFamily="18" charset="-52"/>
              </a:rPr>
              <a:t>кадрҳои</a:t>
            </a:r>
            <a:r>
              <a:rPr lang="ru-RU" dirty="0">
                <a:latin typeface="Times New Roman Tj" pitchFamily="18" charset="-52"/>
              </a:rPr>
              <a:t> </a:t>
            </a:r>
            <a:r>
              <a:rPr lang="ru-RU" dirty="0" err="1">
                <a:latin typeface="Times New Roman Tj" pitchFamily="18" charset="-52"/>
              </a:rPr>
              <a:t>хизмати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Ҷумҳурии</a:t>
            </a:r>
            <a:r>
              <a:rPr lang="ru-RU" dirty="0">
                <a:latin typeface="Times New Roman Tj" pitchFamily="18" charset="-52"/>
              </a:rPr>
              <a:t> </a:t>
            </a:r>
            <a:r>
              <a:rPr lang="ru-RU" dirty="0" err="1">
                <a:latin typeface="Times New Roman Tj" pitchFamily="18" charset="-52"/>
              </a:rPr>
              <a:t>Тоҷикистон</a:t>
            </a:r>
            <a:r>
              <a:rPr lang="ru-RU" dirty="0">
                <a:latin typeface="Times New Roman Tj" pitchFamily="18" charset="-52"/>
              </a:rPr>
              <a:t>, </a:t>
            </a:r>
            <a:r>
              <a:rPr lang="ru-RU" dirty="0" err="1">
                <a:latin typeface="Times New Roman Tj" pitchFamily="18" charset="-52"/>
              </a:rPr>
              <a:t>ки</a:t>
            </a:r>
            <a:r>
              <a:rPr lang="ru-RU" dirty="0">
                <a:latin typeface="Times New Roman Tj" pitchFamily="18" charset="-52"/>
              </a:rPr>
              <a:t> </a:t>
            </a:r>
            <a:r>
              <a:rPr lang="ru-RU" dirty="0" err="1">
                <a:latin typeface="Times New Roman Tj" pitchFamily="18" charset="-52"/>
              </a:rPr>
              <a:t>бо</a:t>
            </a:r>
            <a:r>
              <a:rPr lang="ru-RU" dirty="0">
                <a:latin typeface="Times New Roman Tj" pitchFamily="18" charset="-52"/>
              </a:rPr>
              <a:t> </a:t>
            </a:r>
            <a:r>
              <a:rPr lang="ru-RU" dirty="0" err="1">
                <a:latin typeface="Times New Roman Tj" pitchFamily="18" charset="-52"/>
              </a:rPr>
              <a:t>фармони</a:t>
            </a:r>
            <a:r>
              <a:rPr lang="ru-RU" dirty="0">
                <a:latin typeface="Times New Roman Tj" pitchFamily="18" charset="-52"/>
              </a:rPr>
              <a:t> </a:t>
            </a:r>
            <a:r>
              <a:rPr lang="ru-RU" dirty="0" err="1">
                <a:latin typeface="Times New Roman Tj" pitchFamily="18" charset="-52"/>
              </a:rPr>
              <a:t>Президенти</a:t>
            </a:r>
            <a:r>
              <a:rPr lang="ru-RU" dirty="0">
                <a:latin typeface="Times New Roman Tj" pitchFamily="18" charset="-52"/>
              </a:rPr>
              <a:t> </a:t>
            </a:r>
            <a:r>
              <a:rPr lang="ru-RU" dirty="0" err="1">
                <a:latin typeface="Times New Roman Tj" pitchFamily="18" charset="-52"/>
              </a:rPr>
              <a:t>Ҷумҳурии</a:t>
            </a:r>
            <a:r>
              <a:rPr lang="ru-RU" dirty="0">
                <a:latin typeface="Times New Roman Tj" pitchFamily="18" charset="-52"/>
              </a:rPr>
              <a:t> </a:t>
            </a:r>
            <a:r>
              <a:rPr lang="ru-RU" dirty="0" err="1">
                <a:latin typeface="Times New Roman Tj" pitchFamily="18" charset="-52"/>
              </a:rPr>
              <a:t>Тоҷикистон</a:t>
            </a:r>
            <a:r>
              <a:rPr lang="ru-RU" dirty="0">
                <a:latin typeface="Times New Roman Tj" pitchFamily="18" charset="-52"/>
              </a:rPr>
              <a:t> аз 27 январи соли 2023, №523 </a:t>
            </a:r>
            <a:r>
              <a:rPr lang="ru-RU" dirty="0" err="1">
                <a:latin typeface="Times New Roman Tj" pitchFamily="18" charset="-52"/>
              </a:rPr>
              <a:t>тасдиќ</a:t>
            </a:r>
            <a:r>
              <a:rPr lang="ru-RU" dirty="0">
                <a:latin typeface="Times New Roman Tj" pitchFamily="18" charset="-52"/>
              </a:rPr>
              <a:t> карда </a:t>
            </a:r>
            <a:r>
              <a:rPr lang="ru-RU" dirty="0" err="1">
                <a:latin typeface="Times New Roman Tj" pitchFamily="18" charset="-52"/>
              </a:rPr>
              <a:t>шудааст</a:t>
            </a:r>
            <a:endParaRPr lang="ru-RU" dirty="0">
              <a:latin typeface="Times New Roman Tj" pitchFamily="18" charset="-52"/>
            </a:endParaRPr>
          </a:p>
          <a:p>
            <a:pPr algn="just">
              <a:buNone/>
            </a:pPr>
            <a:r>
              <a:rPr lang="ru-RU" dirty="0">
                <a:latin typeface="Times New Roman Tj" pitchFamily="18" charset="-52"/>
              </a:rPr>
              <a:t>		</a:t>
            </a:r>
            <a:r>
              <a:rPr lang="ru-RU" i="1" dirty="0">
                <a:latin typeface="Times New Roman Tj" pitchFamily="18" charset="-52"/>
              </a:rPr>
              <a:t>(</a:t>
            </a:r>
            <a:r>
              <a:rPr lang="ru-RU" i="1" dirty="0" err="1">
                <a:latin typeface="Times New Roman Tj" pitchFamily="18" charset="-52"/>
              </a:rPr>
              <a:t>Қисми</a:t>
            </a:r>
            <a:r>
              <a:rPr lang="ru-RU" i="1" dirty="0">
                <a:latin typeface="Times New Roman Tj" pitchFamily="18" charset="-52"/>
              </a:rPr>
              <a:t> 1 </a:t>
            </a:r>
            <a:r>
              <a:rPr lang="ru-RU" i="1" dirty="0" err="1">
                <a:latin typeface="Times New Roman Tj" pitchFamily="18" charset="-52"/>
              </a:rPr>
              <a:t>моддаи</a:t>
            </a:r>
            <a:r>
              <a:rPr lang="ru-RU" i="1" dirty="0">
                <a:latin typeface="Times New Roman Tj" pitchFamily="18" charset="-52"/>
              </a:rPr>
              <a:t> 26  </a:t>
            </a:r>
            <a:r>
              <a:rPr lang="ru-RU" i="1" dirty="0" err="1">
                <a:latin typeface="Times New Roman Tj" pitchFamily="18" charset="-52"/>
              </a:rPr>
              <a:t>Ќонуни</a:t>
            </a:r>
            <a:r>
              <a:rPr lang="ru-RU" i="1" dirty="0">
                <a:latin typeface="Times New Roman Tj" pitchFamily="18" charset="-52"/>
              </a:rPr>
              <a:t> </a:t>
            </a:r>
            <a:r>
              <a:rPr lang="ru-RU" i="1" dirty="0" err="1">
                <a:latin typeface="Times New Roman Tj" pitchFamily="18" charset="-52"/>
              </a:rPr>
              <a:t>Љумњурии</a:t>
            </a:r>
            <a:r>
              <a:rPr lang="ru-RU" i="1" dirty="0">
                <a:latin typeface="Times New Roman Tj" pitchFamily="18" charset="-52"/>
              </a:rPr>
              <a:t> </a:t>
            </a:r>
            <a:r>
              <a:rPr lang="ru-RU" i="1" dirty="0" err="1">
                <a:latin typeface="Times New Roman Tj" pitchFamily="18" charset="-52"/>
              </a:rPr>
              <a:t>Тољикистон</a:t>
            </a:r>
            <a:r>
              <a:rPr lang="ru-RU" i="1" dirty="0">
                <a:latin typeface="Times New Roman Tj" pitchFamily="18" charset="-52"/>
              </a:rPr>
              <a:t> «Дар </a:t>
            </a:r>
            <a:r>
              <a:rPr lang="ru-RU" i="1" dirty="0" err="1">
                <a:latin typeface="Times New Roman Tj" pitchFamily="18" charset="-52"/>
              </a:rPr>
              <a:t>бораи</a:t>
            </a:r>
            <a:r>
              <a:rPr lang="ru-RU" i="1" dirty="0">
                <a:latin typeface="Times New Roman Tj" pitchFamily="18" charset="-52"/>
              </a:rPr>
              <a:t> </a:t>
            </a:r>
            <a:r>
              <a:rPr lang="ru-RU" i="1" dirty="0" err="1">
                <a:latin typeface="Times New Roman Tj" pitchFamily="18" charset="-52"/>
              </a:rPr>
              <a:t>хизмати</a:t>
            </a:r>
            <a:r>
              <a:rPr lang="ru-RU" i="1" dirty="0">
                <a:latin typeface="Times New Roman Tj" pitchFamily="18" charset="-52"/>
              </a:rPr>
              <a:t> </a:t>
            </a:r>
            <a:r>
              <a:rPr lang="ru-RU" i="1" dirty="0" err="1">
                <a:latin typeface="Times New Roman Tj" pitchFamily="18" charset="-52"/>
              </a:rPr>
              <a:t>давлатї</a:t>
            </a:r>
            <a:r>
              <a:rPr lang="ru-RU" i="1" dirty="0">
                <a:latin typeface="Times New Roman Tj" pitchFamily="18" charset="-52"/>
              </a:rPr>
              <a:t>»)</a:t>
            </a:r>
          </a:p>
          <a:p>
            <a:pPr>
              <a:buFont typeface="Wingdings" pitchFamily="2" charset="2"/>
              <a:buChar char="Ø"/>
            </a:pPr>
            <a:endParaRPr lang="ru-RU" sz="3200" dirty="0">
              <a:solidFill>
                <a:schemeClr val="tx1"/>
              </a:solidFill>
              <a:latin typeface="Times New Roman Tj" pitchFamily="18" charset="-52"/>
            </a:endParaRPr>
          </a:p>
        </p:txBody>
      </p:sp>
    </p:spTree>
    <p:extLst>
      <p:ext uri="{BB962C8B-B14F-4D97-AF65-F5344CB8AC3E}">
        <p14:creationId xmlns:p14="http://schemas.microsoft.com/office/powerpoint/2010/main" val="23304841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137</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971600" y="620688"/>
            <a:ext cx="7632848" cy="1292662"/>
          </a:xfrm>
          <a:prstGeom prst="rect">
            <a:avLst/>
          </a:prstGeom>
          <a:noFill/>
        </p:spPr>
        <p:txBody>
          <a:bodyPr wrap="square">
            <a:spAutoFit/>
          </a:bodyPr>
          <a:lstStyle/>
          <a:p>
            <a:pPr algn="ctr"/>
            <a:endParaRPr lang="ru-RU" sz="2400" b="1" dirty="0">
              <a:solidFill>
                <a:srgbClr val="0070C0"/>
              </a:solidFill>
              <a:effectLst/>
              <a:latin typeface="Times New Roman Tj" panose="02020603050405020304" pitchFamily="18" charset="-52"/>
              <a:ea typeface="Times New Roman" panose="02020603050405020304" pitchFamily="18" charset="0"/>
            </a:endParaRPr>
          </a:p>
          <a:p>
            <a:pPr marL="540385" algn="ctr">
              <a:spcAft>
                <a:spcPts val="0"/>
              </a:spcAft>
            </a:pPr>
            <a:r>
              <a:rPr lang="tg-Cyrl-TJ" sz="1800" b="1"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Љадвали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algn="ctr">
              <a:spcAft>
                <a:spcPts val="0"/>
              </a:spcAft>
            </a:pPr>
            <a:r>
              <a:rPr lang="tg-Cyrl-TJ" sz="1800" b="1"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нишондодњо оид ба захираи кадрњо дар маќомоти давлатї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tg-Cyrl-TJ" sz="1800" b="1" dirty="0">
                <a:solidFill>
                  <a:srgbClr val="000000"/>
                </a:solidFill>
                <a:effectLst/>
                <a:latin typeface="Times New Roman Tj" panose="02020603050405020304" pitchFamily="18" charset="-52"/>
                <a:ea typeface="Calibri" panose="020F0502020204030204" pitchFamily="34" charset="0"/>
                <a:cs typeface="Times New Roman" panose="02020603050405020304" pitchFamily="18" charset="0"/>
              </a:rPr>
              <a:t>дар солњои 2010- 2022</a:t>
            </a:r>
            <a:endParaRPr lang="ru-RU" sz="1800" b="1" dirty="0">
              <a:solidFill>
                <a:srgbClr val="0070C0"/>
              </a:solidFill>
              <a:effectLst/>
              <a:latin typeface="Times New Roman Tj" panose="02020603050405020304" pitchFamily="18" charset="-52"/>
              <a:ea typeface="Arial Unicode MS"/>
              <a:cs typeface="Arial Unicode MS"/>
            </a:endParaRPr>
          </a:p>
        </p:txBody>
      </p:sp>
      <p:pic>
        <p:nvPicPr>
          <p:cNvPr id="3" name="Рисунок 2">
            <a:extLst>
              <a:ext uri="{FF2B5EF4-FFF2-40B4-BE49-F238E27FC236}">
                <a16:creationId xmlns:a16="http://schemas.microsoft.com/office/drawing/2014/main" id="{5172CF7E-1CF1-6374-35E4-ED8316A8A8ED}"/>
              </a:ext>
            </a:extLst>
          </p:cNvPr>
          <p:cNvPicPr>
            <a:picLocks noChangeAspect="1"/>
          </p:cNvPicPr>
          <p:nvPr/>
        </p:nvPicPr>
        <p:blipFill>
          <a:blip r:embed="rId2"/>
          <a:stretch>
            <a:fillRect/>
          </a:stretch>
        </p:blipFill>
        <p:spPr>
          <a:xfrm>
            <a:off x="0" y="2060848"/>
            <a:ext cx="9144000" cy="4295502"/>
          </a:xfrm>
          <a:prstGeom prst="rect">
            <a:avLst/>
          </a:prstGeom>
        </p:spPr>
      </p:pic>
    </p:spTree>
    <p:extLst>
      <p:ext uri="{BB962C8B-B14F-4D97-AF65-F5344CB8AC3E}">
        <p14:creationId xmlns:p14="http://schemas.microsoft.com/office/powerpoint/2010/main" val="19029963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138</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971600" y="827420"/>
            <a:ext cx="76328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Собиқаи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(1)</a:t>
            </a:r>
            <a:endParaRPr lang="ru-RU" sz="1800" b="1" dirty="0">
              <a:solidFill>
                <a:srgbClr val="0070C0"/>
              </a:solidFill>
              <a:effectLst/>
              <a:latin typeface="Times New Roman Tj" panose="02020603050405020304" pitchFamily="18" charset="-52"/>
              <a:ea typeface="Arial Unicode MS"/>
              <a:cs typeface="Arial Unicode MS"/>
            </a:endParaRPr>
          </a:p>
        </p:txBody>
      </p:sp>
      <p:sp>
        <p:nvSpPr>
          <p:cNvPr id="7" name="TextBox 6">
            <a:extLst>
              <a:ext uri="{FF2B5EF4-FFF2-40B4-BE49-F238E27FC236}">
                <a16:creationId xmlns:a16="http://schemas.microsoft.com/office/drawing/2014/main" id="{666F44B7-C9DE-4293-A436-95A0C4025117}"/>
              </a:ext>
            </a:extLst>
          </p:cNvPr>
          <p:cNvSpPr txBox="1"/>
          <p:nvPr/>
        </p:nvSpPr>
        <p:spPr>
          <a:xfrm>
            <a:off x="251520" y="1529175"/>
            <a:ext cx="8568952" cy="5578450"/>
          </a:xfrm>
          <a:prstGeom prst="rect">
            <a:avLst/>
          </a:prstGeom>
          <a:noFill/>
        </p:spPr>
        <p:txBody>
          <a:bodyPr wrap="square">
            <a:spAutoFit/>
          </a:bodyPr>
          <a:lstStyle/>
          <a:p>
            <a:pPr algn="just">
              <a:lnSpc>
                <a:spcPct val="150000"/>
              </a:lnSpc>
            </a:pPr>
            <a:r>
              <a:rPr lang="ru-RU" sz="2000" dirty="0">
                <a:latin typeface="Times New Roman Tj" panose="02020603050405020304" pitchFamily="18" charset="-52"/>
                <a:ea typeface="Times New Roman" panose="02020603050405020304" pitchFamily="18" charset="0"/>
              </a:rPr>
              <a:t>	</a:t>
            </a:r>
            <a:r>
              <a:rPr lang="ru-RU" sz="2000" dirty="0">
                <a:effectLst/>
                <a:latin typeface="Times New Roman Tj" panose="02020603050405020304" pitchFamily="18" charset="-52"/>
                <a:ea typeface="Times New Roman" panose="02020603050405020304" pitchFamily="18" charset="0"/>
              </a:rPr>
              <a:t>Ба </a:t>
            </a:r>
            <a:r>
              <a:rPr lang="ru-RU" sz="2000" dirty="0" err="1">
                <a:effectLst/>
                <a:latin typeface="Times New Roman Tj" panose="02020603050405020304" pitchFamily="18" charset="-52"/>
                <a:ea typeface="Times New Roman" panose="02020603050405020304" pitchFamily="18" charset="0"/>
              </a:rPr>
              <a:t>собиқаи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давраи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фаъолияти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шаҳрванд</a:t>
            </a:r>
            <a:r>
              <a:rPr lang="ru-RU" sz="2000" dirty="0">
                <a:effectLst/>
                <a:latin typeface="Times New Roman Tj" panose="02020603050405020304" pitchFamily="18" charset="-52"/>
                <a:ea typeface="Times New Roman" panose="02020603050405020304" pitchFamily="18" charset="0"/>
              </a:rPr>
              <a:t> дар </a:t>
            </a:r>
            <a:r>
              <a:rPr lang="ru-RU" sz="2000" dirty="0" err="1">
                <a:effectLst/>
                <a:latin typeface="Times New Roman Tj" panose="02020603050405020304" pitchFamily="18" charset="-52"/>
                <a:ea typeface="Times New Roman" panose="02020603050405020304" pitchFamily="18" charset="0"/>
              </a:rPr>
              <a:t>мансабҳои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ҳокимияти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мансабҳои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сиёсӣ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ва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маъмурии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a:t>
            </a:r>
            <a:r>
              <a:rPr lang="ru-RU" sz="2000" dirty="0">
                <a:effectLst/>
                <a:latin typeface="Times New Roman Tj" panose="02020603050405020304" pitchFamily="18" charset="-52"/>
                <a:ea typeface="Times New Roman" panose="02020603050405020304" pitchFamily="18" charset="0"/>
              </a:rPr>
              <a:t> дар </a:t>
            </a:r>
            <a:r>
              <a:rPr lang="ru-RU" sz="2000" dirty="0" err="1">
                <a:effectLst/>
                <a:latin typeface="Times New Roman Tj" panose="02020603050405020304" pitchFamily="18" charset="-52"/>
                <a:ea typeface="Times New Roman" panose="02020603050405020304" pitchFamily="18" charset="0"/>
              </a:rPr>
              <a:t>мақомоти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ҳифзи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ҳуқуқ</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ва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ҳарбӣ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инчунин</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фаъолият</a:t>
            </a:r>
            <a:r>
              <a:rPr lang="ru-RU" sz="2000" dirty="0">
                <a:effectLst/>
                <a:latin typeface="Times New Roman Tj" panose="02020603050405020304" pitchFamily="18" charset="-52"/>
                <a:ea typeface="Times New Roman" panose="02020603050405020304" pitchFamily="18" charset="0"/>
              </a:rPr>
              <a:t> дар </a:t>
            </a:r>
            <a:r>
              <a:rPr lang="ru-RU" sz="2000" dirty="0" err="1">
                <a:effectLst/>
                <a:latin typeface="Times New Roman Tj" panose="02020603050405020304" pitchFamily="18" charset="-52"/>
                <a:ea typeface="Times New Roman" panose="02020603050405020304" pitchFamily="18" charset="0"/>
              </a:rPr>
              <a:t>мансабҳои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мақомоти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худидоракунии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шаҳрак</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ва</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деҳот</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ки</a:t>
            </a:r>
            <a:r>
              <a:rPr lang="ru-RU" sz="2000" dirty="0">
                <a:effectLst/>
                <a:latin typeface="Times New Roman Tj" panose="02020603050405020304" pitchFamily="18" charset="-52"/>
                <a:ea typeface="Times New Roman" panose="02020603050405020304" pitchFamily="18" charset="0"/>
              </a:rPr>
              <a:t> дар </a:t>
            </a:r>
            <a:r>
              <a:rPr lang="ru-RU" sz="2000" dirty="0" err="1">
                <a:effectLst/>
                <a:latin typeface="Times New Roman Tj" panose="02020603050405020304" pitchFamily="18" charset="-52"/>
                <a:ea typeface="Times New Roman" panose="02020603050405020304" pitchFamily="18" charset="0"/>
              </a:rPr>
              <a:t>Феҳристи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мансабҳои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Ҷумҳурии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Тоҷикистон</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пешбинӣ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шудаанд</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дохил</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мешавад</a:t>
            </a:r>
            <a:r>
              <a:rPr lang="ru-RU" sz="2000" dirty="0">
                <a:effectLst/>
                <a:latin typeface="Times New Roman Tj" panose="02020603050405020304" pitchFamily="18" charset="-52"/>
                <a:ea typeface="Times New Roman" panose="02020603050405020304" pitchFamily="18" charset="0"/>
              </a:rPr>
              <a:t>.</a:t>
            </a:r>
          </a:p>
          <a:p>
            <a:pPr algn="just">
              <a:lnSpc>
                <a:spcPct val="150000"/>
              </a:lnSpc>
            </a:pPr>
            <a:r>
              <a:rPr lang="ru-RU" sz="2000" dirty="0">
                <a:latin typeface="Times New Roman Tj" panose="02020603050405020304" pitchFamily="18" charset="-52"/>
                <a:ea typeface="Times New Roman" panose="02020603050405020304" pitchFamily="18" charset="0"/>
              </a:rPr>
              <a:t>	</a:t>
            </a:r>
            <a:r>
              <a:rPr lang="ru-RU" sz="2000" dirty="0">
                <a:effectLst/>
                <a:latin typeface="Times New Roman Tj" panose="02020603050405020304" pitchFamily="18" charset="-52"/>
                <a:ea typeface="Times New Roman" panose="02020603050405020304" pitchFamily="18" charset="0"/>
              </a:rPr>
              <a:t>Ба </a:t>
            </a:r>
            <a:r>
              <a:rPr lang="ru-RU" sz="2000" dirty="0" err="1">
                <a:effectLst/>
                <a:latin typeface="Times New Roman Tj" panose="02020603050405020304" pitchFamily="18" charset="-52"/>
                <a:ea typeface="Times New Roman" panose="02020603050405020304" pitchFamily="18" charset="0"/>
              </a:rPr>
              <a:t>собиқаи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метавонанд</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дигар</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давраҳои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фаъолияти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меҳнатии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шаҳрванд</a:t>
            </a:r>
            <a:r>
              <a:rPr lang="ru-RU" sz="2000" dirty="0">
                <a:effectLst/>
                <a:latin typeface="Times New Roman Tj" panose="02020603050405020304" pitchFamily="18" charset="-52"/>
                <a:ea typeface="Times New Roman" panose="02020603050405020304" pitchFamily="18" charset="0"/>
              </a:rPr>
              <a:t> низ </a:t>
            </a:r>
            <a:r>
              <a:rPr lang="ru-RU" sz="2000" dirty="0" err="1">
                <a:effectLst/>
                <a:latin typeface="Times New Roman Tj" panose="02020603050405020304" pitchFamily="18" charset="-52"/>
                <a:ea typeface="Times New Roman" panose="02020603050405020304" pitchFamily="18" charset="0"/>
              </a:rPr>
              <a:t>бо</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тартиби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муқаррарнамудаи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санадҳои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меъёрии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ҳуқуқии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Ҷумҳурии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Тоҷикистон</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дохил</a:t>
            </a:r>
            <a:r>
              <a:rPr lang="ru-RU" sz="2000" dirty="0">
                <a:effectLst/>
                <a:latin typeface="Times New Roman Tj" panose="02020603050405020304" pitchFamily="18" charset="-52"/>
                <a:ea typeface="Times New Roman" panose="02020603050405020304" pitchFamily="18" charset="0"/>
              </a:rPr>
              <a:t> карда </a:t>
            </a:r>
            <a:r>
              <a:rPr lang="ru-RU" sz="2000" dirty="0" err="1">
                <a:effectLst/>
                <a:latin typeface="Times New Roman Tj" panose="02020603050405020304" pitchFamily="18" charset="-52"/>
                <a:ea typeface="Times New Roman" panose="02020603050405020304" pitchFamily="18" charset="0"/>
              </a:rPr>
              <a:t>шаванд</a:t>
            </a:r>
            <a:r>
              <a:rPr lang="ru-RU" sz="2000" dirty="0">
                <a:effectLst/>
                <a:latin typeface="Times New Roman Tj" panose="02020603050405020304" pitchFamily="18" charset="-52"/>
                <a:ea typeface="Times New Roman" panose="02020603050405020304" pitchFamily="18" charset="0"/>
              </a:rPr>
              <a:t>.</a:t>
            </a:r>
          </a:p>
          <a:p>
            <a:pPr algn="just">
              <a:lnSpc>
                <a:spcPct val="150000"/>
              </a:lnSpc>
            </a:pPr>
            <a:r>
              <a:rPr lang="ru-RU" sz="2000" i="1" dirty="0">
                <a:latin typeface="Times New Roman Tj" panose="02020603050405020304" pitchFamily="18" charset="-52"/>
              </a:rPr>
              <a:t>	(</a:t>
            </a:r>
            <a:r>
              <a:rPr lang="ru-RU" sz="2000" dirty="0" err="1">
                <a:latin typeface="Times New Roman Tj" panose="02020603050405020304" pitchFamily="18" charset="-52"/>
              </a:rPr>
              <a:t>Ќисмҳои</a:t>
            </a:r>
            <a:r>
              <a:rPr lang="ru-RU" sz="2000" dirty="0">
                <a:latin typeface="Times New Roman Tj" panose="02020603050405020304" pitchFamily="18" charset="-52"/>
              </a:rPr>
              <a:t> 1 </a:t>
            </a:r>
            <a:r>
              <a:rPr lang="ru-RU" sz="2000" dirty="0" err="1">
                <a:latin typeface="Times New Roman Tj" panose="02020603050405020304" pitchFamily="18" charset="-52"/>
              </a:rPr>
              <a:t>ва</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a:t>
            </a:r>
            <a:r>
              <a:rPr lang="tg-Cyrl-TJ" sz="2000" dirty="0">
                <a:effectLst/>
                <a:latin typeface="Times New Roman Tj" panose="02020603050405020304" pitchFamily="18" charset="-52"/>
                <a:ea typeface="Times New Roman" panose="02020603050405020304" pitchFamily="18" charset="0"/>
              </a:rPr>
              <a:t>37</a:t>
            </a:r>
            <a:r>
              <a:rPr lang="ru-RU" sz="2000" i="1" dirty="0">
                <a:latin typeface="Times New Roman Tj" panose="02020603050405020304" pitchFamily="18" charset="-52"/>
              </a:rPr>
              <a:t>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effectLst/>
              <a:latin typeface="Times New Roman Tj" panose="02020603050405020304" pitchFamily="18" charset="-52"/>
              <a:ea typeface="Times New Roman" panose="02020603050405020304" pitchFamily="18" charset="0"/>
            </a:endParaRPr>
          </a:p>
          <a:p>
            <a:pPr algn="just">
              <a:lnSpc>
                <a:spcPct val="150000"/>
              </a:lnSpc>
            </a:pPr>
            <a:endParaRPr lang="ru-RU" sz="20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35207369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139</a:t>
            </a:fld>
            <a:endParaRPr lang="ru-RU"/>
          </a:p>
        </p:txBody>
      </p:sp>
      <p:sp>
        <p:nvSpPr>
          <p:cNvPr id="8" name="TextBox 7">
            <a:extLst>
              <a:ext uri="{FF2B5EF4-FFF2-40B4-BE49-F238E27FC236}">
                <a16:creationId xmlns:a16="http://schemas.microsoft.com/office/drawing/2014/main" id="{ACC01159-72A5-4996-BACB-4FFD141E3342}"/>
              </a:ext>
            </a:extLst>
          </p:cNvPr>
          <p:cNvSpPr txBox="1"/>
          <p:nvPr/>
        </p:nvSpPr>
        <p:spPr>
          <a:xfrm>
            <a:off x="971600" y="827420"/>
            <a:ext cx="76328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Собиқаи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(2)</a:t>
            </a:r>
            <a:endParaRPr lang="ru-RU" sz="1800" b="1" dirty="0">
              <a:solidFill>
                <a:srgbClr val="0070C0"/>
              </a:solidFill>
              <a:effectLst/>
              <a:latin typeface="Times New Roman Tj" panose="02020603050405020304" pitchFamily="18" charset="-52"/>
              <a:ea typeface="Arial Unicode MS"/>
              <a:cs typeface="Arial Unicode MS"/>
            </a:endParaRPr>
          </a:p>
        </p:txBody>
      </p:sp>
      <p:sp>
        <p:nvSpPr>
          <p:cNvPr id="6" name="Подзаголовок 2">
            <a:extLst>
              <a:ext uri="{FF2B5EF4-FFF2-40B4-BE49-F238E27FC236}">
                <a16:creationId xmlns:a16="http://schemas.microsoft.com/office/drawing/2014/main" id="{F522D956-E933-4E48-94CB-8B065AF8247C}"/>
              </a:ext>
            </a:extLst>
          </p:cNvPr>
          <p:cNvSpPr>
            <a:spLocks noGrp="1"/>
          </p:cNvSpPr>
          <p:nvPr>
            <p:ph idx="1"/>
          </p:nvPr>
        </p:nvSpPr>
        <p:spPr>
          <a:xfrm>
            <a:off x="457200" y="1309230"/>
            <a:ext cx="8229600" cy="5072098"/>
          </a:xfrm>
        </p:spPr>
        <p:txBody>
          <a:bodyPr>
            <a:normAutofit/>
          </a:bodyPr>
          <a:lstStyle/>
          <a:p>
            <a:pPr algn="just">
              <a:buNone/>
            </a:pPr>
            <a:r>
              <a:rPr lang="ru-RU" dirty="0"/>
              <a:t>		</a:t>
            </a:r>
            <a:r>
              <a:rPr lang="ru-RU" dirty="0" err="1">
                <a:latin typeface="Times New Roman Tj" pitchFamily="18" charset="-52"/>
              </a:rPr>
              <a:t>Низомномаи</a:t>
            </a:r>
            <a:r>
              <a:rPr lang="ru-RU" dirty="0">
                <a:latin typeface="Times New Roman Tj" pitchFamily="18" charset="-52"/>
              </a:rPr>
              <a:t> </a:t>
            </a:r>
            <a:r>
              <a:rPr lang="ru-RU" dirty="0" err="1">
                <a:latin typeface="Times New Roman Tj" pitchFamily="18" charset="-52"/>
              </a:rPr>
              <a:t>тартиби</a:t>
            </a:r>
            <a:r>
              <a:rPr lang="ru-RU" dirty="0">
                <a:latin typeface="Times New Roman Tj" pitchFamily="18" charset="-52"/>
              </a:rPr>
              <a:t> </a:t>
            </a:r>
            <a:r>
              <a:rPr lang="ru-RU" dirty="0" err="1">
                <a:latin typeface="Times New Roman Tj" pitchFamily="18" charset="-52"/>
              </a:rPr>
              <a:t>ҳисоб</a:t>
            </a:r>
            <a:r>
              <a:rPr lang="ru-RU" dirty="0">
                <a:latin typeface="Times New Roman Tj" pitchFamily="18" charset="-52"/>
              </a:rPr>
              <a:t> </a:t>
            </a:r>
            <a:r>
              <a:rPr lang="ru-RU" dirty="0" err="1">
                <a:latin typeface="Times New Roman Tj" pitchFamily="18" charset="-52"/>
              </a:rPr>
              <a:t>кардани</a:t>
            </a:r>
            <a:r>
              <a:rPr lang="ru-RU" dirty="0">
                <a:latin typeface="Times New Roman Tj" pitchFamily="18" charset="-52"/>
              </a:rPr>
              <a:t> </a:t>
            </a:r>
            <a:r>
              <a:rPr lang="ru-RU" dirty="0" err="1">
                <a:latin typeface="Times New Roman Tj" pitchFamily="18" charset="-52"/>
              </a:rPr>
              <a:t>собиқаи</a:t>
            </a:r>
            <a:r>
              <a:rPr lang="ru-RU" dirty="0">
                <a:latin typeface="Times New Roman Tj" pitchFamily="18" charset="-52"/>
              </a:rPr>
              <a:t> </a:t>
            </a:r>
            <a:r>
              <a:rPr lang="ru-RU" dirty="0" err="1">
                <a:latin typeface="Times New Roman Tj" pitchFamily="18" charset="-52"/>
              </a:rPr>
              <a:t>хизмати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ки</a:t>
            </a:r>
            <a:r>
              <a:rPr lang="ru-RU" dirty="0">
                <a:latin typeface="Times New Roman Tj" pitchFamily="18" charset="-52"/>
              </a:rPr>
              <a:t> </a:t>
            </a:r>
            <a:r>
              <a:rPr lang="ru-RU" dirty="0" err="1">
                <a:latin typeface="Times New Roman Tj" pitchFamily="18" charset="-52"/>
              </a:rPr>
              <a:t>бо</a:t>
            </a:r>
            <a:r>
              <a:rPr lang="ru-RU" dirty="0">
                <a:latin typeface="Times New Roman Tj" pitchFamily="18" charset="-52"/>
              </a:rPr>
              <a:t> </a:t>
            </a:r>
            <a:r>
              <a:rPr lang="ru-RU" dirty="0" err="1">
                <a:latin typeface="Times New Roman Tj" pitchFamily="18" charset="-52"/>
              </a:rPr>
              <a:t>фармони</a:t>
            </a:r>
            <a:r>
              <a:rPr lang="ru-RU" dirty="0">
                <a:latin typeface="Times New Roman Tj" pitchFamily="18" charset="-52"/>
              </a:rPr>
              <a:t> </a:t>
            </a:r>
            <a:r>
              <a:rPr lang="ru-RU" dirty="0" err="1">
                <a:latin typeface="Times New Roman Tj" pitchFamily="18" charset="-52"/>
              </a:rPr>
              <a:t>Президенти</a:t>
            </a:r>
            <a:r>
              <a:rPr lang="ru-RU" dirty="0">
                <a:latin typeface="Times New Roman Tj" pitchFamily="18" charset="-52"/>
              </a:rPr>
              <a:t> </a:t>
            </a:r>
            <a:r>
              <a:rPr lang="ru-RU" dirty="0" err="1">
                <a:latin typeface="Times New Roman Tj" pitchFamily="18" charset="-52"/>
              </a:rPr>
              <a:t>Ҷумҳурии</a:t>
            </a:r>
            <a:r>
              <a:rPr lang="ru-RU" dirty="0">
                <a:latin typeface="Times New Roman Tj" pitchFamily="18" charset="-52"/>
              </a:rPr>
              <a:t> </a:t>
            </a:r>
            <a:r>
              <a:rPr lang="ru-RU" dirty="0" err="1">
                <a:latin typeface="Times New Roman Tj" pitchFamily="18" charset="-52"/>
              </a:rPr>
              <a:t>Тоҷикистон</a:t>
            </a:r>
            <a:r>
              <a:rPr lang="ru-RU" dirty="0">
                <a:latin typeface="Times New Roman Tj" pitchFamily="18" charset="-52"/>
              </a:rPr>
              <a:t> аз 24 апрели соли 2008, №449 (</a:t>
            </a:r>
            <a:r>
              <a:rPr lang="ru-RU" dirty="0" err="1">
                <a:latin typeface="Times New Roman Tj" pitchFamily="18" charset="-52"/>
              </a:rPr>
              <a:t>бо</a:t>
            </a:r>
            <a:r>
              <a:rPr lang="ru-RU" dirty="0">
                <a:latin typeface="Times New Roman Tj" pitchFamily="18" charset="-52"/>
              </a:rPr>
              <a:t> </a:t>
            </a:r>
            <a:r>
              <a:rPr lang="ru-RU" dirty="0" err="1">
                <a:latin typeface="Times New Roman Tj" pitchFamily="18" charset="-52"/>
              </a:rPr>
              <a:t>тағйиру</a:t>
            </a:r>
            <a:r>
              <a:rPr lang="ru-RU" dirty="0">
                <a:latin typeface="Times New Roman Tj" pitchFamily="18" charset="-52"/>
              </a:rPr>
              <a:t> </a:t>
            </a:r>
            <a:r>
              <a:rPr lang="ru-RU" dirty="0" err="1">
                <a:latin typeface="Times New Roman Tj" pitchFamily="18" charset="-52"/>
              </a:rPr>
              <a:t>иловаҳо</a:t>
            </a:r>
            <a:r>
              <a:rPr lang="ru-RU" dirty="0">
                <a:latin typeface="Times New Roman Tj" pitchFamily="18" charset="-52"/>
              </a:rPr>
              <a:t> аз 19 июли соли 2019, №1288) </a:t>
            </a:r>
            <a:r>
              <a:rPr lang="ru-RU" dirty="0" err="1">
                <a:latin typeface="Times New Roman Tj" pitchFamily="18" charset="-52"/>
              </a:rPr>
              <a:t>тасдиќ</a:t>
            </a:r>
            <a:r>
              <a:rPr lang="ru-RU" dirty="0">
                <a:latin typeface="Times New Roman Tj" pitchFamily="18" charset="-52"/>
              </a:rPr>
              <a:t> карда </a:t>
            </a:r>
            <a:r>
              <a:rPr lang="ru-RU" dirty="0" err="1">
                <a:latin typeface="Times New Roman Tj" pitchFamily="18" charset="-52"/>
              </a:rPr>
              <a:t>шудааст</a:t>
            </a:r>
            <a:endParaRPr lang="ru-RU" dirty="0">
              <a:latin typeface="Times New Roman Tj" pitchFamily="18" charset="-52"/>
            </a:endParaRPr>
          </a:p>
          <a:p>
            <a:pPr algn="just">
              <a:buNone/>
            </a:pPr>
            <a:r>
              <a:rPr lang="ru-RU" dirty="0">
                <a:latin typeface="Times New Roman Tj" pitchFamily="18" charset="-52"/>
              </a:rPr>
              <a:t>		</a:t>
            </a:r>
            <a:endParaRPr lang="ru-RU" sz="3200" dirty="0">
              <a:solidFill>
                <a:schemeClr val="tx1"/>
              </a:solidFill>
              <a:latin typeface="Times New Roman Tj" pitchFamily="18" charset="-52"/>
            </a:endParaRPr>
          </a:p>
        </p:txBody>
      </p:sp>
    </p:spTree>
    <p:extLst>
      <p:ext uri="{BB962C8B-B14F-4D97-AF65-F5344CB8AC3E}">
        <p14:creationId xmlns:p14="http://schemas.microsoft.com/office/powerpoint/2010/main" val="372467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2368260"/>
            <a:ext cx="8229600" cy="5021180"/>
          </a:xfrm>
        </p:spPr>
        <p:txBody>
          <a:bodyPr>
            <a:noAutofit/>
          </a:bodyPr>
          <a:lstStyle/>
          <a:p>
            <a:pPr marL="0" indent="0" algn="ctr">
              <a:buNone/>
            </a:pPr>
            <a:r>
              <a:rPr lang="ru-RU" sz="2800" b="1" dirty="0" err="1">
                <a:latin typeface="Times New Roman Tj" pitchFamily="18" charset="-52"/>
              </a:rPr>
              <a:t>Маќомоти</a:t>
            </a:r>
            <a:r>
              <a:rPr lang="ru-RU" sz="2800" b="1" dirty="0">
                <a:latin typeface="Times New Roman Tj" pitchFamily="18" charset="-52"/>
              </a:rPr>
              <a:t> </a:t>
            </a:r>
            <a:r>
              <a:rPr lang="ru-RU" sz="2800" b="1" dirty="0" err="1">
                <a:latin typeface="Times New Roman Tj" pitchFamily="18" charset="-52"/>
              </a:rPr>
              <a:t>давлатї</a:t>
            </a:r>
            <a:r>
              <a:rPr lang="ru-RU" sz="2800" b="1" dirty="0">
                <a:latin typeface="Times New Roman Tj" pitchFamily="18" charset="-52"/>
              </a:rPr>
              <a:t> </a:t>
            </a:r>
          </a:p>
          <a:p>
            <a:pPr marL="0" indent="0" algn="just">
              <a:buNone/>
            </a:pPr>
            <a:r>
              <a:rPr lang="ru-RU" sz="2800" b="1" dirty="0">
                <a:latin typeface="Times New Roman Tj" pitchFamily="18" charset="-52"/>
              </a:rPr>
              <a:t>	-</a:t>
            </a:r>
            <a:r>
              <a:rPr lang="ru-RU" sz="2800" dirty="0" err="1">
                <a:latin typeface="Times New Roman Tj" pitchFamily="18" charset="-52"/>
              </a:rPr>
              <a:t>Њукумати</a:t>
            </a:r>
            <a:r>
              <a:rPr lang="ru-RU" sz="2800" dirty="0">
                <a:latin typeface="Times New Roman Tj" pitchFamily="18" charset="-52"/>
              </a:rPr>
              <a:t> </a:t>
            </a:r>
            <a:r>
              <a:rPr lang="ru-RU" sz="2800" dirty="0" err="1">
                <a:latin typeface="Times New Roman Tj" pitchFamily="18" charset="-52"/>
              </a:rPr>
              <a:t>Љумњурии</a:t>
            </a:r>
            <a:r>
              <a:rPr lang="ru-RU" sz="2800" dirty="0">
                <a:latin typeface="Times New Roman Tj" pitchFamily="18" charset="-52"/>
              </a:rPr>
              <a:t> </a:t>
            </a:r>
            <a:r>
              <a:rPr lang="ru-RU" sz="2800" dirty="0" err="1">
                <a:latin typeface="Times New Roman Tj" pitchFamily="18" charset="-52"/>
              </a:rPr>
              <a:t>Тољикистон</a:t>
            </a:r>
            <a:r>
              <a:rPr lang="ru-RU" sz="2800" dirty="0">
                <a:latin typeface="Times New Roman Tj" pitchFamily="18" charset="-52"/>
              </a:rPr>
              <a:t>: 		-</a:t>
            </a:r>
            <a:r>
              <a:rPr lang="ru-RU" sz="2800" dirty="0" err="1">
                <a:latin typeface="Times New Roman Tj" pitchFamily="18" charset="-52"/>
              </a:rPr>
              <a:t>вазоратњо</a:t>
            </a:r>
            <a:r>
              <a:rPr lang="ru-RU" sz="2800" dirty="0">
                <a:latin typeface="Times New Roman Tj" pitchFamily="18" charset="-52"/>
              </a:rPr>
              <a:t> – 14;</a:t>
            </a:r>
          </a:p>
          <a:p>
            <a:pPr marL="0" indent="0" algn="just">
              <a:buNone/>
            </a:pPr>
            <a:r>
              <a:rPr lang="ru-RU" sz="2800" dirty="0">
                <a:latin typeface="Times New Roman Tj" pitchFamily="18" charset="-52"/>
              </a:rPr>
              <a:t>	-</a:t>
            </a:r>
            <a:r>
              <a:rPr lang="ru-RU" sz="2800" dirty="0" err="1">
                <a:latin typeface="Times New Roman Tj" pitchFamily="18" charset="-52"/>
              </a:rPr>
              <a:t>кумитањои</a:t>
            </a:r>
            <a:r>
              <a:rPr lang="ru-RU" sz="2800" dirty="0">
                <a:latin typeface="Times New Roman Tj" pitchFamily="18" charset="-52"/>
              </a:rPr>
              <a:t> </a:t>
            </a:r>
            <a:r>
              <a:rPr lang="ru-RU" sz="2800" dirty="0" err="1">
                <a:latin typeface="Times New Roman Tj" pitchFamily="18" charset="-52"/>
              </a:rPr>
              <a:t>давлатї</a:t>
            </a:r>
            <a:r>
              <a:rPr lang="ru-RU" sz="2800" dirty="0">
                <a:latin typeface="Times New Roman Tj" pitchFamily="18" charset="-52"/>
              </a:rPr>
              <a:t> – 3. </a:t>
            </a:r>
          </a:p>
          <a:p>
            <a:pPr marL="0" indent="0" algn="just">
              <a:buNone/>
            </a:pPr>
            <a:r>
              <a:rPr lang="ru-RU" sz="2800" dirty="0">
                <a:latin typeface="Times New Roman Tj" pitchFamily="18" charset="-52"/>
              </a:rPr>
              <a:t> 	-</a:t>
            </a:r>
            <a:r>
              <a:rPr lang="ru-RU" sz="2800" dirty="0" err="1">
                <a:latin typeface="Times New Roman Tj" pitchFamily="18" charset="-52"/>
              </a:rPr>
              <a:t>маќомоти</a:t>
            </a:r>
            <a:r>
              <a:rPr lang="ru-RU" sz="2800" dirty="0">
                <a:latin typeface="Times New Roman Tj" pitchFamily="18" charset="-52"/>
              </a:rPr>
              <a:t> </a:t>
            </a:r>
            <a:r>
              <a:rPr lang="ru-RU" sz="2800" dirty="0" err="1">
                <a:latin typeface="Times New Roman Tj" pitchFamily="18" charset="-52"/>
              </a:rPr>
              <a:t>назди</a:t>
            </a:r>
            <a:r>
              <a:rPr lang="ru-RU" sz="2800" dirty="0">
                <a:latin typeface="Times New Roman Tj" pitchFamily="18" charset="-52"/>
              </a:rPr>
              <a:t> </a:t>
            </a:r>
            <a:r>
              <a:rPr lang="ru-RU" sz="2800" dirty="0" err="1">
                <a:latin typeface="Times New Roman Tj" pitchFamily="18" charset="-52"/>
              </a:rPr>
              <a:t>Њукумати</a:t>
            </a:r>
            <a:r>
              <a:rPr lang="ru-RU" sz="2800" dirty="0">
                <a:latin typeface="Times New Roman Tj" pitchFamily="18" charset="-52"/>
              </a:rPr>
              <a:t> </a:t>
            </a:r>
            <a:r>
              <a:rPr lang="ru-RU" sz="2800" dirty="0" err="1">
                <a:latin typeface="Times New Roman Tj" pitchFamily="18" charset="-52"/>
              </a:rPr>
              <a:t>Љумњурии</a:t>
            </a:r>
            <a:r>
              <a:rPr lang="ru-RU" sz="2800" dirty="0">
                <a:latin typeface="Times New Roman Tj" pitchFamily="18" charset="-52"/>
              </a:rPr>
              <a:t> </a:t>
            </a:r>
            <a:r>
              <a:rPr lang="ru-RU" sz="2800" dirty="0" err="1">
                <a:latin typeface="Times New Roman Tj" pitchFamily="18" charset="-52"/>
              </a:rPr>
              <a:t>Тољикистон</a:t>
            </a:r>
            <a:r>
              <a:rPr lang="ru-RU" sz="2800" dirty="0">
                <a:latin typeface="Times New Roman Tj" pitchFamily="18" charset="-52"/>
              </a:rPr>
              <a:t> – 28 (</a:t>
            </a:r>
            <a:r>
              <a:rPr lang="ru-RU" sz="2800" dirty="0" err="1">
                <a:latin typeface="Times New Roman Tj" pitchFamily="18" charset="-52"/>
              </a:rPr>
              <a:t>кумитањо</a:t>
            </a:r>
            <a:r>
              <a:rPr lang="ru-RU" sz="2800" dirty="0">
                <a:latin typeface="Times New Roman Tj" pitchFamily="18" charset="-52"/>
              </a:rPr>
              <a:t> -11, </a:t>
            </a:r>
            <a:r>
              <a:rPr lang="ru-RU" sz="2800" dirty="0" err="1">
                <a:latin typeface="Times New Roman Tj" pitchFamily="18" charset="-52"/>
              </a:rPr>
              <a:t>хадамотњо</a:t>
            </a:r>
            <a:r>
              <a:rPr lang="ru-RU" sz="2800" dirty="0">
                <a:latin typeface="Times New Roman Tj" pitchFamily="18" charset="-52"/>
              </a:rPr>
              <a:t> -5, </a:t>
            </a:r>
            <a:r>
              <a:rPr lang="ru-RU" sz="2800" dirty="0" err="1">
                <a:latin typeface="Times New Roman Tj" pitchFamily="18" charset="-52"/>
              </a:rPr>
              <a:t>агентињо</a:t>
            </a:r>
            <a:r>
              <a:rPr lang="ru-RU" sz="2800" dirty="0">
                <a:latin typeface="Times New Roman Tj" pitchFamily="18" charset="-52"/>
              </a:rPr>
              <a:t> -9, </a:t>
            </a:r>
            <a:r>
              <a:rPr lang="ru-RU" sz="2800" dirty="0" err="1">
                <a:latin typeface="Times New Roman Tj" pitchFamily="18" charset="-52"/>
              </a:rPr>
              <a:t>саридорањо</a:t>
            </a:r>
            <a:r>
              <a:rPr lang="ru-RU" sz="2800" dirty="0">
                <a:latin typeface="Times New Roman Tj" pitchFamily="18" charset="-52"/>
              </a:rPr>
              <a:t> -3)</a:t>
            </a:r>
          </a:p>
          <a:p>
            <a:pPr marL="0" indent="0" algn="just">
              <a:buNone/>
            </a:pPr>
            <a:endParaRPr lang="ru-RU" sz="2800" dirty="0">
              <a:latin typeface="Times New Roman Tj" pitchFamily="18" charset="-52"/>
            </a:endParaRPr>
          </a:p>
          <a:p>
            <a:pPr marL="0" indent="0" algn="just">
              <a:buNone/>
            </a:pPr>
            <a:r>
              <a:rPr lang="ru-RU" sz="2800" dirty="0">
                <a:latin typeface="Times New Roman Tj" pitchFamily="18" charset="-52"/>
              </a:rPr>
              <a:t>	</a:t>
            </a:r>
          </a:p>
          <a:p>
            <a:pPr marL="0" indent="0" algn="just">
              <a:buNone/>
            </a:pPr>
            <a:endParaRPr lang="ru-RU" sz="2800" dirty="0">
              <a:latin typeface="Times New Roman Tj" pitchFamily="18" charset="-52"/>
            </a:endParaRPr>
          </a:p>
          <a:p>
            <a:pPr marL="0" indent="0" algn="just">
              <a:buNone/>
            </a:pPr>
            <a:r>
              <a:rPr lang="ru-RU" sz="2800" dirty="0">
                <a:latin typeface="Times New Roman Tj" pitchFamily="18" charset="-52"/>
              </a:rPr>
              <a:t> </a:t>
            </a:r>
          </a:p>
        </p:txBody>
      </p:sp>
      <p:sp>
        <p:nvSpPr>
          <p:cNvPr id="4" name="Номер слайда 3"/>
          <p:cNvSpPr>
            <a:spLocks noGrp="1"/>
          </p:cNvSpPr>
          <p:nvPr>
            <p:ph type="sldNum" sz="quarter" idx="12"/>
          </p:nvPr>
        </p:nvSpPr>
        <p:spPr/>
        <p:txBody>
          <a:bodyPr/>
          <a:lstStyle/>
          <a:p>
            <a:fld id="{55CBD9F2-F491-4F64-B874-E143D18E6233}" type="slidenum">
              <a:rPr lang="ru-RU" smtClean="0"/>
              <a:pPr/>
              <a:t>14</a:t>
            </a:fld>
            <a:endParaRPr lang="ru-RU"/>
          </a:p>
        </p:txBody>
      </p:sp>
      <p:sp>
        <p:nvSpPr>
          <p:cNvPr id="5" name="Заголовок 1"/>
          <p:cNvSpPr txBox="1">
            <a:spLocks/>
          </p:cNvSpPr>
          <p:nvPr/>
        </p:nvSpPr>
        <p:spPr>
          <a:xfrm>
            <a:off x="428596" y="1849384"/>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Идоракунии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(2) </a:t>
            </a:r>
            <a:br>
              <a:rPr kumimoji="0" lang="ru-RU" sz="32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32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extLst>
      <p:ext uri="{BB962C8B-B14F-4D97-AF65-F5344CB8AC3E}">
        <p14:creationId xmlns:p14="http://schemas.microsoft.com/office/powerpoint/2010/main" val="144092170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140</a:t>
            </a:fld>
            <a:endParaRPr lang="ru-RU"/>
          </a:p>
        </p:txBody>
      </p:sp>
      <p:sp>
        <p:nvSpPr>
          <p:cNvPr id="6" name="Подзаголовок 2">
            <a:extLst>
              <a:ext uri="{FF2B5EF4-FFF2-40B4-BE49-F238E27FC236}">
                <a16:creationId xmlns:a16="http://schemas.microsoft.com/office/drawing/2014/main" id="{A5D7224E-0A6E-4F05-B516-53F11A28A67D}"/>
              </a:ext>
            </a:extLst>
          </p:cNvPr>
          <p:cNvSpPr>
            <a:spLocks noGrp="1"/>
          </p:cNvSpPr>
          <p:nvPr>
            <p:ph idx="1"/>
          </p:nvPr>
        </p:nvSpPr>
        <p:spPr>
          <a:xfrm>
            <a:off x="457200" y="1309230"/>
            <a:ext cx="8229600" cy="5072098"/>
          </a:xfrm>
        </p:spPr>
        <p:txBody>
          <a:bodyPr>
            <a:normAutofit/>
          </a:bodyPr>
          <a:lstStyle/>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Парвандаи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шахсии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хизматчиёни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аз </a:t>
            </a:r>
            <a:r>
              <a:rPr lang="ru-RU" sz="2200" dirty="0" err="1">
                <a:effectLst/>
                <a:latin typeface="Times New Roman" panose="02020603050405020304" pitchFamily="18" charset="0"/>
                <a:ea typeface="Times New Roman" panose="02020603050405020304" pitchFamily="18" charset="0"/>
              </a:rPr>
              <a:t>тарафи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хадамоти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кадрии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мақоми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дахлдори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тартиб</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дода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шуда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рафти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адои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дар он </a:t>
            </a:r>
            <a:r>
              <a:rPr lang="ru-RU" sz="2200" dirty="0" err="1">
                <a:effectLst/>
                <a:latin typeface="Times New Roman" panose="02020603050405020304" pitchFamily="18" charset="0"/>
                <a:ea typeface="Times New Roman" panose="02020603050405020304" pitchFamily="18" charset="0"/>
              </a:rPr>
              <a:t>қайд</a:t>
            </a:r>
            <a:r>
              <a:rPr lang="ru-RU" sz="2200" dirty="0">
                <a:effectLst/>
                <a:latin typeface="Times New Roman" panose="02020603050405020304" pitchFamily="18" charset="0"/>
                <a:ea typeface="Times New Roman" panose="02020603050405020304" pitchFamily="18" charset="0"/>
              </a:rPr>
              <a:t> карда </a:t>
            </a:r>
            <a:r>
              <a:rPr lang="ru-RU" sz="2200" dirty="0" err="1">
                <a:effectLst/>
                <a:latin typeface="Times New Roman" panose="02020603050405020304" pitchFamily="18" charset="0"/>
                <a:ea typeface="Times New Roman" panose="02020603050405020304" pitchFamily="18" charset="0"/>
              </a:rPr>
              <a:t>мешавад</a:t>
            </a:r>
            <a:r>
              <a:rPr lang="ru-RU" sz="2200" b="1" dirty="0">
                <a:effectLst/>
                <a:latin typeface="Times New Roman" panose="02020603050405020304" pitchFamily="18" charset="0"/>
                <a:ea typeface="Times New Roman" panose="02020603050405020304" pitchFamily="18" charset="0"/>
              </a:rPr>
              <a:t>.</a:t>
            </a:r>
            <a:endParaRPr lang="ru-RU" sz="22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2200" dirty="0">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Тартиби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пешбурди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парвандаи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шахсии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хизматчиёни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номгӯйи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ҳуҷҷатҳои</a:t>
            </a:r>
            <a:r>
              <a:rPr lang="ru-RU" sz="2200" dirty="0">
                <a:effectLst/>
                <a:latin typeface="Times New Roman" panose="02020603050405020304" pitchFamily="18" charset="0"/>
                <a:ea typeface="Times New Roman" panose="02020603050405020304" pitchFamily="18" charset="0"/>
              </a:rPr>
              <a:t> ба он </a:t>
            </a:r>
            <a:r>
              <a:rPr lang="ru-RU" sz="2200" dirty="0" err="1">
                <a:effectLst/>
                <a:latin typeface="Times New Roman" panose="02020603050405020304" pitchFamily="18" charset="0"/>
                <a:ea typeface="Times New Roman" panose="02020603050405020304" pitchFamily="18" charset="0"/>
              </a:rPr>
              <a:t>дӯхташавандаро</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мақоми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ваколатдори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соҳаи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муайян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менамояд</a:t>
            </a:r>
            <a:r>
              <a:rPr lang="ru-RU" sz="2200" b="1" dirty="0">
                <a:effectLst/>
                <a:latin typeface="Times New Roman" panose="02020603050405020304" pitchFamily="18" charset="0"/>
                <a:ea typeface="Times New Roman" panose="02020603050405020304" pitchFamily="18" charset="0"/>
              </a:rPr>
              <a:t>.</a:t>
            </a:r>
            <a:endParaRPr lang="ru-RU" sz="2200" dirty="0">
              <a:effectLst/>
              <a:latin typeface="Times New Roman" panose="02020603050405020304" pitchFamily="18" charset="0"/>
              <a:ea typeface="Times New Roman" panose="02020603050405020304" pitchFamily="18" charset="0"/>
            </a:endParaRPr>
          </a:p>
          <a:p>
            <a:pPr algn="just">
              <a:buNone/>
            </a:pPr>
            <a:r>
              <a:rPr lang="ru-RU" sz="2200" dirty="0">
                <a:latin typeface="Times New Roman Tj" pitchFamily="18" charset="-52"/>
              </a:rPr>
              <a:t>		</a:t>
            </a:r>
            <a:r>
              <a:rPr lang="ru-RU" sz="2200" i="1" dirty="0">
                <a:latin typeface="Times New Roman Tj" pitchFamily="18" charset="-52"/>
              </a:rPr>
              <a:t>(</a:t>
            </a:r>
            <a:r>
              <a:rPr lang="ru-RU" sz="2200" i="1" dirty="0" err="1">
                <a:latin typeface="Times New Roman Tj" pitchFamily="18" charset="-52"/>
              </a:rPr>
              <a:t>Қисмҳои</a:t>
            </a:r>
            <a:r>
              <a:rPr lang="ru-RU" sz="2200" i="1" dirty="0">
                <a:latin typeface="Times New Roman Tj" pitchFamily="18" charset="-52"/>
              </a:rPr>
              <a:t> 1 </a:t>
            </a:r>
            <a:r>
              <a:rPr lang="ru-RU" sz="2200" i="1" dirty="0" err="1">
                <a:latin typeface="Times New Roman Tj" pitchFamily="18" charset="-52"/>
              </a:rPr>
              <a:t>ва</a:t>
            </a:r>
            <a:r>
              <a:rPr lang="ru-RU" sz="2200" i="1" dirty="0">
                <a:latin typeface="Times New Roman Tj" pitchFamily="18" charset="-52"/>
              </a:rPr>
              <a:t> 2 </a:t>
            </a:r>
            <a:r>
              <a:rPr lang="ru-RU" sz="2200" i="1" dirty="0" err="1">
                <a:latin typeface="Times New Roman Tj" pitchFamily="18" charset="-52"/>
              </a:rPr>
              <a:t>моддаи</a:t>
            </a:r>
            <a:r>
              <a:rPr lang="ru-RU" sz="2200" i="1" dirty="0">
                <a:latin typeface="Times New Roman Tj" pitchFamily="18" charset="-52"/>
              </a:rPr>
              <a:t> 14  </a:t>
            </a:r>
            <a:r>
              <a:rPr lang="ru-RU" sz="2200" i="1" dirty="0" err="1">
                <a:latin typeface="Times New Roman Tj" pitchFamily="18" charset="-52"/>
              </a:rPr>
              <a:t>Ќонуни</a:t>
            </a:r>
            <a:r>
              <a:rPr lang="ru-RU" sz="2200" i="1" dirty="0">
                <a:latin typeface="Times New Roman Tj" pitchFamily="18" charset="-52"/>
              </a:rPr>
              <a:t> </a:t>
            </a:r>
            <a:r>
              <a:rPr lang="ru-RU" sz="2200" i="1" dirty="0" err="1">
                <a:latin typeface="Times New Roman Tj" pitchFamily="18" charset="-52"/>
              </a:rPr>
              <a:t>Љумњурии</a:t>
            </a:r>
            <a:r>
              <a:rPr lang="ru-RU" sz="2200" i="1" dirty="0">
                <a:latin typeface="Times New Roman Tj" pitchFamily="18" charset="-52"/>
              </a:rPr>
              <a:t> </a:t>
            </a:r>
            <a:r>
              <a:rPr lang="ru-RU" sz="2200" i="1" dirty="0" err="1">
                <a:latin typeface="Times New Roman Tj" pitchFamily="18" charset="-52"/>
              </a:rPr>
              <a:t>Тољикистон</a:t>
            </a:r>
            <a:r>
              <a:rPr lang="ru-RU" sz="2200" i="1" dirty="0">
                <a:latin typeface="Times New Roman Tj" pitchFamily="18" charset="-52"/>
              </a:rPr>
              <a:t> «Дар </a:t>
            </a:r>
            <a:r>
              <a:rPr lang="ru-RU" sz="2200" i="1" dirty="0" err="1">
                <a:latin typeface="Times New Roman Tj" pitchFamily="18" charset="-52"/>
              </a:rPr>
              <a:t>бораи</a:t>
            </a:r>
            <a:r>
              <a:rPr lang="ru-RU" sz="2200" i="1" dirty="0">
                <a:latin typeface="Times New Roman Tj" pitchFamily="18" charset="-52"/>
              </a:rPr>
              <a:t> </a:t>
            </a:r>
            <a:r>
              <a:rPr lang="ru-RU" sz="2200" i="1" dirty="0" err="1">
                <a:latin typeface="Times New Roman Tj" pitchFamily="18" charset="-52"/>
              </a:rPr>
              <a:t>хизмати</a:t>
            </a:r>
            <a:r>
              <a:rPr lang="ru-RU" sz="2200" i="1" dirty="0">
                <a:latin typeface="Times New Roman Tj" pitchFamily="18" charset="-52"/>
              </a:rPr>
              <a:t> </a:t>
            </a:r>
            <a:r>
              <a:rPr lang="ru-RU" sz="2200" i="1" dirty="0" err="1">
                <a:latin typeface="Times New Roman Tj" pitchFamily="18" charset="-52"/>
              </a:rPr>
              <a:t>давлатї</a:t>
            </a:r>
            <a:r>
              <a:rPr lang="ru-RU" sz="2200" i="1" dirty="0">
                <a:latin typeface="Times New Roman Tj" pitchFamily="18" charset="-52"/>
              </a:rPr>
              <a:t>»)</a:t>
            </a:r>
          </a:p>
          <a:p>
            <a:pPr algn="just">
              <a:buFont typeface="Wingdings" pitchFamily="2" charset="2"/>
              <a:buChar char="Ø"/>
            </a:pPr>
            <a:endParaRPr lang="ru-RU" sz="2200" dirty="0">
              <a:solidFill>
                <a:schemeClr val="tx1"/>
              </a:solidFill>
              <a:latin typeface="Times New Roman Tj" pitchFamily="18" charset="-52"/>
            </a:endParaRPr>
          </a:p>
        </p:txBody>
      </p:sp>
      <p:sp>
        <p:nvSpPr>
          <p:cNvPr id="7" name="TextBox 6">
            <a:extLst>
              <a:ext uri="{FF2B5EF4-FFF2-40B4-BE49-F238E27FC236}">
                <a16:creationId xmlns:a16="http://schemas.microsoft.com/office/drawing/2014/main" id="{2DE06EAC-A654-4268-9EF3-F4679FF7937F}"/>
              </a:ext>
            </a:extLst>
          </p:cNvPr>
          <p:cNvSpPr txBox="1"/>
          <p:nvPr/>
        </p:nvSpPr>
        <p:spPr>
          <a:xfrm>
            <a:off x="1053952" y="862419"/>
            <a:ext cx="76328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Парвандаи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шахсии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хизматчии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(1)</a:t>
            </a:r>
            <a:endParaRPr lang="ru-RU" sz="18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23571580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4624"/>
            <a:ext cx="8229600" cy="850106"/>
          </a:xfrm>
        </p:spPr>
        <p:txBody>
          <a:bodyPr>
            <a:normAutofit/>
          </a:bodyPr>
          <a:lstStyle/>
          <a:p>
            <a:pPr indent="449580" algn="just">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5.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Ќабул</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марњилањои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адои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141</a:t>
            </a:fld>
            <a:endParaRPr lang="ru-RU"/>
          </a:p>
        </p:txBody>
      </p:sp>
      <p:sp>
        <p:nvSpPr>
          <p:cNvPr id="6" name="Подзаголовок 2">
            <a:extLst>
              <a:ext uri="{FF2B5EF4-FFF2-40B4-BE49-F238E27FC236}">
                <a16:creationId xmlns:a16="http://schemas.microsoft.com/office/drawing/2014/main" id="{A5D7224E-0A6E-4F05-B516-53F11A28A67D}"/>
              </a:ext>
            </a:extLst>
          </p:cNvPr>
          <p:cNvSpPr>
            <a:spLocks noGrp="1"/>
          </p:cNvSpPr>
          <p:nvPr>
            <p:ph idx="1"/>
          </p:nvPr>
        </p:nvSpPr>
        <p:spPr>
          <a:xfrm>
            <a:off x="457200" y="1309230"/>
            <a:ext cx="8229600" cy="5072098"/>
          </a:xfrm>
        </p:spPr>
        <p:txBody>
          <a:bodyPr>
            <a:normAutofit/>
          </a:bodyPr>
          <a:lstStyle/>
          <a:p>
            <a:pPr marL="0" indent="0" algn="just">
              <a:buNone/>
            </a:pP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фармоиши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Агентии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хизмати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давлатии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назди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Президенти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Ҷумҳурии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Тоҷикистон</a:t>
            </a:r>
            <a:r>
              <a:rPr lang="ru-RU" sz="2600" dirty="0">
                <a:effectLst/>
                <a:latin typeface="Times New Roman Tj" panose="02020603050405020304" pitchFamily="18" charset="-52"/>
                <a:ea typeface="Times New Roman" panose="02020603050405020304" pitchFamily="18" charset="0"/>
              </a:rPr>
              <a:t> аз 6 </a:t>
            </a:r>
            <a:r>
              <a:rPr lang="ru-RU" sz="2600" dirty="0" err="1">
                <a:effectLst/>
                <a:latin typeface="Times New Roman Tj" panose="02020603050405020304" pitchFamily="18" charset="-52"/>
                <a:ea typeface="Times New Roman" panose="02020603050405020304" pitchFamily="18" charset="0"/>
              </a:rPr>
              <a:t>августи</a:t>
            </a:r>
            <a:r>
              <a:rPr lang="ru-RU" sz="2600" dirty="0">
                <a:effectLst/>
                <a:latin typeface="Times New Roman Tj" panose="02020603050405020304" pitchFamily="18" charset="-52"/>
                <a:ea typeface="Times New Roman" panose="02020603050405020304" pitchFamily="18" charset="0"/>
              </a:rPr>
              <a:t> соли 2008, №3 </a:t>
            </a:r>
            <a:r>
              <a:rPr lang="ru-RU" sz="2600" i="1" dirty="0">
                <a:latin typeface="Times New Roman Tj" panose="02020603050405020304" pitchFamily="18" charset="-52"/>
              </a:rPr>
              <a:t>«Дар </a:t>
            </a:r>
            <a:r>
              <a:rPr lang="ru-RU" sz="2600" i="1" dirty="0" err="1">
                <a:latin typeface="Times New Roman Tj" panose="02020603050405020304" pitchFamily="18" charset="-52"/>
              </a:rPr>
              <a:t>бораи</a:t>
            </a:r>
            <a:r>
              <a:rPr lang="ru-RU" sz="2600" i="1" dirty="0">
                <a:latin typeface="Times New Roman Tj" panose="02020603050405020304" pitchFamily="18" charset="-52"/>
              </a:rPr>
              <a:t> </a:t>
            </a:r>
            <a:r>
              <a:rPr lang="ru-RU" sz="2600" i="1" dirty="0" err="1">
                <a:latin typeface="Times New Roman Tj" panose="02020603050405020304" pitchFamily="18" charset="-52"/>
              </a:rPr>
              <a:t>тасдиқи</a:t>
            </a:r>
            <a:r>
              <a:rPr lang="ru-RU" sz="2600" i="1" dirty="0">
                <a:latin typeface="Times New Roman Tj" panose="02020603050405020304" pitchFamily="18" charset="-52"/>
              </a:rPr>
              <a:t> </a:t>
            </a:r>
            <a:r>
              <a:rPr lang="ru-RU" sz="2600" i="1" dirty="0" err="1">
                <a:latin typeface="Times New Roman Tj" panose="02020603050405020304" pitchFamily="18" charset="-52"/>
              </a:rPr>
              <a:t>Қоидаҳои</a:t>
            </a:r>
            <a:r>
              <a:rPr lang="ru-RU" sz="2600" i="1" dirty="0">
                <a:latin typeface="Times New Roman Tj" panose="02020603050405020304" pitchFamily="18" charset="-52"/>
              </a:rPr>
              <a:t> </a:t>
            </a:r>
            <a:r>
              <a:rPr lang="ru-RU" sz="2600" i="1" dirty="0" err="1">
                <a:latin typeface="Times New Roman Tj" panose="02020603050405020304" pitchFamily="18" charset="-52"/>
              </a:rPr>
              <a:t>пешбурди</a:t>
            </a:r>
            <a:r>
              <a:rPr lang="ru-RU" sz="2600" i="1" dirty="0">
                <a:latin typeface="Times New Roman Tj" panose="02020603050405020304" pitchFamily="18" charset="-52"/>
              </a:rPr>
              <a:t> </a:t>
            </a:r>
            <a:r>
              <a:rPr lang="ru-RU" sz="2600" i="1" dirty="0" err="1">
                <a:latin typeface="Times New Roman Tj" panose="02020603050405020304" pitchFamily="18" charset="-52"/>
              </a:rPr>
              <a:t>делои</a:t>
            </a:r>
            <a:r>
              <a:rPr lang="ru-RU" sz="2600" i="1" dirty="0">
                <a:latin typeface="Times New Roman Tj" panose="02020603050405020304" pitchFamily="18" charset="-52"/>
              </a:rPr>
              <a:t> </a:t>
            </a:r>
            <a:r>
              <a:rPr lang="ru-RU" sz="2600" i="1" dirty="0" err="1">
                <a:latin typeface="Times New Roman Tj" panose="02020603050405020304" pitchFamily="18" charset="-52"/>
              </a:rPr>
              <a:t>шахсии</a:t>
            </a:r>
            <a:r>
              <a:rPr lang="ru-RU" sz="2600" i="1" dirty="0">
                <a:latin typeface="Times New Roman Tj" panose="02020603050405020304" pitchFamily="18" charset="-52"/>
              </a:rPr>
              <a:t> </a:t>
            </a:r>
            <a:r>
              <a:rPr lang="ru-RU" sz="2600" i="1" dirty="0" err="1">
                <a:latin typeface="Times New Roman Tj" panose="02020603050405020304" pitchFamily="18" charset="-52"/>
              </a:rPr>
              <a:t>хизматчиёни</a:t>
            </a:r>
            <a:r>
              <a:rPr lang="ru-RU" sz="2600" i="1" dirty="0">
                <a:latin typeface="Times New Roman Tj" panose="02020603050405020304" pitchFamily="18" charset="-52"/>
              </a:rPr>
              <a:t> </a:t>
            </a:r>
            <a:r>
              <a:rPr lang="ru-RU" sz="2600" i="1" dirty="0" err="1">
                <a:latin typeface="Times New Roman Tj" panose="02020603050405020304" pitchFamily="18" charset="-52"/>
              </a:rPr>
              <a:t>давлатии</a:t>
            </a:r>
            <a:r>
              <a:rPr lang="ru-RU" sz="2600" i="1" dirty="0">
                <a:latin typeface="Times New Roman Tj" panose="02020603050405020304" pitchFamily="18" charset="-52"/>
              </a:rPr>
              <a:t> </a:t>
            </a:r>
            <a:r>
              <a:rPr lang="ru-RU" sz="2600" i="1" dirty="0" err="1">
                <a:latin typeface="Times New Roman Tj" panose="02020603050405020304" pitchFamily="18" charset="-52"/>
              </a:rPr>
              <a:t>Ҷумҳурии</a:t>
            </a:r>
            <a:r>
              <a:rPr lang="ru-RU" sz="2600" i="1" dirty="0">
                <a:latin typeface="Times New Roman Tj" panose="02020603050405020304" pitchFamily="18" charset="-52"/>
              </a:rPr>
              <a:t> </a:t>
            </a:r>
            <a:r>
              <a:rPr lang="ru-RU" sz="2600" i="1" dirty="0" err="1">
                <a:latin typeface="Times New Roman Tj" panose="02020603050405020304" pitchFamily="18" charset="-52"/>
              </a:rPr>
              <a:t>Тоҷикистон</a:t>
            </a:r>
            <a:r>
              <a:rPr lang="ru-RU" sz="2600" i="1" dirty="0">
                <a:latin typeface="Times New Roman Tj" panose="02020603050405020304" pitchFamily="18" charset="-52"/>
              </a:rPr>
              <a:t>»</a:t>
            </a:r>
            <a:endParaRPr lang="ru-RU" sz="2600" b="0" i="0" dirty="0">
              <a:solidFill>
                <a:srgbClr val="000000"/>
              </a:solidFill>
              <a:effectLst/>
              <a:latin typeface="Times New Roman Tj" panose="02020603050405020304" pitchFamily="18" charset="-52"/>
            </a:endParaRPr>
          </a:p>
          <a:p>
            <a:pPr algn="just">
              <a:buNone/>
            </a:pPr>
            <a:r>
              <a:rPr lang="ru-RU" sz="2600" dirty="0">
                <a:latin typeface="Times New Roman Tj" panose="02020603050405020304" pitchFamily="18" charset="-52"/>
              </a:rPr>
              <a:t>		</a:t>
            </a:r>
            <a:r>
              <a:rPr lang="ru-RU" sz="2600" i="1" dirty="0">
                <a:latin typeface="Times New Roman Tj" panose="02020603050405020304" pitchFamily="18" charset="-52"/>
              </a:rPr>
              <a:t>(</a:t>
            </a:r>
            <a:r>
              <a:rPr lang="ru-RU" sz="2600" i="1" dirty="0" err="1">
                <a:latin typeface="Times New Roman Tj" panose="02020603050405020304" pitchFamily="18" charset="-52"/>
              </a:rPr>
              <a:t>Қисми</a:t>
            </a:r>
            <a:r>
              <a:rPr lang="ru-RU" sz="2600" i="1" dirty="0">
                <a:latin typeface="Times New Roman Tj" panose="02020603050405020304" pitchFamily="18" charset="-52"/>
              </a:rPr>
              <a:t> 2 </a:t>
            </a:r>
            <a:r>
              <a:rPr lang="ru-RU" sz="2600" i="1" dirty="0" err="1">
                <a:latin typeface="Times New Roman Tj" panose="02020603050405020304" pitchFamily="18" charset="-52"/>
              </a:rPr>
              <a:t>моддаи</a:t>
            </a:r>
            <a:r>
              <a:rPr lang="ru-RU" sz="2600" i="1" dirty="0">
                <a:latin typeface="Times New Roman Tj" panose="02020603050405020304" pitchFamily="18" charset="-52"/>
              </a:rPr>
              <a:t> 14  </a:t>
            </a:r>
            <a:r>
              <a:rPr lang="ru-RU" sz="2600" i="1" dirty="0" err="1">
                <a:latin typeface="Times New Roman Tj" panose="02020603050405020304" pitchFamily="18" charset="-52"/>
              </a:rPr>
              <a:t>Ќонуни</a:t>
            </a:r>
            <a:r>
              <a:rPr lang="ru-RU" sz="2600" i="1" dirty="0">
                <a:latin typeface="Times New Roman Tj" panose="02020603050405020304" pitchFamily="18" charset="-52"/>
              </a:rPr>
              <a:t> </a:t>
            </a:r>
            <a:r>
              <a:rPr lang="ru-RU" sz="2600" i="1" dirty="0" err="1">
                <a:latin typeface="Times New Roman Tj" panose="02020603050405020304" pitchFamily="18" charset="-52"/>
              </a:rPr>
              <a:t>Љумњурии</a:t>
            </a:r>
            <a:r>
              <a:rPr lang="ru-RU" sz="2600" i="1" dirty="0">
                <a:latin typeface="Times New Roman Tj" panose="02020603050405020304" pitchFamily="18" charset="-52"/>
              </a:rPr>
              <a:t> </a:t>
            </a:r>
            <a:r>
              <a:rPr lang="ru-RU" sz="2600" i="1" dirty="0" err="1">
                <a:latin typeface="Times New Roman Tj" panose="02020603050405020304" pitchFamily="18" charset="-52"/>
              </a:rPr>
              <a:t>Тољикистон</a:t>
            </a:r>
            <a:r>
              <a:rPr lang="ru-RU" sz="2600" i="1" dirty="0">
                <a:latin typeface="Times New Roman Tj" panose="02020603050405020304" pitchFamily="18" charset="-52"/>
              </a:rPr>
              <a:t> «Дар </a:t>
            </a:r>
            <a:r>
              <a:rPr lang="ru-RU" sz="2600" i="1" dirty="0" err="1">
                <a:latin typeface="Times New Roman Tj" panose="02020603050405020304" pitchFamily="18" charset="-52"/>
              </a:rPr>
              <a:t>бораи</a:t>
            </a:r>
            <a:r>
              <a:rPr lang="ru-RU" sz="2600" i="1" dirty="0">
                <a:latin typeface="Times New Roman Tj" panose="02020603050405020304" pitchFamily="18" charset="-52"/>
              </a:rPr>
              <a:t> </a:t>
            </a:r>
            <a:r>
              <a:rPr lang="ru-RU" sz="2600" i="1" dirty="0" err="1">
                <a:latin typeface="Times New Roman Tj" panose="02020603050405020304" pitchFamily="18" charset="-52"/>
              </a:rPr>
              <a:t>хизмати</a:t>
            </a:r>
            <a:r>
              <a:rPr lang="ru-RU" sz="2600" i="1" dirty="0">
                <a:latin typeface="Times New Roman Tj" panose="02020603050405020304" pitchFamily="18" charset="-52"/>
              </a:rPr>
              <a:t> </a:t>
            </a:r>
            <a:r>
              <a:rPr lang="ru-RU" sz="2600" i="1" dirty="0" err="1">
                <a:latin typeface="Times New Roman Tj" panose="02020603050405020304" pitchFamily="18" charset="-52"/>
              </a:rPr>
              <a:t>давлатї</a:t>
            </a:r>
            <a:r>
              <a:rPr lang="ru-RU" sz="2600" i="1" dirty="0">
                <a:latin typeface="Times New Roman Tj" panose="02020603050405020304" pitchFamily="18" charset="-52"/>
              </a:rPr>
              <a:t>»)</a:t>
            </a:r>
          </a:p>
          <a:p>
            <a:pPr algn="just">
              <a:buFont typeface="Wingdings" pitchFamily="2" charset="2"/>
              <a:buChar char="Ø"/>
            </a:pPr>
            <a:endParaRPr lang="ru-RU" sz="2600" dirty="0">
              <a:solidFill>
                <a:schemeClr val="tx1"/>
              </a:solidFill>
              <a:latin typeface="Times New Roman Tj" panose="02020603050405020304" pitchFamily="18" charset="-52"/>
            </a:endParaRPr>
          </a:p>
        </p:txBody>
      </p:sp>
      <p:sp>
        <p:nvSpPr>
          <p:cNvPr id="7" name="TextBox 6">
            <a:extLst>
              <a:ext uri="{FF2B5EF4-FFF2-40B4-BE49-F238E27FC236}">
                <a16:creationId xmlns:a16="http://schemas.microsoft.com/office/drawing/2014/main" id="{2DE06EAC-A654-4268-9EF3-F4679FF7937F}"/>
              </a:ext>
            </a:extLst>
          </p:cNvPr>
          <p:cNvSpPr txBox="1"/>
          <p:nvPr/>
        </p:nvSpPr>
        <p:spPr>
          <a:xfrm>
            <a:off x="1053952" y="862419"/>
            <a:ext cx="76328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Парвандаи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шахсии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хизматчии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(2)</a:t>
            </a:r>
            <a:endParaRPr lang="ru-RU" sz="18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18592898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78" y="2460075"/>
            <a:ext cx="80724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5400" b="1" dirty="0" err="1">
                <a:solidFill>
                  <a:schemeClr val="accent1">
                    <a:lumMod val="75000"/>
                  </a:schemeClr>
                </a:solidFill>
                <a:latin typeface="Times New Roman Tj" pitchFamily="18" charset="-52"/>
              </a:rPr>
              <a:t>Сипос</a:t>
            </a:r>
            <a:r>
              <a:rPr lang="ru-RU" sz="5400" b="1" dirty="0">
                <a:solidFill>
                  <a:schemeClr val="accent1">
                    <a:lumMod val="75000"/>
                  </a:schemeClr>
                </a:solidFill>
                <a:latin typeface="Times New Roman Tj" pitchFamily="18" charset="-52"/>
              </a:rPr>
              <a:t> аз </a:t>
            </a:r>
            <a:r>
              <a:rPr lang="ru-RU" sz="5400" b="1" dirty="0" err="1">
                <a:solidFill>
                  <a:schemeClr val="accent1">
                    <a:lumMod val="75000"/>
                  </a:schemeClr>
                </a:solidFill>
                <a:latin typeface="Times New Roman Tj" pitchFamily="18" charset="-52"/>
              </a:rPr>
              <a:t>таваљљуњатон</a:t>
            </a:r>
            <a:r>
              <a:rPr kumimoji="0" lang="ru-RU" sz="5400" b="1" i="0" u="none" strike="noStrike" cap="none" normalizeH="0" baseline="0" dirty="0">
                <a:ln>
                  <a:noFill/>
                </a:ln>
                <a:solidFill>
                  <a:schemeClr val="accent1">
                    <a:lumMod val="75000"/>
                  </a:schemeClr>
                </a:solidFill>
                <a:effectLst/>
                <a:latin typeface="Times New Roman Tj" pitchFamily="18" charset="-52"/>
                <a:ea typeface="Times New Roman" pitchFamily="18" charset="0"/>
                <a:cs typeface="Times New Roman" pitchFamily="18" charset="0"/>
              </a:rPr>
              <a:t>!</a:t>
            </a:r>
            <a:endParaRPr kumimoji="0" lang="ru-RU" sz="5400" b="1" i="0" u="none" strike="noStrike" cap="none" normalizeH="0" baseline="0" dirty="0">
              <a:ln>
                <a:noFill/>
              </a:ln>
              <a:solidFill>
                <a:schemeClr val="accent1">
                  <a:lumMod val="75000"/>
                </a:schemeClr>
              </a:solidFill>
              <a:effectLst/>
              <a:latin typeface="Arial" pitchFamily="34" charset="0"/>
            </a:endParaRPr>
          </a:p>
        </p:txBody>
      </p:sp>
      <p:sp>
        <p:nvSpPr>
          <p:cNvPr id="3" name="Заголовок 1"/>
          <p:cNvSpPr txBox="1">
            <a:spLocks/>
          </p:cNvSpPr>
          <p:nvPr/>
        </p:nvSpPr>
        <p:spPr>
          <a:xfrm>
            <a:off x="3923928" y="5870954"/>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solidFill>
                  <a:schemeClr val="tx1"/>
                </a:solidFill>
              </a:rPr>
              <a:pPr/>
              <a:t>142</a:t>
            </a:fld>
            <a:endParaRPr lang="ru-RU"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
        <p:nvSpPr>
          <p:cNvPr id="7" name="Заголовок 1"/>
          <p:cNvSpPr txBox="1">
            <a:spLocks/>
          </p:cNvSpPr>
          <p:nvPr/>
        </p:nvSpPr>
        <p:spPr>
          <a:xfrm>
            <a:off x="1619672" y="4509120"/>
            <a:ext cx="7772400" cy="10715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u-RU" sz="3000" b="1">
                <a:solidFill>
                  <a:srgbClr val="0070C0"/>
                </a:solidFill>
                <a:latin typeface="Times New Roman Tj" pitchFamily="18" charset="-52"/>
              </a:rPr>
              <a:t>Агентии хизмати давлатии назди</a:t>
            </a:r>
            <a:br>
              <a:rPr lang="ru-RU" sz="3000" b="1">
                <a:solidFill>
                  <a:srgbClr val="0070C0"/>
                </a:solidFill>
                <a:latin typeface="Times New Roman Tj" pitchFamily="18" charset="-52"/>
              </a:rPr>
            </a:br>
            <a:r>
              <a:rPr lang="ru-RU" sz="3000" b="1">
                <a:solidFill>
                  <a:srgbClr val="0070C0"/>
                </a:solidFill>
                <a:latin typeface="Times New Roman Tj" pitchFamily="18" charset="-52"/>
              </a:rPr>
              <a:t>Президенти Љумњурии Тољикистон </a:t>
            </a:r>
            <a:br>
              <a:rPr lang="en-US" sz="3000"/>
            </a:br>
            <a:endParaRPr lang="ru-RU" sz="3000" dirty="0">
              <a:latin typeface="Times New Roman Tj" pitchFamily="18" charset="-52"/>
            </a:endParaRPr>
          </a:p>
        </p:txBody>
      </p:sp>
    </p:spTree>
    <p:extLst>
      <p:ext uri="{BB962C8B-B14F-4D97-AF65-F5344CB8AC3E}">
        <p14:creationId xmlns:p14="http://schemas.microsoft.com/office/powerpoint/2010/main" val="2935322397"/>
      </p:ext>
    </p:extLst>
  </p:cSld>
  <p:clrMapOvr>
    <a:masterClrMapping/>
  </p:clrMapOvr>
  <p:transition spd="slow">
    <p:wipe dir="d"/>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60648"/>
            <a:ext cx="7772400" cy="1071570"/>
          </a:xfrm>
        </p:spPr>
        <p:txBody>
          <a:bodyPr>
            <a:noAutofit/>
          </a:bodyPr>
          <a:lstStyle/>
          <a:p>
            <a:pPr algn="ctr">
              <a:spcBef>
                <a:spcPct val="20000"/>
              </a:spcBef>
            </a:pPr>
            <a:r>
              <a:rPr lang="ru-RU" sz="3000" b="1" dirty="0" err="1">
                <a:solidFill>
                  <a:srgbClr val="0070C0"/>
                </a:solidFill>
                <a:latin typeface="Times New Roman Tj" pitchFamily="18" charset="-52"/>
              </a:rPr>
              <a:t>Агентии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хизмати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давлатии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назди</a:t>
            </a:r>
            <a:br>
              <a:rPr lang="ru-RU" sz="3000" b="1" dirty="0">
                <a:solidFill>
                  <a:srgbClr val="0070C0"/>
                </a:solidFill>
                <a:latin typeface="Times New Roman Tj" pitchFamily="18" charset="-52"/>
              </a:rPr>
            </a:br>
            <a:r>
              <a:rPr lang="ru-RU" sz="3000" b="1" dirty="0" err="1">
                <a:solidFill>
                  <a:srgbClr val="0070C0"/>
                </a:solidFill>
                <a:latin typeface="Times New Roman Tj" pitchFamily="18" charset="-52"/>
              </a:rPr>
              <a:t>Президенти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Љумњурии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Тољикистон</a:t>
            </a:r>
            <a:r>
              <a:rPr lang="ru-RU" sz="3000" b="1" dirty="0">
                <a:solidFill>
                  <a:srgbClr val="0070C0"/>
                </a:solidFill>
                <a:latin typeface="Times New Roman Tj" pitchFamily="18" charset="-52"/>
              </a:rPr>
              <a:t> </a:t>
            </a:r>
            <a:br>
              <a:rPr lang="en-US" sz="3000" dirty="0"/>
            </a:br>
            <a:endParaRPr lang="ru-RU" sz="3000" dirty="0">
              <a:latin typeface="Times New Roman Tj" pitchFamily="18" charset="-52"/>
            </a:endParaRPr>
          </a:p>
        </p:txBody>
      </p:sp>
      <p:sp>
        <p:nvSpPr>
          <p:cNvPr id="3" name="Подзаголовок 2"/>
          <p:cNvSpPr>
            <a:spLocks noGrp="1"/>
          </p:cNvSpPr>
          <p:nvPr>
            <p:ph type="subTitle" idx="1"/>
          </p:nvPr>
        </p:nvSpPr>
        <p:spPr>
          <a:xfrm>
            <a:off x="395536" y="1966880"/>
            <a:ext cx="8572560" cy="4572032"/>
          </a:xfrm>
        </p:spPr>
        <p:txBody>
          <a:bodyPr>
            <a:normAutofit/>
          </a:bodyPr>
          <a:lstStyle/>
          <a:p>
            <a:endParaRPr lang="ru-RU" sz="3600" dirty="0">
              <a:solidFill>
                <a:schemeClr val="tx1"/>
              </a:solidFill>
              <a:latin typeface="Times New Roman Tj" pitchFamily="18" charset="-52"/>
            </a:endParaRPr>
          </a:p>
          <a:p>
            <a:r>
              <a:rPr lang="ru-RU" sz="4300" b="1" dirty="0" err="1">
                <a:solidFill>
                  <a:schemeClr val="tx1"/>
                </a:solidFill>
                <a:latin typeface="Times New Roman Tj" pitchFamily="18" charset="-52"/>
              </a:rPr>
              <a:t>Хизмати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давлатӣ</a:t>
            </a:r>
            <a:r>
              <a:rPr lang="ru-RU" sz="4300" b="1" dirty="0">
                <a:solidFill>
                  <a:schemeClr val="tx1"/>
                </a:solidFill>
                <a:latin typeface="Times New Roman Tj" pitchFamily="18" charset="-52"/>
              </a:rPr>
              <a:t> дар </a:t>
            </a:r>
          </a:p>
          <a:p>
            <a:r>
              <a:rPr lang="ru-RU" sz="4300" b="1" dirty="0" err="1">
                <a:solidFill>
                  <a:schemeClr val="tx1"/>
                </a:solidFill>
                <a:latin typeface="Times New Roman Tj" pitchFamily="18" charset="-52"/>
              </a:rPr>
              <a:t>Ҷумҳурии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Тоҷикистон</a:t>
            </a:r>
            <a:br>
              <a:rPr lang="ru-RU" sz="4300" dirty="0">
                <a:solidFill>
                  <a:schemeClr val="tx1"/>
                </a:solidFill>
                <a:latin typeface="Times New Roman Tj" pitchFamily="18" charset="-52"/>
              </a:rPr>
            </a:br>
            <a:endParaRPr lang="ru-RU" sz="3600" dirty="0">
              <a:solidFill>
                <a:schemeClr val="tx1"/>
              </a:solidFill>
              <a:latin typeface="Times New Roman Tj" pitchFamily="18" charset="-52"/>
            </a:endParaRPr>
          </a:p>
          <a:p>
            <a:pPr>
              <a:lnSpc>
                <a:spcPct val="120000"/>
              </a:lnSpc>
            </a:pPr>
            <a:r>
              <a:rPr lang="ru-RU" sz="2000" dirty="0">
                <a:solidFill>
                  <a:schemeClr val="tx1"/>
                </a:solidFill>
                <a:latin typeface="Times New Roman Tj" pitchFamily="18" charset="-52"/>
              </a:rPr>
              <a:t>	</a:t>
            </a:r>
            <a:r>
              <a:rPr lang="ru-RU" sz="3400" dirty="0" err="1">
                <a:solidFill>
                  <a:schemeClr val="tx1"/>
                </a:solidFill>
                <a:latin typeface="Times New Roman Tj" pitchFamily="18" charset="-52"/>
              </a:rPr>
              <a:t>Д</a:t>
            </a:r>
            <a:r>
              <a:rPr lang="ru-RU" b="1" dirty="0" err="1">
                <a:solidFill>
                  <a:schemeClr val="tx1"/>
                </a:solidFill>
                <a:latin typeface="Times New Roman Tj" pitchFamily="18" charset="-52"/>
              </a:rPr>
              <a:t>иректори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Агентии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хизмати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давлатї</a:t>
            </a:r>
            <a:r>
              <a:rPr lang="ru-RU" b="1" dirty="0">
                <a:solidFill>
                  <a:schemeClr val="tx1"/>
                </a:solidFill>
                <a:latin typeface="Times New Roman Tj" pitchFamily="18" charset="-52"/>
              </a:rPr>
              <a:t> </a:t>
            </a:r>
          </a:p>
          <a:p>
            <a:pPr>
              <a:lnSpc>
                <a:spcPct val="120000"/>
              </a:lnSpc>
            </a:pP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Давлатов</a:t>
            </a:r>
            <a:r>
              <a:rPr lang="ru-RU" b="1" dirty="0">
                <a:solidFill>
                  <a:schemeClr val="tx1"/>
                </a:solidFill>
                <a:latin typeface="Times New Roman Tj" pitchFamily="18" charset="-52"/>
              </a:rPr>
              <a:t> Љ.М. </a:t>
            </a:r>
          </a:p>
          <a:p>
            <a:endParaRPr lang="ru-RU" sz="2000" dirty="0">
              <a:solidFill>
                <a:schemeClr val="tx1"/>
              </a:solidFill>
              <a:latin typeface="Times New Roman Tj" pitchFamily="18" charset="-52"/>
            </a:endParaRPr>
          </a:p>
          <a:p>
            <a:endParaRPr lang="ru-RU" dirty="0">
              <a:latin typeface="Times New Roman Tj" pitchFamily="18" charset="-52"/>
            </a:endParaRPr>
          </a:p>
        </p:txBody>
      </p:sp>
      <p:sp>
        <p:nvSpPr>
          <p:cNvPr id="4" name="Заголовок 1"/>
          <p:cNvSpPr txBox="1">
            <a:spLocks/>
          </p:cNvSpPr>
          <p:nvPr/>
        </p:nvSpPr>
        <p:spPr>
          <a:xfrm>
            <a:off x="3923928" y="1250153"/>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6" name="Номер слайда 5"/>
          <p:cNvSpPr>
            <a:spLocks noGrp="1"/>
          </p:cNvSpPr>
          <p:nvPr>
            <p:ph type="sldNum" sz="quarter" idx="12"/>
          </p:nvPr>
        </p:nvSpPr>
        <p:spPr/>
        <p:txBody>
          <a:bodyPr/>
          <a:lstStyle/>
          <a:p>
            <a:fld id="{55CBD9F2-F491-4F64-B874-E143D18E6233}" type="slidenum">
              <a:rPr lang="ru-RU" smtClean="0"/>
              <a:pPr/>
              <a:t>143</a:t>
            </a:fld>
            <a:endParaRPr lang="ru-RU"/>
          </a:p>
        </p:txBody>
      </p:sp>
      <p:pic>
        <p:nvPicPr>
          <p:cNvPr id="7"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Tree>
    <p:extLst>
      <p:ext uri="{BB962C8B-B14F-4D97-AF65-F5344CB8AC3E}">
        <p14:creationId xmlns:p14="http://schemas.microsoft.com/office/powerpoint/2010/main" val="657204938"/>
      </p:ext>
    </p:extLst>
  </p:cSld>
  <p:clrMapOvr>
    <a:masterClrMapping/>
  </p:clrMapOvr>
  <p:transition spd="slow">
    <p:wipe dir="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146686"/>
            <a:ext cx="8229600" cy="4525963"/>
          </a:xfrm>
        </p:spPr>
        <p:txBody>
          <a:bodyPr>
            <a:normAutofit/>
          </a:bodyPr>
          <a:lstStyle/>
          <a:p>
            <a:pPr indent="0">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1.</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мењнати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2.</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Њавасмандгардонии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3.</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давлат</a:t>
            </a:r>
            <a:r>
              <a:rPr lang="tg-Cyrl-TJ" sz="2400" dirty="0">
                <a:effectLst/>
                <a:latin typeface="Cambria" panose="02040503050406030204" pitchFamily="18" charset="0"/>
                <a:ea typeface="Calibri" panose="020F0502020204030204" pitchFamily="34" charset="0"/>
                <a:cs typeface="Cambria" panose="02040503050406030204" pitchFamily="18" charset="0"/>
              </a:rPr>
              <a:t>ӣ</a:t>
            </a: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tg-Cyrl-TJ" sz="2400" dirty="0">
                <a:effectLst/>
                <a:latin typeface="Times New Roman Tj" panose="02020603050405020304" pitchFamily="18" charset="-52"/>
                <a:ea typeface="Calibri" panose="020F0502020204030204" pitchFamily="34" charset="0"/>
                <a:cs typeface="Times New Roman Tj" panose="02020603050405020304" pitchFamily="18" charset="-52"/>
              </a:rPr>
              <a:t>барои</a:t>
            </a: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4.</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Масоили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имтиёзњо</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400" dirty="0">
                <a:effectLst/>
                <a:latin typeface="Times New Roman Tj" panose="02020603050405020304" pitchFamily="18" charset="-52"/>
                <a:ea typeface="Calibri" panose="020F0502020204030204" pitchFamily="34" charset="0"/>
                <a:cs typeface="Times New Roman" panose="02020603050405020304" pitchFamily="18" charset="0"/>
              </a:rPr>
              <a:t>	5.</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мењнати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граждании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њайати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техникї</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хизматрасони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маќомоти</a:t>
            </a:r>
            <a:r>
              <a:rPr lang="ru-RU" sz="24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4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24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144</a:t>
            </a:fld>
            <a:endParaRPr lang="ru-RU"/>
          </a:p>
        </p:txBody>
      </p:sp>
    </p:spTree>
    <p:extLst>
      <p:ext uri="{BB962C8B-B14F-4D97-AF65-F5344CB8AC3E}">
        <p14:creationId xmlns:p14="http://schemas.microsoft.com/office/powerpoint/2010/main" val="25886694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412776"/>
            <a:ext cx="8229600" cy="4525963"/>
          </a:xfrm>
        </p:spPr>
        <p:txBody>
          <a:bodyPr>
            <a:noAutofit/>
          </a:bodyPr>
          <a:lstStyle/>
          <a:p>
            <a:pPr marL="0" indent="0" algn="just">
              <a:lnSpc>
                <a:spcPct val="150000"/>
              </a:lnSpc>
              <a:buNone/>
            </a:pPr>
            <a:r>
              <a:rPr lang="tg-Cyrl-TJ" sz="22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Музди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меҳнат</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бояд</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шароити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моддии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заруриро</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барои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иҷрои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ӯҳдадориҳои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мансабии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фароҳам</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оварда</a:t>
            </a:r>
            <a:r>
              <a:rPr lang="ru-RU" sz="2200" dirty="0">
                <a:effectLst/>
                <a:latin typeface="Times New Roman" panose="02020603050405020304" pitchFamily="18" charset="0"/>
                <a:ea typeface="Times New Roman" panose="02020603050405020304" pitchFamily="18" charset="0"/>
              </a:rPr>
              <a:t>, ба ӯ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аҳли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оилааш</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сатҳи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муносиби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зиндагиро</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таъмин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намояд</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инчунин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барои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бо</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кадрҳои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салоҳиятноку</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таҷрибанок</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таъмин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намудани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мақомоти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мусоидат</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намуда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омили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меҳнати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поквиҷдонона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ташаббускоронаи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бошад</a:t>
            </a:r>
            <a:r>
              <a:rPr lang="ru-RU" sz="22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200" dirty="0">
                <a:latin typeface="Times New Roman" panose="02020603050405020304" pitchFamily="18" charset="0"/>
                <a:ea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rPr>
              <a:t> </a:t>
            </a:r>
            <a:r>
              <a:rPr lang="ru-RU" sz="2200" i="1" dirty="0">
                <a:latin typeface="Times New Roman Tj" panose="02020603050405020304" pitchFamily="18" charset="-52"/>
              </a:rPr>
              <a:t>(</a:t>
            </a:r>
            <a:r>
              <a:rPr lang="ru-RU" sz="2200" i="1" dirty="0" err="1">
                <a:latin typeface="Times New Roman Tj" panose="02020603050405020304" pitchFamily="18" charset="-52"/>
              </a:rPr>
              <a:t>Қисми</a:t>
            </a:r>
            <a:r>
              <a:rPr lang="ru-RU" sz="2200" i="1" dirty="0">
                <a:latin typeface="Times New Roman Tj" panose="02020603050405020304" pitchFamily="18" charset="-52"/>
              </a:rPr>
              <a:t> 1 </a:t>
            </a:r>
            <a:r>
              <a:rPr lang="ru-RU" sz="2200" i="1" dirty="0" err="1">
                <a:latin typeface="Times New Roman Tj" panose="02020603050405020304" pitchFamily="18" charset="-52"/>
              </a:rPr>
              <a:t>моддаи</a:t>
            </a:r>
            <a:r>
              <a:rPr lang="ru-RU" sz="2200" i="1" dirty="0">
                <a:latin typeface="Times New Roman Tj" panose="02020603050405020304" pitchFamily="18" charset="-52"/>
              </a:rPr>
              <a:t> 36  </a:t>
            </a:r>
            <a:r>
              <a:rPr lang="ru-RU" sz="2200" i="1" dirty="0" err="1">
                <a:latin typeface="Times New Roman Tj" panose="02020603050405020304" pitchFamily="18" charset="-52"/>
              </a:rPr>
              <a:t>Ќонуни</a:t>
            </a:r>
            <a:r>
              <a:rPr lang="ru-RU" sz="2200" i="1" dirty="0">
                <a:latin typeface="Times New Roman Tj" panose="02020603050405020304" pitchFamily="18" charset="-52"/>
              </a:rPr>
              <a:t> </a:t>
            </a:r>
            <a:r>
              <a:rPr lang="ru-RU" sz="2200" i="1" dirty="0" err="1">
                <a:latin typeface="Times New Roman Tj" panose="02020603050405020304" pitchFamily="18" charset="-52"/>
              </a:rPr>
              <a:t>Љумњурии</a:t>
            </a:r>
            <a:r>
              <a:rPr lang="ru-RU" sz="2200" i="1" dirty="0">
                <a:latin typeface="Times New Roman Tj" panose="02020603050405020304" pitchFamily="18" charset="-52"/>
              </a:rPr>
              <a:t> </a:t>
            </a:r>
            <a:r>
              <a:rPr lang="ru-RU" sz="2200" i="1" dirty="0" err="1">
                <a:latin typeface="Times New Roman Tj" panose="02020603050405020304" pitchFamily="18" charset="-52"/>
              </a:rPr>
              <a:t>Тољикистон</a:t>
            </a:r>
            <a:r>
              <a:rPr lang="ru-RU" sz="2200" i="1" dirty="0">
                <a:latin typeface="Times New Roman Tj" panose="02020603050405020304" pitchFamily="18" charset="-52"/>
              </a:rPr>
              <a:t> «Дар </a:t>
            </a:r>
            <a:r>
              <a:rPr lang="ru-RU" sz="2200" i="1" dirty="0" err="1">
                <a:latin typeface="Times New Roman Tj" panose="02020603050405020304" pitchFamily="18" charset="-52"/>
              </a:rPr>
              <a:t>бораи</a:t>
            </a:r>
            <a:r>
              <a:rPr lang="ru-RU" sz="2200" i="1" dirty="0">
                <a:latin typeface="Times New Roman Tj" panose="02020603050405020304" pitchFamily="18" charset="-52"/>
              </a:rPr>
              <a:t> </a:t>
            </a:r>
            <a:r>
              <a:rPr lang="ru-RU" sz="2200" i="1" dirty="0" err="1">
                <a:latin typeface="Times New Roman Tj" panose="02020603050405020304" pitchFamily="18" charset="-52"/>
              </a:rPr>
              <a:t>хизмати</a:t>
            </a:r>
            <a:r>
              <a:rPr lang="ru-RU" sz="2200" i="1" dirty="0">
                <a:latin typeface="Times New Roman Tj" panose="02020603050405020304" pitchFamily="18" charset="-52"/>
              </a:rPr>
              <a:t> </a:t>
            </a:r>
            <a:r>
              <a:rPr lang="ru-RU" sz="2200" i="1" dirty="0" err="1">
                <a:latin typeface="Times New Roman Tj" panose="02020603050405020304" pitchFamily="18" charset="-52"/>
              </a:rPr>
              <a:t>давлатї</a:t>
            </a:r>
            <a:r>
              <a:rPr lang="ru-RU" sz="2200" i="1" dirty="0">
                <a:latin typeface="Times New Roman Tj" panose="02020603050405020304" pitchFamily="18" charset="-52"/>
              </a:rPr>
              <a:t>»)</a:t>
            </a:r>
          </a:p>
          <a:p>
            <a:pPr marL="0" indent="0" algn="just">
              <a:lnSpc>
                <a:spcPct val="150000"/>
              </a:lnSpc>
              <a:buNone/>
            </a:pPr>
            <a:endParaRPr lang="ru-RU" sz="22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2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145</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895033"/>
            <a:ext cx="4680520"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Музди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меҳнати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хизматчии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(1)</a:t>
            </a:r>
            <a:endParaRPr lang="ru-RU" sz="32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39410608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268760"/>
            <a:ext cx="8229600" cy="4525963"/>
          </a:xfrm>
        </p:spPr>
        <p:txBody>
          <a:bodyPr>
            <a:noAutofit/>
          </a:bodyPr>
          <a:lstStyle/>
          <a:p>
            <a:pPr marL="0" indent="0" algn="just">
              <a:lnSpc>
                <a:spcPct val="150000"/>
              </a:lnSpc>
              <a:buNone/>
            </a:pPr>
            <a:r>
              <a:rPr lang="tg-Cyrl-TJ" sz="24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Музди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меҳнати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хизматчии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аз </a:t>
            </a:r>
            <a:r>
              <a:rPr lang="ru-RU" sz="2400" dirty="0" err="1">
                <a:effectLst/>
                <a:latin typeface="Times New Roman" panose="02020603050405020304" pitchFamily="18" charset="0"/>
                <a:ea typeface="Times New Roman" panose="02020603050405020304" pitchFamily="18" charset="0"/>
              </a:rPr>
              <a:t>маоши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иловапулиҳо</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маоши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рутбаи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тахассусӣ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собиқаи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иборат</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мебошад</a:t>
            </a:r>
            <a:r>
              <a:rPr lang="ru-RU" sz="24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Иловапулӣ</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маоши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собиқаи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назардошти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иловапулӣ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рутбаи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таҳассусӣ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ҳар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моҳ</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андозаи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муқарраргардида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пардохт</a:t>
            </a:r>
            <a:r>
              <a:rPr lang="ru-RU" sz="2400" dirty="0">
                <a:effectLst/>
                <a:latin typeface="Times New Roman" panose="02020603050405020304" pitchFamily="18" charset="0"/>
                <a:ea typeface="Times New Roman" panose="02020603050405020304" pitchFamily="18" charset="0"/>
              </a:rPr>
              <a:t> карда </a:t>
            </a:r>
            <a:r>
              <a:rPr lang="ru-RU" sz="2400" dirty="0" err="1">
                <a:effectLst/>
                <a:latin typeface="Times New Roman" panose="02020603050405020304" pitchFamily="18" charset="0"/>
                <a:ea typeface="Times New Roman" panose="02020603050405020304" pitchFamily="18" charset="0"/>
              </a:rPr>
              <a:t>мешавад</a:t>
            </a:r>
            <a:r>
              <a:rPr lang="ru-RU" sz="24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400" dirty="0">
                <a:latin typeface="Times New Roman" panose="02020603050405020304" pitchFamily="18" charset="0"/>
                <a:ea typeface="Times New Roman" panose="02020603050405020304" pitchFamily="18" charset="0"/>
              </a:rPr>
              <a:t>	</a:t>
            </a:r>
            <a:r>
              <a:rPr lang="ru-RU" sz="2400" i="1" dirty="0">
                <a:latin typeface="Times New Roman Tj" panose="02020603050405020304" pitchFamily="18" charset="-52"/>
              </a:rPr>
              <a:t>(</a:t>
            </a:r>
            <a:r>
              <a:rPr lang="ru-RU" sz="2400" i="1" dirty="0" err="1">
                <a:latin typeface="Times New Roman Tj" panose="02020603050405020304" pitchFamily="18" charset="-52"/>
              </a:rPr>
              <a:t>Қисмҳои</a:t>
            </a:r>
            <a:r>
              <a:rPr lang="ru-RU" sz="2400" i="1" dirty="0">
                <a:latin typeface="Times New Roman Tj" panose="02020603050405020304" pitchFamily="18" charset="-52"/>
              </a:rPr>
              <a:t> 2 </a:t>
            </a:r>
            <a:r>
              <a:rPr lang="ru-RU" sz="2400" i="1" dirty="0" err="1">
                <a:latin typeface="Times New Roman Tj" panose="02020603050405020304" pitchFamily="18" charset="-52"/>
              </a:rPr>
              <a:t>ва</a:t>
            </a:r>
            <a:r>
              <a:rPr lang="ru-RU" sz="2400" i="1" dirty="0">
                <a:latin typeface="Times New Roman Tj" panose="02020603050405020304" pitchFamily="18" charset="-52"/>
              </a:rPr>
              <a:t> 3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36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p>
          <a:p>
            <a:pPr marL="0" indent="0" algn="just">
              <a:lnSpc>
                <a:spcPct val="150000"/>
              </a:lnSpc>
              <a:buNone/>
            </a:pPr>
            <a:endParaRPr lang="ru-RU" sz="24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4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146</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895033"/>
            <a:ext cx="4896544"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Музди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меҳнати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хизматчии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(2)</a:t>
            </a:r>
            <a:endParaRPr lang="ru-RU" sz="32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11994072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371463"/>
            <a:ext cx="8229600" cy="4525963"/>
          </a:xfrm>
        </p:spPr>
        <p:txBody>
          <a:bodyPr>
            <a:noAutofit/>
          </a:bodyPr>
          <a:lstStyle/>
          <a:p>
            <a:pPr marL="0" indent="0" algn="just">
              <a:lnSpc>
                <a:spcPct val="150000"/>
              </a:lnSpc>
              <a:buNone/>
            </a:pPr>
            <a:r>
              <a:rPr lang="tg-Cyrl-TJ" sz="24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Андозаи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маоши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иловапулӣ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рутбаи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тахассусӣ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собиқаи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инчунин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шартҳо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тартиби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пардохти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музди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меҳнати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хизматчиёни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давлатиро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Президенти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муайян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менамояд</a:t>
            </a:r>
            <a:r>
              <a:rPr lang="ru-RU" sz="24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400" i="1" dirty="0">
                <a:latin typeface="Times New Roman Tj" panose="02020603050405020304" pitchFamily="18" charset="-52"/>
              </a:rPr>
              <a:t>	(</a:t>
            </a:r>
            <a:r>
              <a:rPr lang="ru-RU" sz="2400" i="1" dirty="0" err="1">
                <a:latin typeface="Times New Roman Tj" panose="02020603050405020304" pitchFamily="18" charset="-52"/>
              </a:rPr>
              <a:t>Қисми</a:t>
            </a:r>
            <a:r>
              <a:rPr lang="ru-RU" sz="2400" i="1">
                <a:latin typeface="Times New Roman Tj" panose="02020603050405020304" pitchFamily="18" charset="-52"/>
              </a:rPr>
              <a:t> 4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36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p>
          <a:p>
            <a:pPr marL="0" indent="0" algn="just">
              <a:lnSpc>
                <a:spcPct val="150000"/>
              </a:lnSpc>
              <a:buNone/>
            </a:pPr>
            <a:endParaRPr lang="ru-RU" sz="24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4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147</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895033"/>
            <a:ext cx="4896544"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Музди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меҳнати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хизматчии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(3)</a:t>
            </a:r>
            <a:endParaRPr lang="ru-RU" sz="32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40238271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148</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895033"/>
            <a:ext cx="4896544"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Музди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меҳнати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хизматчии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(4)</a:t>
            </a:r>
            <a:endParaRPr lang="ru-RU" sz="3200" b="1" dirty="0">
              <a:solidFill>
                <a:srgbClr val="0070C0"/>
              </a:solidFill>
              <a:effectLst/>
              <a:latin typeface="Times New Roman Tj" panose="02020603050405020304" pitchFamily="18" charset="-52"/>
              <a:ea typeface="Arial Unicode MS"/>
              <a:cs typeface="Arial Unicode MS"/>
            </a:endParaRPr>
          </a:p>
        </p:txBody>
      </p:sp>
      <p:pic>
        <p:nvPicPr>
          <p:cNvPr id="5" name="Рисунок 4">
            <a:extLst>
              <a:ext uri="{FF2B5EF4-FFF2-40B4-BE49-F238E27FC236}">
                <a16:creationId xmlns:a16="http://schemas.microsoft.com/office/drawing/2014/main" id="{3AE00E4E-EE22-4891-82CD-C81B82686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7094"/>
            <a:ext cx="9144000" cy="4921060"/>
          </a:xfrm>
          <a:prstGeom prst="rect">
            <a:avLst/>
          </a:prstGeom>
        </p:spPr>
      </p:pic>
    </p:spTree>
    <p:extLst>
      <p:ext uri="{BB962C8B-B14F-4D97-AF65-F5344CB8AC3E}">
        <p14:creationId xmlns:p14="http://schemas.microsoft.com/office/powerpoint/2010/main" val="41875713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149</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895033"/>
            <a:ext cx="4896544"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Музди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меҳнати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хизматчии</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a:t>
            </a:r>
            <a:r>
              <a:rPr lang="ru-RU" sz="1800" b="1" dirty="0" err="1">
                <a:solidFill>
                  <a:srgbClr val="0070C0"/>
                </a:solidFill>
                <a:effectLst/>
                <a:latin typeface="Times New Roman" panose="02020603050405020304" pitchFamily="18" charset="0"/>
                <a:ea typeface="Times New Roman" panose="02020603050405020304" pitchFamily="18" charset="0"/>
                <a:cs typeface="Arial Unicode MS"/>
              </a:rPr>
              <a:t>давлатӣ</a:t>
            </a:r>
            <a:r>
              <a:rPr lang="ru-RU" sz="1800" b="1" dirty="0">
                <a:solidFill>
                  <a:srgbClr val="0070C0"/>
                </a:solidFill>
                <a:effectLst/>
                <a:latin typeface="Times New Roman" panose="02020603050405020304" pitchFamily="18" charset="0"/>
                <a:ea typeface="Times New Roman" panose="02020603050405020304" pitchFamily="18" charset="0"/>
                <a:cs typeface="Arial Unicode MS"/>
              </a:rPr>
              <a:t> (5)</a:t>
            </a:r>
            <a:endParaRPr lang="ru-RU" sz="3200" b="1" dirty="0">
              <a:solidFill>
                <a:srgbClr val="0070C0"/>
              </a:solidFill>
              <a:effectLst/>
              <a:latin typeface="Times New Roman Tj" panose="02020603050405020304" pitchFamily="18" charset="-52"/>
              <a:ea typeface="Arial Unicode MS"/>
              <a:cs typeface="Arial Unicode MS"/>
            </a:endParaRPr>
          </a:p>
        </p:txBody>
      </p:sp>
      <p:pic>
        <p:nvPicPr>
          <p:cNvPr id="7" name="Рисунок 6">
            <a:extLst>
              <a:ext uri="{FF2B5EF4-FFF2-40B4-BE49-F238E27FC236}">
                <a16:creationId xmlns:a16="http://schemas.microsoft.com/office/drawing/2014/main" id="{14117BF6-3304-4B1F-8CEB-0858E0687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2775"/>
            <a:ext cx="9144000" cy="5328435"/>
          </a:xfrm>
          <a:prstGeom prst="rect">
            <a:avLst/>
          </a:prstGeom>
        </p:spPr>
      </p:pic>
    </p:spTree>
    <p:extLst>
      <p:ext uri="{BB962C8B-B14F-4D97-AF65-F5344CB8AC3E}">
        <p14:creationId xmlns:p14="http://schemas.microsoft.com/office/powerpoint/2010/main" val="272067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15</a:t>
            </a:fld>
            <a:endParaRPr lang="ru-RU"/>
          </a:p>
        </p:txBody>
      </p:sp>
      <p:sp>
        <p:nvSpPr>
          <p:cNvPr id="5" name="Заголовок 1"/>
          <p:cNvSpPr txBox="1">
            <a:spLocks/>
          </p:cNvSpPr>
          <p:nvPr/>
        </p:nvSpPr>
        <p:spPr>
          <a:xfrm>
            <a:off x="428596" y="1849384"/>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Идоракунии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(3) </a:t>
            </a:r>
            <a:br>
              <a:rPr kumimoji="0" lang="ru-RU" sz="32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32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9" name="Объект 2">
            <a:extLst>
              <a:ext uri="{FF2B5EF4-FFF2-40B4-BE49-F238E27FC236}">
                <a16:creationId xmlns:a16="http://schemas.microsoft.com/office/drawing/2014/main" id="{80ABF36C-321A-4453-B9A4-41B986D692C3}"/>
              </a:ext>
            </a:extLst>
          </p:cNvPr>
          <p:cNvSpPr>
            <a:spLocks noGrp="1"/>
          </p:cNvSpPr>
          <p:nvPr>
            <p:ph idx="1"/>
          </p:nvPr>
        </p:nvSpPr>
        <p:spPr>
          <a:xfrm>
            <a:off x="428596" y="2296252"/>
            <a:ext cx="8229600" cy="3725036"/>
          </a:xfrm>
        </p:spPr>
        <p:txBody>
          <a:bodyPr>
            <a:noAutofit/>
          </a:bodyPr>
          <a:lstStyle/>
          <a:p>
            <a:pPr marL="0" indent="0" algn="ctr">
              <a:buNone/>
            </a:pPr>
            <a:r>
              <a:rPr lang="ru-RU" sz="3400" b="1" dirty="0" err="1">
                <a:latin typeface="Times New Roman Tj" pitchFamily="18" charset="-52"/>
              </a:rPr>
              <a:t>Маќомоти</a:t>
            </a:r>
            <a:r>
              <a:rPr lang="ru-RU" sz="3400" b="1" dirty="0">
                <a:latin typeface="Times New Roman Tj" pitchFamily="18" charset="-52"/>
              </a:rPr>
              <a:t> </a:t>
            </a:r>
            <a:r>
              <a:rPr lang="tg-Cyrl-TJ" sz="3400" b="1" dirty="0">
                <a:latin typeface="Times New Roman Tj" pitchFamily="18" charset="-52"/>
              </a:rPr>
              <a:t>иҷроияи маҳаллии </a:t>
            </a:r>
          </a:p>
          <a:p>
            <a:pPr marL="0" indent="0" algn="ctr">
              <a:buNone/>
            </a:pPr>
            <a:r>
              <a:rPr lang="tg-Cyrl-TJ" sz="3400" b="1" dirty="0">
                <a:latin typeface="Times New Roman Tj" pitchFamily="18" charset="-52"/>
              </a:rPr>
              <a:t>ҳокимияти </a:t>
            </a:r>
            <a:r>
              <a:rPr lang="ru-RU" sz="3400" b="1" dirty="0" err="1">
                <a:latin typeface="Times New Roman Tj" pitchFamily="18" charset="-52"/>
              </a:rPr>
              <a:t>давлатї</a:t>
            </a:r>
            <a:r>
              <a:rPr lang="ru-RU" sz="3400" b="1" dirty="0">
                <a:latin typeface="Times New Roman Tj" pitchFamily="18" charset="-52"/>
              </a:rPr>
              <a:t> </a:t>
            </a:r>
          </a:p>
          <a:p>
            <a:pPr lvl="1" algn="just">
              <a:buFontTx/>
              <a:buChar char="-"/>
            </a:pPr>
            <a:r>
              <a:rPr lang="ru-RU" sz="3000" dirty="0">
                <a:latin typeface="Times New Roman Tj" pitchFamily="18" charset="-52"/>
              </a:rPr>
              <a:t>вилоятҳо-3;</a:t>
            </a:r>
          </a:p>
          <a:p>
            <a:pPr lvl="1" algn="just">
              <a:buFontTx/>
              <a:buChar char="-"/>
            </a:pPr>
            <a:r>
              <a:rPr lang="ru-RU" sz="3000" dirty="0" err="1">
                <a:latin typeface="Times New Roman Tj" pitchFamily="18" charset="-52"/>
              </a:rPr>
              <a:t>ша</a:t>
            </a:r>
            <a:r>
              <a:rPr lang="tg-Cyrl-TJ" sz="3000" dirty="0">
                <a:latin typeface="Times New Roman Tj" pitchFamily="18" charset="-52"/>
              </a:rPr>
              <a:t>ҳри Душанбе</a:t>
            </a:r>
            <a:r>
              <a:rPr lang="ru-RU" sz="3000" dirty="0">
                <a:latin typeface="Times New Roman Tj" pitchFamily="18" charset="-52"/>
              </a:rPr>
              <a:t>-1;</a:t>
            </a:r>
          </a:p>
          <a:p>
            <a:pPr lvl="1" algn="just">
              <a:buFontTx/>
              <a:buChar char="-"/>
            </a:pPr>
            <a:r>
              <a:rPr lang="ru-RU" sz="3000" dirty="0" err="1">
                <a:latin typeface="Times New Roman Tj" pitchFamily="18" charset="-52"/>
              </a:rPr>
              <a:t>ша</a:t>
            </a:r>
            <a:r>
              <a:rPr lang="tg-Cyrl-TJ" sz="3000" dirty="0">
                <a:latin typeface="Times New Roman Tj" pitchFamily="18" charset="-52"/>
              </a:rPr>
              <a:t>ҳрҳо</a:t>
            </a:r>
            <a:r>
              <a:rPr lang="ru-RU" sz="3000" dirty="0">
                <a:latin typeface="Times New Roman Tj" pitchFamily="18" charset="-52"/>
              </a:rPr>
              <a:t>	-17;</a:t>
            </a:r>
          </a:p>
          <a:p>
            <a:pPr lvl="1" algn="just">
              <a:buFontTx/>
              <a:buChar char="-"/>
            </a:pPr>
            <a:r>
              <a:rPr lang="ru-RU" sz="3000" dirty="0">
                <a:latin typeface="Times New Roman Tj" pitchFamily="18" charset="-52"/>
              </a:rPr>
              <a:t>ноҳияҳо-51. </a:t>
            </a:r>
          </a:p>
          <a:p>
            <a:pPr marL="0" indent="0" algn="just">
              <a:buNone/>
            </a:pPr>
            <a:r>
              <a:rPr lang="ru-RU" sz="3400" dirty="0">
                <a:latin typeface="Times New Roman Tj" pitchFamily="18" charset="-52"/>
              </a:rPr>
              <a:t> 	</a:t>
            </a:r>
          </a:p>
          <a:p>
            <a:pPr marL="0" indent="0" algn="just">
              <a:buNone/>
            </a:pPr>
            <a:r>
              <a:rPr lang="ru-RU" sz="3400" dirty="0">
                <a:latin typeface="Times New Roman Tj" pitchFamily="18" charset="-52"/>
              </a:rPr>
              <a:t>	</a:t>
            </a:r>
          </a:p>
          <a:p>
            <a:pPr marL="0" indent="0" algn="just">
              <a:buNone/>
            </a:pPr>
            <a:endParaRPr lang="ru-RU" sz="3400" dirty="0">
              <a:latin typeface="Times New Roman Tj" pitchFamily="18" charset="-52"/>
            </a:endParaRPr>
          </a:p>
          <a:p>
            <a:pPr marL="0" indent="0" algn="just">
              <a:buNone/>
            </a:pPr>
            <a:r>
              <a:rPr lang="ru-RU" sz="3400" dirty="0">
                <a:latin typeface="Times New Roman Tj" pitchFamily="18" charset="-52"/>
              </a:rPr>
              <a:t> </a:t>
            </a:r>
          </a:p>
        </p:txBody>
      </p:sp>
    </p:spTree>
    <p:extLst>
      <p:ext uri="{BB962C8B-B14F-4D97-AF65-F5344CB8AC3E}">
        <p14:creationId xmlns:p14="http://schemas.microsoft.com/office/powerpoint/2010/main" val="917710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11663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052736"/>
            <a:ext cx="8229600" cy="4525963"/>
          </a:xfrm>
        </p:spPr>
        <p:txBody>
          <a:bodyPr>
            <a:noAutofit/>
          </a:bodyPr>
          <a:lstStyle/>
          <a:p>
            <a:pPr marL="0" indent="0" algn="just">
              <a:lnSpc>
                <a:spcPct val="150000"/>
              </a:lnSpc>
              <a:buNone/>
            </a:pPr>
            <a:r>
              <a:rPr lang="tg-Cyrl-TJ" sz="22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rPr>
              <a:t>1. Ба </a:t>
            </a:r>
            <a:r>
              <a:rPr lang="ru-RU" sz="2200" dirty="0" err="1">
                <a:effectLst/>
                <a:latin typeface="Times New Roman" panose="02020603050405020304" pitchFamily="18" charset="0"/>
                <a:ea typeface="Times New Roman" panose="02020603050405020304" pitchFamily="18" charset="0"/>
              </a:rPr>
              <a:t>хизматчии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кафолатҳои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зерин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дода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мешавад</a:t>
            </a:r>
            <a:r>
              <a:rPr lang="ru-RU" sz="22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шароити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корӣ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барои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таъмини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иҷрои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ӯҳдадориҳои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мансабӣ</a:t>
            </a:r>
            <a:r>
              <a:rPr lang="ru-RU" sz="22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музди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меҳнат</a:t>
            </a:r>
            <a:r>
              <a:rPr lang="ru-RU" sz="2200" dirty="0">
                <a:effectLst/>
                <a:latin typeface="Times New Roman" panose="02020603050405020304" pitchFamily="18" charset="0"/>
                <a:ea typeface="Times New Roman" panose="02020603050405020304" pitchFamily="18" charset="0"/>
              </a:rPr>
              <a:t>, аз </a:t>
            </a:r>
            <a:r>
              <a:rPr lang="ru-RU" sz="2200" dirty="0" err="1">
                <a:effectLst/>
                <a:latin typeface="Times New Roman" panose="02020603050405020304" pitchFamily="18" charset="0"/>
                <a:ea typeface="Times New Roman" panose="02020603050405020304" pitchFamily="18" charset="0"/>
              </a:rPr>
              <a:t>ҷумла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мукофотпулӣ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кӯмакпулӣ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иловапулӣ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ҷубронпулӣ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изофапулӣ</a:t>
            </a:r>
            <a:r>
              <a:rPr lang="ru-RU" sz="2200" dirty="0">
                <a:effectLst/>
                <a:latin typeface="Times New Roman" panose="02020603050405020304" pitchFamily="18" charset="0"/>
                <a:ea typeface="Times New Roman" panose="02020603050405020304" pitchFamily="18" charset="0"/>
              </a:rPr>
              <a:t>; </a:t>
            </a:r>
          </a:p>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рухсатии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ҳарсолаи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пардохтшаванда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дигар</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рухсатиҳои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муқаррарнамудаи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қонунгузории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Ҷумҳурии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Тоҷикистон</a:t>
            </a:r>
            <a:r>
              <a:rPr lang="ru-RU" sz="2200" dirty="0">
                <a:effectLst/>
                <a:latin typeface="Times New Roman" panose="02020603050405020304" pitchFamily="18" charset="0"/>
                <a:ea typeface="Times New Roman" panose="02020603050405020304" pitchFamily="18" charset="0"/>
              </a:rPr>
              <a:t>; </a:t>
            </a:r>
          </a:p>
          <a:p>
            <a:pPr marL="0" indent="0" algn="just">
              <a:lnSpc>
                <a:spcPct val="150000"/>
              </a:lnSpc>
              <a:buNone/>
            </a:pPr>
            <a:r>
              <a:rPr lang="ru-RU" sz="2200" dirty="0">
                <a:latin typeface="Times New Roman" panose="02020603050405020304" pitchFamily="18" charset="0"/>
                <a:ea typeface="Times New Roman" panose="02020603050405020304" pitchFamily="18" charset="0"/>
              </a:rPr>
              <a:t>	</a:t>
            </a:r>
            <a:r>
              <a:rPr lang="ru-RU" sz="2200" i="1" dirty="0">
                <a:latin typeface="Times New Roman Tj" panose="02020603050405020304" pitchFamily="18" charset="-52"/>
              </a:rPr>
              <a:t>(</a:t>
            </a:r>
            <a:r>
              <a:rPr lang="ru-RU" sz="2200" i="1" dirty="0" err="1">
                <a:latin typeface="Times New Roman Tj" panose="02020603050405020304" pitchFamily="18" charset="-52"/>
              </a:rPr>
              <a:t>Қисми</a:t>
            </a:r>
            <a:r>
              <a:rPr lang="ru-RU" sz="2200" i="1" dirty="0">
                <a:latin typeface="Times New Roman Tj" panose="02020603050405020304" pitchFamily="18" charset="-52"/>
              </a:rPr>
              <a:t> 1 </a:t>
            </a:r>
            <a:r>
              <a:rPr lang="ru-RU" sz="2200" i="1" dirty="0" err="1">
                <a:latin typeface="Times New Roman Tj" panose="02020603050405020304" pitchFamily="18" charset="-52"/>
              </a:rPr>
              <a:t>моддаи</a:t>
            </a:r>
            <a:r>
              <a:rPr lang="ru-RU" sz="2200" i="1" dirty="0">
                <a:latin typeface="Times New Roman Tj" panose="02020603050405020304" pitchFamily="18" charset="-52"/>
              </a:rPr>
              <a:t> 34  </a:t>
            </a:r>
            <a:r>
              <a:rPr lang="ru-RU" sz="2200" i="1" dirty="0" err="1">
                <a:latin typeface="Times New Roman Tj" panose="02020603050405020304" pitchFamily="18" charset="-52"/>
              </a:rPr>
              <a:t>Ќонуни</a:t>
            </a:r>
            <a:r>
              <a:rPr lang="ru-RU" sz="2200" i="1" dirty="0">
                <a:latin typeface="Times New Roman Tj" panose="02020603050405020304" pitchFamily="18" charset="-52"/>
              </a:rPr>
              <a:t> </a:t>
            </a:r>
            <a:r>
              <a:rPr lang="ru-RU" sz="2200" i="1" dirty="0" err="1">
                <a:latin typeface="Times New Roman Tj" panose="02020603050405020304" pitchFamily="18" charset="-52"/>
              </a:rPr>
              <a:t>Љумњурии</a:t>
            </a:r>
            <a:r>
              <a:rPr lang="ru-RU" sz="2200" i="1" dirty="0">
                <a:latin typeface="Times New Roman Tj" panose="02020603050405020304" pitchFamily="18" charset="-52"/>
              </a:rPr>
              <a:t> </a:t>
            </a:r>
            <a:r>
              <a:rPr lang="ru-RU" sz="2200" i="1" dirty="0" err="1">
                <a:latin typeface="Times New Roman Tj" panose="02020603050405020304" pitchFamily="18" charset="-52"/>
              </a:rPr>
              <a:t>Тољикистон</a:t>
            </a:r>
            <a:r>
              <a:rPr lang="ru-RU" sz="2200" i="1" dirty="0">
                <a:latin typeface="Times New Roman Tj" panose="02020603050405020304" pitchFamily="18" charset="-52"/>
              </a:rPr>
              <a:t> «Дар </a:t>
            </a:r>
            <a:r>
              <a:rPr lang="ru-RU" sz="2200" i="1" dirty="0" err="1">
                <a:latin typeface="Times New Roman Tj" panose="02020603050405020304" pitchFamily="18" charset="-52"/>
              </a:rPr>
              <a:t>бораи</a:t>
            </a:r>
            <a:r>
              <a:rPr lang="ru-RU" sz="2200" i="1" dirty="0">
                <a:latin typeface="Times New Roman Tj" panose="02020603050405020304" pitchFamily="18" charset="-52"/>
              </a:rPr>
              <a:t> </a:t>
            </a:r>
            <a:r>
              <a:rPr lang="ru-RU" sz="2200" i="1" dirty="0" err="1">
                <a:latin typeface="Times New Roman Tj" panose="02020603050405020304" pitchFamily="18" charset="-52"/>
              </a:rPr>
              <a:t>хизмати</a:t>
            </a:r>
            <a:r>
              <a:rPr lang="ru-RU" sz="2200" i="1" dirty="0">
                <a:latin typeface="Times New Roman Tj" panose="02020603050405020304" pitchFamily="18" charset="-52"/>
              </a:rPr>
              <a:t> </a:t>
            </a:r>
            <a:r>
              <a:rPr lang="ru-RU" sz="2200" i="1" dirty="0" err="1">
                <a:latin typeface="Times New Roman Tj" panose="02020603050405020304" pitchFamily="18" charset="-52"/>
              </a:rPr>
              <a:t>давлатї</a:t>
            </a:r>
            <a:r>
              <a:rPr lang="ru-RU" sz="2200" i="1" dirty="0">
                <a:latin typeface="Times New Roman Tj" panose="02020603050405020304" pitchFamily="18" charset="-52"/>
              </a:rPr>
              <a:t>»)</a:t>
            </a:r>
          </a:p>
          <a:p>
            <a:pPr marL="0" indent="0" algn="just">
              <a:lnSpc>
                <a:spcPct val="150000"/>
              </a:lnSpc>
              <a:buNone/>
            </a:pPr>
            <a:endParaRPr lang="ru-RU" sz="22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2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150</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620688"/>
            <a:ext cx="4896544"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rPr>
              <a:t>Кафолатҳо</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барои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хизматчии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(1)</a:t>
            </a:r>
            <a:endParaRPr lang="ru-RU" sz="32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9072630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11663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052736"/>
            <a:ext cx="8229600" cy="4525963"/>
          </a:xfrm>
        </p:spPr>
        <p:txBody>
          <a:bodyPr>
            <a:noAutofit/>
          </a:bodyPr>
          <a:lstStyle/>
          <a:p>
            <a:pPr marL="0" indent="0" algn="just">
              <a:lnSpc>
                <a:spcPct val="150000"/>
              </a:lnSpc>
              <a:buNone/>
            </a:pPr>
            <a:r>
              <a:rPr lang="tg-Cyrl-TJ" sz="23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таҳсил</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ва</a:t>
            </a:r>
            <a:r>
              <a:rPr lang="ru-RU" sz="2300" dirty="0">
                <a:effectLst/>
                <a:latin typeface="Times New Roman" panose="02020603050405020304" pitchFamily="18" charset="0"/>
                <a:ea typeface="Times New Roman" panose="02020603050405020304" pitchFamily="18" charset="0"/>
              </a:rPr>
              <a:t> баланд </a:t>
            </a:r>
            <a:r>
              <a:rPr lang="ru-RU" sz="2300" dirty="0" err="1">
                <a:effectLst/>
                <a:latin typeface="Times New Roman" panose="02020603050405020304" pitchFamily="18" charset="0"/>
                <a:ea typeface="Times New Roman" panose="02020603050405020304" pitchFamily="18" charset="0"/>
              </a:rPr>
              <a:t>бардоштани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дараҷаи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тахассус</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бо</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нигоҳ</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доштани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музди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меҳнат</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мансаби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ишғолнамуда</a:t>
            </a:r>
            <a:r>
              <a:rPr lang="ru-RU" sz="2300" dirty="0">
                <a:effectLst/>
                <a:latin typeface="Times New Roman" panose="02020603050405020304" pitchFamily="18" charset="0"/>
                <a:ea typeface="Times New Roman" panose="02020603050405020304" pitchFamily="18" charset="0"/>
              </a:rPr>
              <a:t> ё </a:t>
            </a:r>
            <a:r>
              <a:rPr lang="ru-RU" sz="2300" dirty="0" err="1">
                <a:effectLst/>
                <a:latin typeface="Times New Roman" panose="02020603050405020304" pitchFamily="18" charset="0"/>
                <a:ea typeface="Times New Roman" panose="02020603050405020304" pitchFamily="18" charset="0"/>
              </a:rPr>
              <a:t>мансаби</a:t>
            </a:r>
            <a:r>
              <a:rPr lang="ru-RU" sz="2300" dirty="0">
                <a:effectLst/>
                <a:latin typeface="Times New Roman" panose="02020603050405020304" pitchFamily="18" charset="0"/>
                <a:ea typeface="Times New Roman" panose="02020603050405020304" pitchFamily="18" charset="0"/>
              </a:rPr>
              <a:t> ба он </a:t>
            </a:r>
            <a:r>
              <a:rPr lang="ru-RU" sz="2300" dirty="0" err="1">
                <a:effectLst/>
                <a:latin typeface="Times New Roman" panose="02020603050405020304" pitchFamily="18" charset="0"/>
                <a:ea typeface="Times New Roman" panose="02020603050405020304" pitchFamily="18" charset="0"/>
              </a:rPr>
              <a:t>баробар</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бо</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тартиби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муайяннамудаи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Президенти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Ҷумҳурии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Тоҷикистон</a:t>
            </a:r>
            <a:r>
              <a:rPr lang="ru-RU" sz="2300" dirty="0">
                <a:effectLst/>
                <a:latin typeface="Times New Roman" panose="02020603050405020304" pitchFamily="18" charset="0"/>
                <a:ea typeface="Times New Roman" panose="02020603050405020304" pitchFamily="18" charset="0"/>
              </a:rPr>
              <a:t> дар </a:t>
            </a:r>
            <a:r>
              <a:rPr lang="ru-RU" sz="2300" dirty="0" err="1">
                <a:effectLst/>
                <a:latin typeface="Times New Roman" panose="02020603050405020304" pitchFamily="18" charset="0"/>
                <a:ea typeface="Times New Roman" panose="02020603050405020304" pitchFamily="18" charset="0"/>
              </a:rPr>
              <a:t>тамоми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давраи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таҳсил</a:t>
            </a:r>
            <a:r>
              <a:rPr lang="ru-RU" sz="2300" dirty="0">
                <a:effectLst/>
                <a:latin typeface="Times New Roman" panose="02020603050405020304" pitchFamily="18" charset="0"/>
                <a:ea typeface="Times New Roman" panose="02020603050405020304" pitchFamily="18" charset="0"/>
              </a:rPr>
              <a:t>; </a:t>
            </a:r>
          </a:p>
          <a:p>
            <a:pPr marL="0" indent="0" algn="just">
              <a:lnSpc>
                <a:spcPct val="150000"/>
              </a:lnSpc>
              <a:buNone/>
            </a:pPr>
            <a:r>
              <a:rPr lang="ru-RU" sz="2300" dirty="0">
                <a:effectLst/>
                <a:latin typeface="Times New Roman" panose="02020603050405020304" pitchFamily="18" charset="0"/>
                <a:ea typeface="Times New Roman" panose="02020603050405020304" pitchFamily="18" charset="0"/>
              </a:rPr>
              <a:t>	- </a:t>
            </a:r>
            <a:r>
              <a:rPr lang="ru-RU" sz="2300" dirty="0" err="1">
                <a:effectLst/>
                <a:latin typeface="Times New Roman" panose="02020603050405020304" pitchFamily="18" charset="0"/>
                <a:ea typeface="Times New Roman" panose="02020603050405020304" pitchFamily="18" charset="0"/>
              </a:rPr>
              <a:t>суғуртаи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ҳатмии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давлатӣ</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барои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беморӣ</a:t>
            </a:r>
            <a:r>
              <a:rPr lang="ru-RU" sz="2300" dirty="0">
                <a:effectLst/>
                <a:latin typeface="Times New Roman" panose="02020603050405020304" pitchFamily="18" charset="0"/>
                <a:ea typeface="Times New Roman" panose="02020603050405020304" pitchFamily="18" charset="0"/>
              </a:rPr>
              <a:t> ё </a:t>
            </a:r>
            <a:r>
              <a:rPr lang="ru-RU" sz="2300" dirty="0" err="1">
                <a:effectLst/>
                <a:latin typeface="Times New Roman" panose="02020603050405020304" pitchFamily="18" charset="0"/>
                <a:ea typeface="Times New Roman" panose="02020603050405020304" pitchFamily="18" charset="0"/>
              </a:rPr>
              <a:t>гум</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кардани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қобилияти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меҳнатӣ</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фавт</a:t>
            </a:r>
            <a:r>
              <a:rPr lang="ru-RU" sz="2300" dirty="0">
                <a:effectLst/>
                <a:latin typeface="Times New Roman" panose="02020603050405020304" pitchFamily="18" charset="0"/>
                <a:ea typeface="Times New Roman" panose="02020603050405020304" pitchFamily="18" charset="0"/>
              </a:rPr>
              <a:t> ё </a:t>
            </a:r>
            <a:r>
              <a:rPr lang="ru-RU" sz="2300" dirty="0" err="1">
                <a:effectLst/>
                <a:latin typeface="Times New Roman" panose="02020603050405020304" pitchFamily="18" charset="0"/>
                <a:ea typeface="Times New Roman" panose="02020603050405020304" pitchFamily="18" charset="0"/>
              </a:rPr>
              <a:t>расондани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зарар</a:t>
            </a:r>
            <a:r>
              <a:rPr lang="ru-RU" sz="2300" dirty="0">
                <a:effectLst/>
                <a:latin typeface="Times New Roman" panose="02020603050405020304" pitchFamily="18" charset="0"/>
                <a:ea typeface="Times New Roman" panose="02020603050405020304" pitchFamily="18" charset="0"/>
              </a:rPr>
              <a:t> ба </a:t>
            </a:r>
            <a:r>
              <a:rPr lang="ru-RU" sz="2300" dirty="0" err="1">
                <a:effectLst/>
                <a:latin typeface="Times New Roman" panose="02020603050405020304" pitchFamily="18" charset="0"/>
                <a:ea typeface="Times New Roman" panose="02020603050405020304" pitchFamily="18" charset="0"/>
              </a:rPr>
              <a:t>саломатӣ</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ва</a:t>
            </a:r>
            <a:r>
              <a:rPr lang="ru-RU" sz="2300" dirty="0">
                <a:effectLst/>
                <a:latin typeface="Times New Roman" panose="02020603050405020304" pitchFamily="18" charset="0"/>
                <a:ea typeface="Times New Roman" panose="02020603050405020304" pitchFamily="18" charset="0"/>
              </a:rPr>
              <a:t> молу </a:t>
            </a:r>
            <a:r>
              <a:rPr lang="ru-RU" sz="2300" dirty="0" err="1">
                <a:effectLst/>
                <a:latin typeface="Times New Roman" panose="02020603050405020304" pitchFamily="18" charset="0"/>
                <a:ea typeface="Times New Roman" panose="02020603050405020304" pitchFamily="18" charset="0"/>
              </a:rPr>
              <a:t>мулки</a:t>
            </a:r>
            <a:r>
              <a:rPr lang="ru-RU" sz="2300" dirty="0">
                <a:effectLst/>
                <a:latin typeface="Times New Roman" panose="02020603050405020304" pitchFamily="18" charset="0"/>
                <a:ea typeface="Times New Roman" panose="02020603050405020304" pitchFamily="18" charset="0"/>
              </a:rPr>
              <a:t> ӯ </a:t>
            </a:r>
            <a:r>
              <a:rPr lang="ru-RU" sz="2300" dirty="0" err="1">
                <a:effectLst/>
                <a:latin typeface="Times New Roman" panose="02020603050405020304" pitchFamily="18" charset="0"/>
                <a:ea typeface="Times New Roman" panose="02020603050405020304" pitchFamily="18" charset="0"/>
              </a:rPr>
              <a:t>ҳангоми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иҷрои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ӯҳдадориҳои</a:t>
            </a:r>
            <a:r>
              <a:rPr lang="ru-RU" sz="2300" dirty="0">
                <a:effectLst/>
                <a:latin typeface="Times New Roman" panose="02020603050405020304" pitchFamily="18" charset="0"/>
                <a:ea typeface="Times New Roman" panose="02020603050405020304" pitchFamily="18" charset="0"/>
              </a:rPr>
              <a:t> </a:t>
            </a:r>
            <a:r>
              <a:rPr lang="ru-RU" sz="2300" dirty="0" err="1">
                <a:effectLst/>
                <a:latin typeface="Times New Roman" panose="02020603050405020304" pitchFamily="18" charset="0"/>
                <a:ea typeface="Times New Roman" panose="02020603050405020304" pitchFamily="18" charset="0"/>
              </a:rPr>
              <a:t>мансабӣ</a:t>
            </a:r>
            <a:r>
              <a:rPr lang="ru-RU" sz="23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300" dirty="0">
                <a:effectLst/>
                <a:latin typeface="Times New Roman" panose="02020603050405020304" pitchFamily="18" charset="0"/>
                <a:ea typeface="Times New Roman" panose="02020603050405020304" pitchFamily="18" charset="0"/>
              </a:rPr>
              <a:t>	</a:t>
            </a:r>
            <a:r>
              <a:rPr lang="ru-RU" sz="2300" i="1" dirty="0">
                <a:latin typeface="Times New Roman Tj" panose="02020603050405020304" pitchFamily="18" charset="-52"/>
              </a:rPr>
              <a:t>(</a:t>
            </a:r>
            <a:r>
              <a:rPr lang="ru-RU" sz="2300" i="1" dirty="0" err="1">
                <a:latin typeface="Times New Roman Tj" panose="02020603050405020304" pitchFamily="18" charset="-52"/>
              </a:rPr>
              <a:t>Қисми</a:t>
            </a:r>
            <a:r>
              <a:rPr lang="ru-RU" sz="2300" i="1" dirty="0">
                <a:latin typeface="Times New Roman Tj" panose="02020603050405020304" pitchFamily="18" charset="-52"/>
              </a:rPr>
              <a:t> 1 </a:t>
            </a:r>
            <a:r>
              <a:rPr lang="ru-RU" sz="2300" i="1" dirty="0" err="1">
                <a:latin typeface="Times New Roman Tj" panose="02020603050405020304" pitchFamily="18" charset="-52"/>
              </a:rPr>
              <a:t>моддаи</a:t>
            </a:r>
            <a:r>
              <a:rPr lang="ru-RU" sz="2300" i="1" dirty="0">
                <a:latin typeface="Times New Roman Tj" panose="02020603050405020304" pitchFamily="18" charset="-52"/>
              </a:rPr>
              <a:t> 34  </a:t>
            </a:r>
            <a:r>
              <a:rPr lang="ru-RU" sz="2300" i="1" dirty="0" err="1">
                <a:latin typeface="Times New Roman Tj" panose="02020603050405020304" pitchFamily="18" charset="-52"/>
              </a:rPr>
              <a:t>Ќонуни</a:t>
            </a:r>
            <a:r>
              <a:rPr lang="ru-RU" sz="2300" i="1" dirty="0">
                <a:latin typeface="Times New Roman Tj" panose="02020603050405020304" pitchFamily="18" charset="-52"/>
              </a:rPr>
              <a:t> </a:t>
            </a:r>
            <a:r>
              <a:rPr lang="ru-RU" sz="2300" i="1" dirty="0" err="1">
                <a:latin typeface="Times New Roman Tj" panose="02020603050405020304" pitchFamily="18" charset="-52"/>
              </a:rPr>
              <a:t>Љумњурии</a:t>
            </a:r>
            <a:r>
              <a:rPr lang="ru-RU" sz="2300" i="1" dirty="0">
                <a:latin typeface="Times New Roman Tj" panose="02020603050405020304" pitchFamily="18" charset="-52"/>
              </a:rPr>
              <a:t> </a:t>
            </a:r>
            <a:r>
              <a:rPr lang="ru-RU" sz="2300" i="1" dirty="0" err="1">
                <a:latin typeface="Times New Roman Tj" panose="02020603050405020304" pitchFamily="18" charset="-52"/>
              </a:rPr>
              <a:t>Тољикистон</a:t>
            </a:r>
            <a:r>
              <a:rPr lang="ru-RU" sz="2300" i="1" dirty="0">
                <a:latin typeface="Times New Roman Tj" panose="02020603050405020304" pitchFamily="18" charset="-52"/>
              </a:rPr>
              <a:t> «Дар </a:t>
            </a:r>
            <a:r>
              <a:rPr lang="ru-RU" sz="2300" i="1" dirty="0" err="1">
                <a:latin typeface="Times New Roman Tj" panose="02020603050405020304" pitchFamily="18" charset="-52"/>
              </a:rPr>
              <a:t>бораи</a:t>
            </a:r>
            <a:r>
              <a:rPr lang="ru-RU" sz="2300" i="1" dirty="0">
                <a:latin typeface="Times New Roman Tj" panose="02020603050405020304" pitchFamily="18" charset="-52"/>
              </a:rPr>
              <a:t> </a:t>
            </a:r>
            <a:r>
              <a:rPr lang="ru-RU" sz="2300" i="1" dirty="0" err="1">
                <a:latin typeface="Times New Roman Tj" panose="02020603050405020304" pitchFamily="18" charset="-52"/>
              </a:rPr>
              <a:t>хизмати</a:t>
            </a:r>
            <a:r>
              <a:rPr lang="ru-RU" sz="2300" i="1" dirty="0">
                <a:latin typeface="Times New Roman Tj" panose="02020603050405020304" pitchFamily="18" charset="-52"/>
              </a:rPr>
              <a:t> </a:t>
            </a:r>
            <a:r>
              <a:rPr lang="ru-RU" sz="2300" i="1" dirty="0" err="1">
                <a:latin typeface="Times New Roman Tj" panose="02020603050405020304" pitchFamily="18" charset="-52"/>
              </a:rPr>
              <a:t>давлатї</a:t>
            </a:r>
            <a:r>
              <a:rPr lang="ru-RU" sz="2300" i="1" dirty="0">
                <a:latin typeface="Times New Roman Tj" panose="02020603050405020304" pitchFamily="18" charset="-52"/>
              </a:rPr>
              <a:t>»)</a:t>
            </a:r>
          </a:p>
          <a:p>
            <a:pPr marL="0" indent="0" algn="just">
              <a:lnSpc>
                <a:spcPct val="150000"/>
              </a:lnSpc>
              <a:buNone/>
            </a:pPr>
            <a:endParaRPr lang="ru-RU" sz="23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ru-RU" sz="23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3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151</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620688"/>
            <a:ext cx="4896544"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rPr>
              <a:t>Кафолатҳо</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барои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хизматчии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(2)</a:t>
            </a:r>
            <a:endParaRPr lang="ru-RU" sz="32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65299412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11663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052736"/>
            <a:ext cx="8229600" cy="4525963"/>
          </a:xfrm>
        </p:spPr>
        <p:txBody>
          <a:bodyPr>
            <a:noAutofit/>
          </a:bodyPr>
          <a:lstStyle/>
          <a:p>
            <a:pPr marL="0" indent="0" algn="just">
              <a:lnSpc>
                <a:spcPct val="150000"/>
              </a:lnSpc>
              <a:buNone/>
            </a:pPr>
            <a:r>
              <a:rPr lang="tg-Cyrl-TJ" sz="22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таъмини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нафақа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тибқи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қонунгузории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Ҷумҳурии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Тоҷикистон</a:t>
            </a:r>
            <a:r>
              <a:rPr lang="ru-RU" sz="2200" dirty="0">
                <a:effectLst/>
                <a:latin typeface="Times New Roman" panose="02020603050405020304" pitchFamily="18" charset="0"/>
                <a:ea typeface="Times New Roman" panose="02020603050405020304" pitchFamily="18" charset="0"/>
              </a:rPr>
              <a:t>; 	</a:t>
            </a:r>
          </a:p>
          <a:p>
            <a:pPr marL="0" indent="0" algn="just">
              <a:lnSpc>
                <a:spcPct val="150000"/>
              </a:lnSpc>
              <a:buNone/>
            </a:pPr>
            <a:r>
              <a:rPr lang="ru-RU" sz="2200" dirty="0">
                <a:latin typeface="Times New Roman" panose="02020603050405020304" pitchFamily="18" charset="0"/>
                <a:ea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таъмини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нафақаи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дар </a:t>
            </a:r>
            <a:r>
              <a:rPr lang="ru-RU" sz="2200" dirty="0" err="1">
                <a:effectLst/>
                <a:latin typeface="Times New Roman" panose="02020603050405020304" pitchFamily="18" charset="0"/>
                <a:ea typeface="Times New Roman" panose="02020603050405020304" pitchFamily="18" charset="0"/>
              </a:rPr>
              <a:t>ҳолати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фавти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ба </a:t>
            </a:r>
            <a:r>
              <a:rPr lang="ru-RU" sz="2200" dirty="0" err="1">
                <a:effectLst/>
                <a:latin typeface="Times New Roman" panose="02020603050405020304" pitchFamily="18" charset="0"/>
                <a:ea typeface="Times New Roman" panose="02020603050405020304" pitchFamily="18" charset="0"/>
              </a:rPr>
              <a:t>аъзои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оилаи</a:t>
            </a:r>
            <a:r>
              <a:rPr lang="ru-RU" sz="2200" dirty="0">
                <a:effectLst/>
                <a:latin typeface="Times New Roman" panose="02020603050405020304" pitchFamily="18" charset="0"/>
                <a:ea typeface="Times New Roman" panose="02020603050405020304" pitchFamily="18" charset="0"/>
              </a:rPr>
              <a:t> ӯ, </a:t>
            </a:r>
            <a:r>
              <a:rPr lang="ru-RU" sz="2200" dirty="0" err="1">
                <a:effectLst/>
                <a:latin typeface="Times New Roman" panose="02020603050405020304" pitchFamily="18" charset="0"/>
                <a:ea typeface="Times New Roman" panose="02020603050405020304" pitchFamily="18" charset="0"/>
              </a:rPr>
              <a:t>ки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таҳти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саробониаш</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қарор</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доранд</a:t>
            </a:r>
            <a:r>
              <a:rPr lang="ru-RU" sz="2200" dirty="0">
                <a:effectLst/>
                <a:latin typeface="Times New Roman" panose="02020603050405020304" pitchFamily="18" charset="0"/>
                <a:ea typeface="Times New Roman" panose="02020603050405020304" pitchFamily="18" charset="0"/>
              </a:rPr>
              <a:t>; </a:t>
            </a:r>
            <a:r>
              <a:rPr lang="ru-RU" sz="2200" i="1" dirty="0">
                <a:latin typeface="Times New Roman Tj" panose="02020603050405020304" pitchFamily="18" charset="-52"/>
              </a:rPr>
              <a:t>	</a:t>
            </a:r>
          </a:p>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 </a:t>
            </a:r>
            <a:r>
              <a:rPr lang="ru-RU" sz="2200" dirty="0" err="1">
                <a:effectLst/>
                <a:latin typeface="Times New Roman" panose="02020603050405020304" pitchFamily="18" charset="0"/>
                <a:ea typeface="Times New Roman" panose="02020603050405020304" pitchFamily="18" charset="0"/>
              </a:rPr>
              <a:t>ҳатман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гирифтани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розигии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ҳангоми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гузаронидан</a:t>
            </a:r>
            <a:r>
              <a:rPr lang="ru-RU" sz="2200" dirty="0">
                <a:effectLst/>
                <a:latin typeface="Times New Roman" panose="02020603050405020304" pitchFamily="18" charset="0"/>
                <a:ea typeface="Times New Roman" panose="02020603050405020304" pitchFamily="18" charset="0"/>
              </a:rPr>
              <a:t> ба </a:t>
            </a:r>
            <a:r>
              <a:rPr lang="ru-RU" sz="2200" dirty="0" err="1">
                <a:effectLst/>
                <a:latin typeface="Times New Roman" panose="02020603050405020304" pitchFamily="18" charset="0"/>
                <a:ea typeface="Times New Roman" panose="02020603050405020304" pitchFamily="18" charset="0"/>
              </a:rPr>
              <a:t>мансаби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дигар</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ғайр</a:t>
            </a:r>
            <a:r>
              <a:rPr lang="ru-RU" sz="2200" dirty="0">
                <a:effectLst/>
                <a:latin typeface="Times New Roman" panose="02020603050405020304" pitchFamily="18" charset="0"/>
                <a:ea typeface="Times New Roman" panose="02020603050405020304" pitchFamily="18" charset="0"/>
              </a:rPr>
              <a:t> аз </a:t>
            </a:r>
            <a:r>
              <a:rPr lang="ru-RU" sz="2200" dirty="0" err="1">
                <a:effectLst/>
                <a:latin typeface="Times New Roman" panose="02020603050405020304" pitchFamily="18" charset="0"/>
                <a:ea typeface="Times New Roman" panose="02020603050405020304" pitchFamily="18" charset="0"/>
              </a:rPr>
              <a:t>ҳолатҳои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пешбининамудаи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санадҳои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меъёрии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ҳуқуқки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Ҷумҳурии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Тоҷикистон</a:t>
            </a:r>
            <a:r>
              <a:rPr lang="ru-RU" sz="22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a:t>
            </a:r>
            <a:r>
              <a:rPr lang="ru-RU" sz="2200" i="1" dirty="0">
                <a:latin typeface="Times New Roman Tj" panose="02020603050405020304" pitchFamily="18" charset="-52"/>
              </a:rPr>
              <a:t>(</a:t>
            </a:r>
            <a:r>
              <a:rPr lang="ru-RU" sz="2200" i="1" dirty="0" err="1">
                <a:latin typeface="Times New Roman Tj" panose="02020603050405020304" pitchFamily="18" charset="-52"/>
              </a:rPr>
              <a:t>Қисми</a:t>
            </a:r>
            <a:r>
              <a:rPr lang="ru-RU" sz="2200" i="1" dirty="0">
                <a:latin typeface="Times New Roman Tj" panose="02020603050405020304" pitchFamily="18" charset="-52"/>
              </a:rPr>
              <a:t> 1 </a:t>
            </a:r>
            <a:r>
              <a:rPr lang="ru-RU" sz="2200" i="1" dirty="0" err="1">
                <a:latin typeface="Times New Roman Tj" panose="02020603050405020304" pitchFamily="18" charset="-52"/>
              </a:rPr>
              <a:t>моддаи</a:t>
            </a:r>
            <a:r>
              <a:rPr lang="ru-RU" sz="2200" i="1" dirty="0">
                <a:latin typeface="Times New Roman Tj" panose="02020603050405020304" pitchFamily="18" charset="-52"/>
              </a:rPr>
              <a:t> 34  </a:t>
            </a:r>
            <a:r>
              <a:rPr lang="ru-RU" sz="2200" i="1" dirty="0" err="1">
                <a:latin typeface="Times New Roman Tj" panose="02020603050405020304" pitchFamily="18" charset="-52"/>
              </a:rPr>
              <a:t>Ќонуни</a:t>
            </a:r>
            <a:r>
              <a:rPr lang="ru-RU" sz="2200" i="1" dirty="0">
                <a:latin typeface="Times New Roman Tj" panose="02020603050405020304" pitchFamily="18" charset="-52"/>
              </a:rPr>
              <a:t> </a:t>
            </a:r>
            <a:r>
              <a:rPr lang="ru-RU" sz="2200" i="1" dirty="0" err="1">
                <a:latin typeface="Times New Roman Tj" panose="02020603050405020304" pitchFamily="18" charset="-52"/>
              </a:rPr>
              <a:t>Љумњурии</a:t>
            </a:r>
            <a:r>
              <a:rPr lang="ru-RU" sz="2200" i="1" dirty="0">
                <a:latin typeface="Times New Roman Tj" panose="02020603050405020304" pitchFamily="18" charset="-52"/>
              </a:rPr>
              <a:t> </a:t>
            </a:r>
            <a:r>
              <a:rPr lang="ru-RU" sz="2200" i="1" dirty="0" err="1">
                <a:latin typeface="Times New Roman Tj" panose="02020603050405020304" pitchFamily="18" charset="-52"/>
              </a:rPr>
              <a:t>Тољикистон</a:t>
            </a:r>
            <a:r>
              <a:rPr lang="ru-RU" sz="2200" i="1" dirty="0">
                <a:latin typeface="Times New Roman Tj" panose="02020603050405020304" pitchFamily="18" charset="-52"/>
              </a:rPr>
              <a:t> «Дар </a:t>
            </a:r>
            <a:r>
              <a:rPr lang="ru-RU" sz="2200" i="1" dirty="0" err="1">
                <a:latin typeface="Times New Roman Tj" panose="02020603050405020304" pitchFamily="18" charset="-52"/>
              </a:rPr>
              <a:t>бораи</a:t>
            </a:r>
            <a:r>
              <a:rPr lang="ru-RU" sz="2200" i="1" dirty="0">
                <a:latin typeface="Times New Roman Tj" panose="02020603050405020304" pitchFamily="18" charset="-52"/>
              </a:rPr>
              <a:t> </a:t>
            </a:r>
            <a:r>
              <a:rPr lang="ru-RU" sz="2200" i="1" dirty="0" err="1">
                <a:latin typeface="Times New Roman Tj" panose="02020603050405020304" pitchFamily="18" charset="-52"/>
              </a:rPr>
              <a:t>хизмати</a:t>
            </a:r>
            <a:r>
              <a:rPr lang="ru-RU" sz="2200" i="1" dirty="0">
                <a:latin typeface="Times New Roman Tj" panose="02020603050405020304" pitchFamily="18" charset="-52"/>
              </a:rPr>
              <a:t> </a:t>
            </a:r>
            <a:r>
              <a:rPr lang="ru-RU" sz="2200" i="1" dirty="0" err="1">
                <a:latin typeface="Times New Roman Tj" panose="02020603050405020304" pitchFamily="18" charset="-52"/>
              </a:rPr>
              <a:t>давлатї</a:t>
            </a:r>
            <a:r>
              <a:rPr lang="ru-RU" sz="2200" i="1" dirty="0">
                <a:latin typeface="Times New Roman Tj" panose="02020603050405020304" pitchFamily="18" charset="-52"/>
              </a:rPr>
              <a:t>»)</a:t>
            </a:r>
          </a:p>
          <a:p>
            <a:pPr marL="0" indent="0" algn="just">
              <a:lnSpc>
                <a:spcPct val="150000"/>
              </a:lnSpc>
              <a:buNone/>
            </a:pPr>
            <a:endParaRPr lang="ru-RU" sz="22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2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152</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620688"/>
            <a:ext cx="4896544"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rPr>
              <a:t>Кафолатҳо</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барои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хизматчии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(3)</a:t>
            </a:r>
            <a:endParaRPr lang="ru-RU" sz="32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200137695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11663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6.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Музди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мењнат</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кафолатњои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052736"/>
            <a:ext cx="8229600" cy="4525963"/>
          </a:xfrm>
        </p:spPr>
        <p:txBody>
          <a:bodyPr>
            <a:noAutofit/>
          </a:bodyPr>
          <a:lstStyle/>
          <a:p>
            <a:pPr marL="0" indent="0" algn="just">
              <a:lnSpc>
                <a:spcPct val="150000"/>
              </a:lnSpc>
              <a:buNone/>
            </a:pPr>
            <a:r>
              <a:rPr lang="tg-Cyrl-TJ" sz="22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ҳимояи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аъзои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оила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наздикони</a:t>
            </a:r>
            <a:r>
              <a:rPr lang="ru-RU" sz="2200" dirty="0">
                <a:effectLst/>
                <a:latin typeface="Times New Roman" panose="02020603050405020304" pitchFamily="18" charset="0"/>
                <a:ea typeface="Times New Roman" panose="02020603050405020304" pitchFamily="18" charset="0"/>
              </a:rPr>
              <a:t> ӯ аз </a:t>
            </a:r>
            <a:r>
              <a:rPr lang="ru-RU" sz="2200" dirty="0" err="1">
                <a:effectLst/>
                <a:latin typeface="Times New Roman" panose="02020603050405020304" pitchFamily="18" charset="0"/>
                <a:ea typeface="Times New Roman" panose="02020603050405020304" pitchFamily="18" charset="0"/>
              </a:rPr>
              <a:t>зӯроварӣ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таҳдид</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дигар</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кирдорҳои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ғайриқонунии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вобаста</a:t>
            </a:r>
            <a:r>
              <a:rPr lang="ru-RU" sz="2200" dirty="0">
                <a:effectLst/>
                <a:latin typeface="Times New Roman" panose="02020603050405020304" pitchFamily="18" charset="0"/>
                <a:ea typeface="Times New Roman" panose="02020603050405020304" pitchFamily="18" charset="0"/>
              </a:rPr>
              <a:t> ба </a:t>
            </a:r>
            <a:r>
              <a:rPr lang="ru-RU" sz="2200" dirty="0" err="1">
                <a:effectLst/>
                <a:latin typeface="Times New Roman" panose="02020603050405020304" pitchFamily="18" charset="0"/>
                <a:ea typeface="Times New Roman" panose="02020603050405020304" pitchFamily="18" charset="0"/>
              </a:rPr>
              <a:t>иҷрои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ӯҳдадориҳои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мансабӣ</a:t>
            </a:r>
            <a:r>
              <a:rPr lang="ru-RU" sz="22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 </a:t>
            </a:r>
            <a:r>
              <a:rPr lang="ru-RU" sz="2200" dirty="0" err="1">
                <a:effectLst/>
                <a:latin typeface="Times New Roman" panose="02020603050405020304" pitchFamily="18" charset="0"/>
                <a:ea typeface="Times New Roman" panose="02020603050405020304" pitchFamily="18" charset="0"/>
              </a:rPr>
              <a:t>таъмини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имконияти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баландравии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мансабӣ</a:t>
            </a:r>
            <a:r>
              <a:rPr lang="ru-RU" sz="22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 </a:t>
            </a:r>
            <a:r>
              <a:rPr lang="ru-RU" sz="2200" dirty="0" err="1">
                <a:effectLst/>
                <a:latin typeface="Times New Roman" panose="02020603050405020304" pitchFamily="18" charset="0"/>
                <a:ea typeface="Times New Roman" panose="02020603050405020304" pitchFamily="18" charset="0"/>
              </a:rPr>
              <a:t>ҷуброни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зарар</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ҳангоми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пурра</a:t>
            </a:r>
            <a:r>
              <a:rPr lang="ru-RU" sz="2200" dirty="0">
                <a:effectLst/>
                <a:latin typeface="Times New Roman" panose="02020603050405020304" pitchFamily="18" charset="0"/>
                <a:ea typeface="Times New Roman" panose="02020603050405020304" pitchFamily="18" charset="0"/>
              </a:rPr>
              <a:t> ё </a:t>
            </a:r>
            <a:r>
              <a:rPr lang="ru-RU" sz="2200" dirty="0" err="1">
                <a:effectLst/>
                <a:latin typeface="Times New Roman" panose="02020603050405020304" pitchFamily="18" charset="0"/>
                <a:ea typeface="Times New Roman" panose="02020603050405020304" pitchFamily="18" charset="0"/>
              </a:rPr>
              <a:t>қисман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гум</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кардани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қобилияти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меҳнатӣ</a:t>
            </a:r>
            <a:r>
              <a:rPr lang="ru-RU" sz="2200" dirty="0">
                <a:latin typeface="Times New Roman" panose="02020603050405020304" pitchFamily="18" charset="0"/>
                <a:ea typeface="Times New Roman" panose="02020603050405020304" pitchFamily="18" charset="0"/>
              </a:rPr>
              <a:t>.</a:t>
            </a:r>
            <a:endParaRPr lang="ru-RU" sz="22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2200" i="1" dirty="0">
                <a:latin typeface="Times New Roman Tj" panose="02020603050405020304" pitchFamily="18" charset="-52"/>
              </a:rPr>
              <a:t>	(</a:t>
            </a:r>
            <a:r>
              <a:rPr lang="ru-RU" sz="2200" i="1" dirty="0" err="1">
                <a:latin typeface="Times New Roman Tj" panose="02020603050405020304" pitchFamily="18" charset="-52"/>
              </a:rPr>
              <a:t>Қисми</a:t>
            </a:r>
            <a:r>
              <a:rPr lang="ru-RU" sz="2200" i="1" dirty="0">
                <a:latin typeface="Times New Roman Tj" panose="02020603050405020304" pitchFamily="18" charset="-52"/>
              </a:rPr>
              <a:t> 1 </a:t>
            </a:r>
            <a:r>
              <a:rPr lang="ru-RU" sz="2200" i="1" dirty="0" err="1">
                <a:latin typeface="Times New Roman Tj" panose="02020603050405020304" pitchFamily="18" charset="-52"/>
              </a:rPr>
              <a:t>моддаи</a:t>
            </a:r>
            <a:r>
              <a:rPr lang="ru-RU" sz="2200" i="1" dirty="0">
                <a:latin typeface="Times New Roman Tj" panose="02020603050405020304" pitchFamily="18" charset="-52"/>
              </a:rPr>
              <a:t> 34  </a:t>
            </a:r>
            <a:r>
              <a:rPr lang="ru-RU" sz="2200" i="1" dirty="0" err="1">
                <a:latin typeface="Times New Roman Tj" panose="02020603050405020304" pitchFamily="18" charset="-52"/>
              </a:rPr>
              <a:t>Ќонуни</a:t>
            </a:r>
            <a:r>
              <a:rPr lang="ru-RU" sz="2200" i="1" dirty="0">
                <a:latin typeface="Times New Roman Tj" panose="02020603050405020304" pitchFamily="18" charset="-52"/>
              </a:rPr>
              <a:t> </a:t>
            </a:r>
            <a:r>
              <a:rPr lang="ru-RU" sz="2200" i="1" dirty="0" err="1">
                <a:latin typeface="Times New Roman Tj" panose="02020603050405020304" pitchFamily="18" charset="-52"/>
              </a:rPr>
              <a:t>Љумњурии</a:t>
            </a:r>
            <a:r>
              <a:rPr lang="ru-RU" sz="2200" i="1" dirty="0">
                <a:latin typeface="Times New Roman Tj" panose="02020603050405020304" pitchFamily="18" charset="-52"/>
              </a:rPr>
              <a:t> </a:t>
            </a:r>
            <a:r>
              <a:rPr lang="ru-RU" sz="2200" i="1" dirty="0" err="1">
                <a:latin typeface="Times New Roman Tj" panose="02020603050405020304" pitchFamily="18" charset="-52"/>
              </a:rPr>
              <a:t>Тољикистон</a:t>
            </a:r>
            <a:r>
              <a:rPr lang="ru-RU" sz="2200" i="1" dirty="0">
                <a:latin typeface="Times New Roman Tj" panose="02020603050405020304" pitchFamily="18" charset="-52"/>
              </a:rPr>
              <a:t> «Дар </a:t>
            </a:r>
            <a:r>
              <a:rPr lang="ru-RU" sz="2200" i="1" dirty="0" err="1">
                <a:latin typeface="Times New Roman Tj" panose="02020603050405020304" pitchFamily="18" charset="-52"/>
              </a:rPr>
              <a:t>бораи</a:t>
            </a:r>
            <a:r>
              <a:rPr lang="ru-RU" sz="2200" i="1" dirty="0">
                <a:latin typeface="Times New Roman Tj" panose="02020603050405020304" pitchFamily="18" charset="-52"/>
              </a:rPr>
              <a:t> </a:t>
            </a:r>
            <a:r>
              <a:rPr lang="ru-RU" sz="2200" i="1" dirty="0" err="1">
                <a:latin typeface="Times New Roman Tj" panose="02020603050405020304" pitchFamily="18" charset="-52"/>
              </a:rPr>
              <a:t>хизмати</a:t>
            </a:r>
            <a:r>
              <a:rPr lang="ru-RU" sz="2200" i="1" dirty="0">
                <a:latin typeface="Times New Roman Tj" panose="02020603050405020304" pitchFamily="18" charset="-52"/>
              </a:rPr>
              <a:t> </a:t>
            </a:r>
            <a:r>
              <a:rPr lang="ru-RU" sz="2200" i="1" dirty="0" err="1">
                <a:latin typeface="Times New Roman Tj" panose="02020603050405020304" pitchFamily="18" charset="-52"/>
              </a:rPr>
              <a:t>давлатї</a:t>
            </a:r>
            <a:r>
              <a:rPr lang="ru-RU" sz="2200" i="1" dirty="0">
                <a:latin typeface="Times New Roman Tj" panose="02020603050405020304" pitchFamily="18" charset="-52"/>
              </a:rPr>
              <a:t>»)</a:t>
            </a:r>
          </a:p>
          <a:p>
            <a:pPr marL="0" indent="0" algn="just">
              <a:lnSpc>
                <a:spcPct val="150000"/>
              </a:lnSpc>
              <a:buNone/>
            </a:pPr>
            <a:endParaRPr lang="ru-RU" sz="2200" dirty="0">
              <a:effectLst/>
              <a:latin typeface="Times New Roman" panose="02020603050405020304" pitchFamily="18" charset="0"/>
              <a:ea typeface="Times New Roman" panose="02020603050405020304" pitchFamily="18" charset="0"/>
            </a:endParaRPr>
          </a:p>
          <a:p>
            <a:pPr marL="0" indent="0" algn="just">
              <a:lnSpc>
                <a:spcPct val="107000"/>
              </a:lnSpc>
              <a:spcAft>
                <a:spcPts val="800"/>
              </a:spcAft>
              <a:buNone/>
            </a:pP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2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153</a:t>
            </a:fld>
            <a:endParaRPr lang="ru-RU"/>
          </a:p>
        </p:txBody>
      </p:sp>
      <p:sp>
        <p:nvSpPr>
          <p:cNvPr id="6" name="TextBox 5">
            <a:extLst>
              <a:ext uri="{FF2B5EF4-FFF2-40B4-BE49-F238E27FC236}">
                <a16:creationId xmlns:a16="http://schemas.microsoft.com/office/drawing/2014/main" id="{C03E0EA8-1C67-4C11-BD0B-E02D6CD4472B}"/>
              </a:ext>
            </a:extLst>
          </p:cNvPr>
          <p:cNvSpPr txBox="1"/>
          <p:nvPr/>
        </p:nvSpPr>
        <p:spPr>
          <a:xfrm>
            <a:off x="2123728" y="620688"/>
            <a:ext cx="4896544" cy="459421"/>
          </a:xfrm>
          <a:prstGeom prst="rect">
            <a:avLst/>
          </a:prstGeom>
          <a:noFill/>
        </p:spPr>
        <p:txBody>
          <a:bodyPr wrap="square">
            <a:spAutoFit/>
          </a:bodyPr>
          <a:lstStyle/>
          <a:p>
            <a:pPr indent="449580" algn="ctr">
              <a:lnSpc>
                <a:spcPct val="150000"/>
              </a:lnSpc>
            </a:pPr>
            <a:r>
              <a:rPr lang="ru-RU" sz="1800" b="1" dirty="0" err="1">
                <a:solidFill>
                  <a:srgbClr val="0070C0"/>
                </a:solidFill>
                <a:effectLst/>
                <a:latin typeface="Times New Roman" panose="02020603050405020304" pitchFamily="18" charset="0"/>
                <a:ea typeface="Times New Roman" panose="02020603050405020304" pitchFamily="18" charset="0"/>
              </a:rPr>
              <a:t>Кафолатҳо</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барои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хизматчии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(4)</a:t>
            </a:r>
            <a:endParaRPr lang="ru-RU" sz="3200" b="1" dirty="0">
              <a:solidFill>
                <a:srgbClr val="0070C0"/>
              </a:solidFill>
              <a:effectLst/>
              <a:latin typeface="Times New Roman Tj" panose="02020603050405020304" pitchFamily="18" charset="-52"/>
              <a:ea typeface="Arial Unicode MS"/>
              <a:cs typeface="Arial Unicode MS"/>
            </a:endParaRPr>
          </a:p>
        </p:txBody>
      </p:sp>
    </p:spTree>
    <p:extLst>
      <p:ext uri="{BB962C8B-B14F-4D97-AF65-F5344CB8AC3E}">
        <p14:creationId xmlns:p14="http://schemas.microsoft.com/office/powerpoint/2010/main" val="247084757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78" y="2460075"/>
            <a:ext cx="80724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5400" b="1" dirty="0" err="1">
                <a:solidFill>
                  <a:schemeClr val="accent1">
                    <a:lumMod val="75000"/>
                  </a:schemeClr>
                </a:solidFill>
                <a:latin typeface="Times New Roman Tj" pitchFamily="18" charset="-52"/>
              </a:rPr>
              <a:t>Сипос</a:t>
            </a:r>
            <a:r>
              <a:rPr lang="ru-RU" sz="5400" b="1" dirty="0">
                <a:solidFill>
                  <a:schemeClr val="accent1">
                    <a:lumMod val="75000"/>
                  </a:schemeClr>
                </a:solidFill>
                <a:latin typeface="Times New Roman Tj" pitchFamily="18" charset="-52"/>
              </a:rPr>
              <a:t> аз </a:t>
            </a:r>
            <a:r>
              <a:rPr lang="ru-RU" sz="5400" b="1" dirty="0" err="1">
                <a:solidFill>
                  <a:schemeClr val="accent1">
                    <a:lumMod val="75000"/>
                  </a:schemeClr>
                </a:solidFill>
                <a:latin typeface="Times New Roman Tj" pitchFamily="18" charset="-52"/>
              </a:rPr>
              <a:t>таваљљуњатон</a:t>
            </a:r>
            <a:r>
              <a:rPr kumimoji="0" lang="ru-RU" sz="5400" b="1" i="0" u="none" strike="noStrike" cap="none" normalizeH="0" baseline="0" dirty="0">
                <a:ln>
                  <a:noFill/>
                </a:ln>
                <a:solidFill>
                  <a:schemeClr val="accent1">
                    <a:lumMod val="75000"/>
                  </a:schemeClr>
                </a:solidFill>
                <a:effectLst/>
                <a:latin typeface="Times New Roman Tj" pitchFamily="18" charset="-52"/>
                <a:ea typeface="Times New Roman" pitchFamily="18" charset="0"/>
                <a:cs typeface="Times New Roman" pitchFamily="18" charset="0"/>
              </a:rPr>
              <a:t>!</a:t>
            </a:r>
            <a:endParaRPr kumimoji="0" lang="ru-RU" sz="5400" b="1" i="0" u="none" strike="noStrike" cap="none" normalizeH="0" baseline="0" dirty="0">
              <a:ln>
                <a:noFill/>
              </a:ln>
              <a:solidFill>
                <a:schemeClr val="accent1">
                  <a:lumMod val="75000"/>
                </a:schemeClr>
              </a:solidFill>
              <a:effectLst/>
              <a:latin typeface="Arial" pitchFamily="34" charset="0"/>
            </a:endParaRPr>
          </a:p>
        </p:txBody>
      </p:sp>
      <p:sp>
        <p:nvSpPr>
          <p:cNvPr id="3" name="Заголовок 1"/>
          <p:cNvSpPr txBox="1">
            <a:spLocks/>
          </p:cNvSpPr>
          <p:nvPr/>
        </p:nvSpPr>
        <p:spPr>
          <a:xfrm>
            <a:off x="3923928" y="5870954"/>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solidFill>
                  <a:schemeClr val="tx1"/>
                </a:solidFill>
              </a:rPr>
              <a:pPr/>
              <a:t>154</a:t>
            </a:fld>
            <a:endParaRPr lang="ru-RU"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
        <p:nvSpPr>
          <p:cNvPr id="7" name="Заголовок 1"/>
          <p:cNvSpPr txBox="1">
            <a:spLocks/>
          </p:cNvSpPr>
          <p:nvPr/>
        </p:nvSpPr>
        <p:spPr>
          <a:xfrm>
            <a:off x="1619672" y="4509120"/>
            <a:ext cx="7772400" cy="10715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u-RU" sz="3000" b="1">
                <a:solidFill>
                  <a:srgbClr val="0070C0"/>
                </a:solidFill>
                <a:latin typeface="Times New Roman Tj" pitchFamily="18" charset="-52"/>
              </a:rPr>
              <a:t>Агентии хизмати давлатии назди</a:t>
            </a:r>
            <a:br>
              <a:rPr lang="ru-RU" sz="3000" b="1">
                <a:solidFill>
                  <a:srgbClr val="0070C0"/>
                </a:solidFill>
                <a:latin typeface="Times New Roman Tj" pitchFamily="18" charset="-52"/>
              </a:rPr>
            </a:br>
            <a:r>
              <a:rPr lang="ru-RU" sz="3000" b="1">
                <a:solidFill>
                  <a:srgbClr val="0070C0"/>
                </a:solidFill>
                <a:latin typeface="Times New Roman Tj" pitchFamily="18" charset="-52"/>
              </a:rPr>
              <a:t>Президенти Љумњурии Тољикистон </a:t>
            </a:r>
            <a:br>
              <a:rPr lang="en-US" sz="3000"/>
            </a:br>
            <a:endParaRPr lang="ru-RU" sz="3000" dirty="0">
              <a:latin typeface="Times New Roman Tj" pitchFamily="18" charset="-52"/>
            </a:endParaRPr>
          </a:p>
        </p:txBody>
      </p:sp>
    </p:spTree>
    <p:extLst>
      <p:ext uri="{BB962C8B-B14F-4D97-AF65-F5344CB8AC3E}">
        <p14:creationId xmlns:p14="http://schemas.microsoft.com/office/powerpoint/2010/main" val="680612044"/>
      </p:ext>
    </p:extLst>
  </p:cSld>
  <p:clrMapOvr>
    <a:masterClrMapping/>
  </p:clrMapOvr>
  <p:transition spd="slow">
    <p:wipe dir="d"/>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60648"/>
            <a:ext cx="7772400" cy="1071570"/>
          </a:xfrm>
        </p:spPr>
        <p:txBody>
          <a:bodyPr>
            <a:noAutofit/>
          </a:bodyPr>
          <a:lstStyle/>
          <a:p>
            <a:pPr algn="ctr">
              <a:spcBef>
                <a:spcPct val="20000"/>
              </a:spcBef>
            </a:pPr>
            <a:r>
              <a:rPr lang="ru-RU" sz="3000" b="1" dirty="0" err="1">
                <a:solidFill>
                  <a:srgbClr val="0070C0"/>
                </a:solidFill>
                <a:latin typeface="Times New Roman Tj" pitchFamily="18" charset="-52"/>
              </a:rPr>
              <a:t>Агентии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хизмати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давлатии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назди</a:t>
            </a:r>
            <a:br>
              <a:rPr lang="ru-RU" sz="3000" b="1" dirty="0">
                <a:solidFill>
                  <a:srgbClr val="0070C0"/>
                </a:solidFill>
                <a:latin typeface="Times New Roman Tj" pitchFamily="18" charset="-52"/>
              </a:rPr>
            </a:br>
            <a:r>
              <a:rPr lang="ru-RU" sz="3000" b="1" dirty="0" err="1">
                <a:solidFill>
                  <a:srgbClr val="0070C0"/>
                </a:solidFill>
                <a:latin typeface="Times New Roman Tj" pitchFamily="18" charset="-52"/>
              </a:rPr>
              <a:t>Президенти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Љумњурии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Тољикистон</a:t>
            </a:r>
            <a:r>
              <a:rPr lang="ru-RU" sz="3000" b="1" dirty="0">
                <a:solidFill>
                  <a:srgbClr val="0070C0"/>
                </a:solidFill>
                <a:latin typeface="Times New Roman Tj" pitchFamily="18" charset="-52"/>
              </a:rPr>
              <a:t> </a:t>
            </a:r>
            <a:br>
              <a:rPr lang="en-US" sz="3000" dirty="0"/>
            </a:br>
            <a:endParaRPr lang="ru-RU" sz="3000" dirty="0">
              <a:latin typeface="Times New Roman Tj" pitchFamily="18" charset="-52"/>
            </a:endParaRPr>
          </a:p>
        </p:txBody>
      </p:sp>
      <p:sp>
        <p:nvSpPr>
          <p:cNvPr id="3" name="Подзаголовок 2"/>
          <p:cNvSpPr>
            <a:spLocks noGrp="1"/>
          </p:cNvSpPr>
          <p:nvPr>
            <p:ph type="subTitle" idx="1"/>
          </p:nvPr>
        </p:nvSpPr>
        <p:spPr>
          <a:xfrm>
            <a:off x="395536" y="1966880"/>
            <a:ext cx="8572560" cy="4572032"/>
          </a:xfrm>
        </p:spPr>
        <p:txBody>
          <a:bodyPr>
            <a:normAutofit/>
          </a:bodyPr>
          <a:lstStyle/>
          <a:p>
            <a:endParaRPr lang="ru-RU" sz="3600" dirty="0">
              <a:solidFill>
                <a:schemeClr val="tx1"/>
              </a:solidFill>
              <a:latin typeface="Times New Roman Tj" pitchFamily="18" charset="-52"/>
            </a:endParaRPr>
          </a:p>
          <a:p>
            <a:r>
              <a:rPr lang="ru-RU" sz="4300" b="1" dirty="0" err="1">
                <a:solidFill>
                  <a:schemeClr val="tx1"/>
                </a:solidFill>
                <a:latin typeface="Times New Roman Tj" pitchFamily="18" charset="-52"/>
              </a:rPr>
              <a:t>Хизмати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давлатӣ</a:t>
            </a:r>
            <a:r>
              <a:rPr lang="ru-RU" sz="4300" b="1" dirty="0">
                <a:solidFill>
                  <a:schemeClr val="tx1"/>
                </a:solidFill>
                <a:latin typeface="Times New Roman Tj" pitchFamily="18" charset="-52"/>
              </a:rPr>
              <a:t> дар </a:t>
            </a:r>
          </a:p>
          <a:p>
            <a:r>
              <a:rPr lang="ru-RU" sz="4300" b="1" dirty="0" err="1">
                <a:solidFill>
                  <a:schemeClr val="tx1"/>
                </a:solidFill>
                <a:latin typeface="Times New Roman Tj" pitchFamily="18" charset="-52"/>
              </a:rPr>
              <a:t>Ҷумҳурии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Тоҷикистон</a:t>
            </a:r>
            <a:br>
              <a:rPr lang="ru-RU" sz="4300" dirty="0">
                <a:solidFill>
                  <a:schemeClr val="tx1"/>
                </a:solidFill>
                <a:latin typeface="Times New Roman Tj" pitchFamily="18" charset="-52"/>
              </a:rPr>
            </a:br>
            <a:endParaRPr lang="ru-RU" sz="3600" dirty="0">
              <a:solidFill>
                <a:schemeClr val="tx1"/>
              </a:solidFill>
              <a:latin typeface="Times New Roman Tj" pitchFamily="18" charset="-52"/>
            </a:endParaRPr>
          </a:p>
          <a:p>
            <a:pPr>
              <a:lnSpc>
                <a:spcPct val="120000"/>
              </a:lnSpc>
            </a:pPr>
            <a:r>
              <a:rPr lang="ru-RU" sz="2000" dirty="0">
                <a:solidFill>
                  <a:schemeClr val="tx1"/>
                </a:solidFill>
                <a:latin typeface="Times New Roman Tj" pitchFamily="18" charset="-52"/>
              </a:rPr>
              <a:t>	</a:t>
            </a:r>
            <a:r>
              <a:rPr lang="ru-RU" sz="3400" dirty="0" err="1">
                <a:solidFill>
                  <a:schemeClr val="tx1"/>
                </a:solidFill>
                <a:latin typeface="Times New Roman Tj" pitchFamily="18" charset="-52"/>
              </a:rPr>
              <a:t>Д</a:t>
            </a:r>
            <a:r>
              <a:rPr lang="ru-RU" b="1" dirty="0" err="1">
                <a:solidFill>
                  <a:schemeClr val="tx1"/>
                </a:solidFill>
                <a:latin typeface="Times New Roman Tj" pitchFamily="18" charset="-52"/>
              </a:rPr>
              <a:t>иректори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Агентии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хизмати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давлатї</a:t>
            </a:r>
            <a:r>
              <a:rPr lang="ru-RU" b="1" dirty="0">
                <a:solidFill>
                  <a:schemeClr val="tx1"/>
                </a:solidFill>
                <a:latin typeface="Times New Roman Tj" pitchFamily="18" charset="-52"/>
              </a:rPr>
              <a:t> </a:t>
            </a:r>
          </a:p>
          <a:p>
            <a:pPr>
              <a:lnSpc>
                <a:spcPct val="120000"/>
              </a:lnSpc>
            </a:pP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Давлатов</a:t>
            </a:r>
            <a:r>
              <a:rPr lang="ru-RU" b="1" dirty="0">
                <a:solidFill>
                  <a:schemeClr val="tx1"/>
                </a:solidFill>
                <a:latin typeface="Times New Roman Tj" pitchFamily="18" charset="-52"/>
              </a:rPr>
              <a:t> Љ.М. </a:t>
            </a:r>
          </a:p>
          <a:p>
            <a:endParaRPr lang="ru-RU" sz="2000" dirty="0">
              <a:solidFill>
                <a:schemeClr val="tx1"/>
              </a:solidFill>
              <a:latin typeface="Times New Roman Tj" pitchFamily="18" charset="-52"/>
            </a:endParaRPr>
          </a:p>
          <a:p>
            <a:endParaRPr lang="ru-RU" dirty="0">
              <a:latin typeface="Times New Roman Tj" pitchFamily="18" charset="-52"/>
            </a:endParaRPr>
          </a:p>
        </p:txBody>
      </p:sp>
      <p:sp>
        <p:nvSpPr>
          <p:cNvPr id="4" name="Заголовок 1"/>
          <p:cNvSpPr txBox="1">
            <a:spLocks/>
          </p:cNvSpPr>
          <p:nvPr/>
        </p:nvSpPr>
        <p:spPr>
          <a:xfrm>
            <a:off x="3923928" y="1250153"/>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6" name="Номер слайда 5"/>
          <p:cNvSpPr>
            <a:spLocks noGrp="1"/>
          </p:cNvSpPr>
          <p:nvPr>
            <p:ph type="sldNum" sz="quarter" idx="12"/>
          </p:nvPr>
        </p:nvSpPr>
        <p:spPr/>
        <p:txBody>
          <a:bodyPr/>
          <a:lstStyle/>
          <a:p>
            <a:fld id="{55CBD9F2-F491-4F64-B874-E143D18E6233}" type="slidenum">
              <a:rPr lang="ru-RU" smtClean="0"/>
              <a:pPr/>
              <a:t>155</a:t>
            </a:fld>
            <a:endParaRPr lang="ru-RU"/>
          </a:p>
        </p:txBody>
      </p:sp>
      <p:pic>
        <p:nvPicPr>
          <p:cNvPr id="7"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Tree>
    <p:extLst>
      <p:ext uri="{BB962C8B-B14F-4D97-AF65-F5344CB8AC3E}">
        <p14:creationId xmlns:p14="http://schemas.microsoft.com/office/powerpoint/2010/main" val="595353654"/>
      </p:ext>
    </p:extLst>
  </p:cSld>
  <p:clrMapOvr>
    <a:masterClrMapping/>
  </p:clrMapOvr>
  <p:transition spd="slow">
    <p:wipe dir="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7.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Омодасозии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касбии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Тањсили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иловагии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156</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p:txBody>
          <a:bodyPr>
            <a:normAutofit/>
          </a:bodyPr>
          <a:lstStyle/>
          <a:p>
            <a:pPr indent="0" algn="just">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1.</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Тайёркунии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касбии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2.</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Азнавтайеркунї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такмили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ихтисос</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таљрибаомўзии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endParaRPr lang="ru-RU" sz="2800" dirty="0">
              <a:latin typeface="Times New Roman Tj" panose="02020603050405020304" pitchFamily="18" charset="-52"/>
            </a:endParaRPr>
          </a:p>
        </p:txBody>
      </p:sp>
    </p:spTree>
    <p:extLst>
      <p:ext uri="{BB962C8B-B14F-4D97-AF65-F5344CB8AC3E}">
        <p14:creationId xmlns:p14="http://schemas.microsoft.com/office/powerpoint/2010/main" val="32337782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7.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Омодасозии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касбии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Тањсили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иловагии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157</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39552" y="1630967"/>
            <a:ext cx="8229600" cy="4525963"/>
          </a:xfrm>
        </p:spPr>
        <p:txBody>
          <a:bodyPr>
            <a:normAutofit/>
          </a:bodyPr>
          <a:lstStyle/>
          <a:p>
            <a:pPr marL="0" indent="0" algn="just">
              <a:lnSpc>
                <a:spcPct val="150000"/>
              </a:lnSpc>
              <a:buNone/>
            </a:pPr>
            <a:r>
              <a:rPr lang="tg-Cyrl-TJ" sz="28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Таҳсили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хизматчиёни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давлатӣ</a:t>
            </a:r>
            <a:r>
              <a:rPr lang="ru-RU" sz="1800" dirty="0">
                <a:effectLst/>
                <a:latin typeface="Times New Roman" panose="02020603050405020304" pitchFamily="18" charset="0"/>
                <a:ea typeface="Times New Roman" panose="02020603050405020304" pitchFamily="18" charset="0"/>
              </a:rPr>
              <a:t> дар </a:t>
            </a:r>
            <a:r>
              <a:rPr lang="ru-RU" sz="1800" dirty="0" err="1">
                <a:effectLst/>
                <a:latin typeface="Times New Roman" panose="02020603050405020304" pitchFamily="18" charset="0"/>
                <a:ea typeface="Times New Roman" panose="02020603050405020304" pitchFamily="18" charset="0"/>
              </a:rPr>
              <a:t>муассисаҳои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таълимии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таҳсилоти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олии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касбӣ</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таҳсилоти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миёнаи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касбӣ</a:t>
            </a:r>
            <a:r>
              <a:rPr lang="ru-RU" sz="1800" dirty="0">
                <a:effectLst/>
                <a:latin typeface="Times New Roman" panose="02020603050405020304" pitchFamily="18" charset="0"/>
                <a:ea typeface="Times New Roman" panose="02020603050405020304" pitchFamily="18" charset="0"/>
              </a:rPr>
              <a:t> ба </a:t>
            </a:r>
            <a:r>
              <a:rPr lang="ru-RU" sz="1800" dirty="0" err="1">
                <a:effectLst/>
                <a:latin typeface="Times New Roman" panose="02020603050405020304" pitchFamily="18" charset="0"/>
                <a:ea typeface="Times New Roman" panose="02020603050405020304" pitchFamily="18" charset="0"/>
              </a:rPr>
              <a:t>амал</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бароварда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шуда</a:t>
            </a:r>
            <a:r>
              <a:rPr lang="ru-RU" sz="1800" dirty="0">
                <a:effectLst/>
                <a:latin typeface="Times New Roman" panose="02020603050405020304" pitchFamily="18" charset="0"/>
                <a:ea typeface="Times New Roman" panose="02020603050405020304" pitchFamily="18" charset="0"/>
              </a:rPr>
              <a:t>, дар </a:t>
            </a:r>
            <a:r>
              <a:rPr lang="ru-RU" sz="1800" dirty="0" err="1">
                <a:effectLst/>
                <a:latin typeface="Times New Roman" panose="02020603050405020304" pitchFamily="18" charset="0"/>
                <a:ea typeface="Times New Roman" panose="02020603050405020304" pitchFamily="18" charset="0"/>
              </a:rPr>
              <a:t>шакли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тайёркунии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касбӣ</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азнавтайёркунӣ</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такмили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ихтисос</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таҷрибаомӯзӣ</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сурат</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мегирад</a:t>
            </a:r>
            <a:r>
              <a:rPr lang="ru-RU" sz="1800" b="1" dirty="0">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1800" dirty="0">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Тайёркунии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касбӣ</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азнавтайёркунӣ</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такмили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ихтисоси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хизматчиёни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давлатӣ</a:t>
            </a:r>
            <a:r>
              <a:rPr lang="ru-RU" sz="1800" dirty="0">
                <a:effectLst/>
                <a:latin typeface="Times New Roman" panose="02020603050405020304" pitchFamily="18" charset="0"/>
                <a:ea typeface="Times New Roman" panose="02020603050405020304" pitchFamily="18" charset="0"/>
              </a:rPr>
              <a:t> дар </a:t>
            </a:r>
            <a:r>
              <a:rPr lang="ru-RU" sz="1800" dirty="0" err="1">
                <a:effectLst/>
                <a:latin typeface="Times New Roman" panose="02020603050405020304" pitchFamily="18" charset="0"/>
                <a:ea typeface="Times New Roman" panose="02020603050405020304" pitchFamily="18" charset="0"/>
              </a:rPr>
              <a:t>асоси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фармоиши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давлатӣ</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инчунин</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талаботи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мақомоти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давлатии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Ҷумҳурии</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Тоҷикистон</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анҷом</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дода</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мешавад</a:t>
            </a:r>
            <a:r>
              <a:rPr lang="ru-RU" sz="18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1800" i="1" dirty="0">
                <a:latin typeface="Times New Roman Tj" panose="02020603050405020304" pitchFamily="18" charset="-52"/>
              </a:rPr>
              <a:t>	(</a:t>
            </a:r>
            <a:r>
              <a:rPr lang="ru-RU" sz="1800" i="1" dirty="0" err="1">
                <a:latin typeface="Times New Roman Tj" panose="02020603050405020304" pitchFamily="18" charset="-52"/>
              </a:rPr>
              <a:t>Қисми</a:t>
            </a:r>
            <a:r>
              <a:rPr lang="ru-RU" sz="1800" i="1" dirty="0">
                <a:latin typeface="Times New Roman Tj" panose="02020603050405020304" pitchFamily="18" charset="-52"/>
              </a:rPr>
              <a:t> 1 </a:t>
            </a:r>
            <a:r>
              <a:rPr lang="ru-RU" sz="1800" i="1" dirty="0" err="1">
                <a:latin typeface="Times New Roman Tj" panose="02020603050405020304" pitchFamily="18" charset="-52"/>
              </a:rPr>
              <a:t>ва</a:t>
            </a:r>
            <a:r>
              <a:rPr lang="ru-RU" sz="1800" i="1" dirty="0">
                <a:latin typeface="Times New Roman Tj" panose="02020603050405020304" pitchFamily="18" charset="-52"/>
              </a:rPr>
              <a:t> 2 </a:t>
            </a:r>
            <a:r>
              <a:rPr lang="ru-RU" sz="1800" i="1" dirty="0" err="1">
                <a:latin typeface="Times New Roman Tj" panose="02020603050405020304" pitchFamily="18" charset="-52"/>
              </a:rPr>
              <a:t>моддаи</a:t>
            </a:r>
            <a:r>
              <a:rPr lang="ru-RU" sz="1800" i="1" dirty="0">
                <a:latin typeface="Times New Roman Tj" panose="02020603050405020304" pitchFamily="18" charset="-52"/>
              </a:rPr>
              <a:t> 19  </a:t>
            </a:r>
            <a:r>
              <a:rPr lang="ru-RU" sz="1800" i="1" dirty="0" err="1">
                <a:latin typeface="Times New Roman Tj" panose="02020603050405020304" pitchFamily="18" charset="-52"/>
              </a:rPr>
              <a:t>Ќонуни</a:t>
            </a:r>
            <a:r>
              <a:rPr lang="ru-RU" sz="1800" i="1" dirty="0">
                <a:latin typeface="Times New Roman Tj" panose="02020603050405020304" pitchFamily="18" charset="-52"/>
              </a:rPr>
              <a:t> </a:t>
            </a:r>
            <a:r>
              <a:rPr lang="ru-RU" sz="1800" i="1" dirty="0" err="1">
                <a:latin typeface="Times New Roman Tj" panose="02020603050405020304" pitchFamily="18" charset="-52"/>
              </a:rPr>
              <a:t>Љумњурии</a:t>
            </a:r>
            <a:r>
              <a:rPr lang="ru-RU" sz="1800" i="1" dirty="0">
                <a:latin typeface="Times New Roman Tj" panose="02020603050405020304" pitchFamily="18" charset="-52"/>
              </a:rPr>
              <a:t> </a:t>
            </a:r>
            <a:r>
              <a:rPr lang="ru-RU" sz="1800" i="1" dirty="0" err="1">
                <a:latin typeface="Times New Roman Tj" panose="02020603050405020304" pitchFamily="18" charset="-52"/>
              </a:rPr>
              <a:t>Тољикистон</a:t>
            </a:r>
            <a:r>
              <a:rPr lang="ru-RU" sz="1800" i="1" dirty="0">
                <a:latin typeface="Times New Roman Tj" panose="02020603050405020304" pitchFamily="18" charset="-52"/>
              </a:rPr>
              <a:t> «Дар </a:t>
            </a:r>
            <a:r>
              <a:rPr lang="ru-RU" sz="1800" i="1" dirty="0" err="1">
                <a:latin typeface="Times New Roman Tj" panose="02020603050405020304" pitchFamily="18" charset="-52"/>
              </a:rPr>
              <a:t>бораи</a:t>
            </a:r>
            <a:r>
              <a:rPr lang="ru-RU" sz="1800" i="1" dirty="0">
                <a:latin typeface="Times New Roman Tj" panose="02020603050405020304" pitchFamily="18" charset="-52"/>
              </a:rPr>
              <a:t> </a:t>
            </a:r>
            <a:r>
              <a:rPr lang="ru-RU" sz="1800" i="1" dirty="0" err="1">
                <a:latin typeface="Times New Roman Tj" panose="02020603050405020304" pitchFamily="18" charset="-52"/>
              </a:rPr>
              <a:t>хизмати</a:t>
            </a:r>
            <a:r>
              <a:rPr lang="ru-RU" sz="1800" i="1" dirty="0">
                <a:latin typeface="Times New Roman Tj" panose="02020603050405020304" pitchFamily="18" charset="-52"/>
              </a:rPr>
              <a:t> </a:t>
            </a:r>
            <a:r>
              <a:rPr lang="ru-RU" sz="1800" i="1" dirty="0" err="1">
                <a:latin typeface="Times New Roman Tj" panose="02020603050405020304" pitchFamily="18" charset="-52"/>
              </a:rPr>
              <a:t>давлатї</a:t>
            </a:r>
            <a:r>
              <a:rPr lang="ru-RU" sz="1800" i="1" dirty="0">
                <a:latin typeface="Times New Roman Tj" panose="02020603050405020304" pitchFamily="18" charset="-52"/>
              </a:rPr>
              <a:t>»)</a:t>
            </a:r>
          </a:p>
          <a:p>
            <a:pPr marL="0" indent="0" algn="just">
              <a:lnSpc>
                <a:spcPct val="150000"/>
              </a:lnSpc>
              <a:buNone/>
            </a:pPr>
            <a:endParaRPr lang="ru-RU" sz="1800" dirty="0">
              <a:effectLst/>
              <a:latin typeface="Times New Roman" panose="02020603050405020304" pitchFamily="18" charset="0"/>
              <a:ea typeface="Times New Roman" panose="02020603050405020304" pitchFamily="18" charset="0"/>
            </a:endParaRPr>
          </a:p>
          <a:p>
            <a:pPr algn="just"/>
            <a:endParaRPr lang="ru-RU" sz="2800" dirty="0">
              <a:latin typeface="Times New Roman Tj" panose="02020603050405020304" pitchFamily="18" charset="-52"/>
            </a:endParaRPr>
          </a:p>
        </p:txBody>
      </p:sp>
      <p:sp>
        <p:nvSpPr>
          <p:cNvPr id="6" name="TextBox 5">
            <a:extLst>
              <a:ext uri="{FF2B5EF4-FFF2-40B4-BE49-F238E27FC236}">
                <a16:creationId xmlns:a16="http://schemas.microsoft.com/office/drawing/2014/main" id="{A3E9A0F0-804D-4B0D-B984-AD9AC0DE1586}"/>
              </a:ext>
            </a:extLst>
          </p:cNvPr>
          <p:cNvSpPr txBox="1"/>
          <p:nvPr/>
        </p:nvSpPr>
        <p:spPr>
          <a:xfrm>
            <a:off x="2987824" y="1156102"/>
            <a:ext cx="4572000" cy="400110"/>
          </a:xfrm>
          <a:prstGeom prst="rect">
            <a:avLst/>
          </a:prstGeom>
          <a:noFill/>
        </p:spPr>
        <p:txBody>
          <a:bodyPr wrap="square">
            <a:spAutoFit/>
          </a:bodyPr>
          <a:lstStyle/>
          <a:p>
            <a:r>
              <a:rPr lang="ru-RU" sz="2000" b="1" dirty="0" err="1">
                <a:solidFill>
                  <a:srgbClr val="0070C0"/>
                </a:solidFill>
                <a:effectLst/>
                <a:latin typeface="Times New Roman" panose="02020603050405020304" pitchFamily="18" charset="0"/>
                <a:ea typeface="Times New Roman" panose="02020603050405020304" pitchFamily="18" charset="0"/>
              </a:rPr>
              <a:t>Таҳсили</a:t>
            </a:r>
            <a:r>
              <a:rPr lang="ru-RU" sz="2000" b="1" dirty="0">
                <a:solidFill>
                  <a:srgbClr val="0070C0"/>
                </a:solidFill>
                <a:effectLst/>
                <a:latin typeface="Times New Roman" panose="02020603050405020304" pitchFamily="18" charset="0"/>
                <a:ea typeface="Times New Roman" panose="02020603050405020304" pitchFamily="18" charset="0"/>
              </a:rPr>
              <a:t> </a:t>
            </a:r>
            <a:r>
              <a:rPr lang="ru-RU" sz="2000" b="1" dirty="0" err="1">
                <a:solidFill>
                  <a:srgbClr val="0070C0"/>
                </a:solidFill>
                <a:effectLst/>
                <a:latin typeface="Times New Roman" panose="02020603050405020304" pitchFamily="18" charset="0"/>
                <a:ea typeface="Times New Roman" panose="02020603050405020304" pitchFamily="18" charset="0"/>
              </a:rPr>
              <a:t>хизматчиёни</a:t>
            </a:r>
            <a:r>
              <a:rPr lang="ru-RU" sz="2000" b="1" dirty="0">
                <a:solidFill>
                  <a:srgbClr val="0070C0"/>
                </a:solidFill>
                <a:effectLst/>
                <a:latin typeface="Times New Roman" panose="02020603050405020304" pitchFamily="18" charset="0"/>
                <a:ea typeface="Times New Roman" panose="02020603050405020304" pitchFamily="18" charset="0"/>
              </a:rPr>
              <a:t> </a:t>
            </a:r>
            <a:r>
              <a:rPr lang="ru-RU" sz="2000" b="1" dirty="0" err="1">
                <a:solidFill>
                  <a:srgbClr val="0070C0"/>
                </a:solidFill>
                <a:effectLst/>
                <a:latin typeface="Times New Roman" panose="02020603050405020304" pitchFamily="18" charset="0"/>
                <a:ea typeface="Times New Roman" panose="02020603050405020304" pitchFamily="18" charset="0"/>
              </a:rPr>
              <a:t>давлатӣ</a:t>
            </a:r>
            <a:endParaRPr lang="ru-RU" sz="2000" b="1" dirty="0">
              <a:solidFill>
                <a:srgbClr val="0070C0"/>
              </a:solidFill>
            </a:endParaRPr>
          </a:p>
        </p:txBody>
      </p:sp>
    </p:spTree>
    <p:extLst>
      <p:ext uri="{BB962C8B-B14F-4D97-AF65-F5344CB8AC3E}">
        <p14:creationId xmlns:p14="http://schemas.microsoft.com/office/powerpoint/2010/main" val="16582356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7.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Омодасозии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касбии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Тањсили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иловагии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158</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39552" y="1340768"/>
            <a:ext cx="8229600" cy="4525963"/>
          </a:xfrm>
        </p:spPr>
        <p:txBody>
          <a:bodyPr>
            <a:normAutofit fontScale="92500"/>
          </a:bodyPr>
          <a:lstStyle/>
          <a:p>
            <a:pPr marL="0" indent="0" algn="just">
              <a:lnSpc>
                <a:spcPct val="150000"/>
              </a:lnSpc>
              <a:buNone/>
            </a:pPr>
            <a:r>
              <a:rPr lang="tg-Cyrl-TJ" sz="2800" dirty="0">
                <a:latin typeface="Times New Roman Tj" panose="02020603050405020304" pitchFamily="18" charset="-52"/>
                <a:ea typeface="Times New Roman" panose="02020603050405020304" pitchFamily="18" charset="0"/>
                <a:cs typeface="Times New Roman" panose="02020603050405020304" pitchFamily="18" charset="0"/>
              </a:rPr>
              <a:t>	Қоидаҳои таҳия ва амалӣ намудани фармоиши давлатӣ оид ба тайёркунии касбӣ, азнавтайёркунӣ ва такмили ихтисоси хизматчиёни давлатии Ҷумҳурии Тоҷикистон дар Донишкадаи такмили ихтисоси хизматчиёни давлатии Ҷумҳурии Тоҷикистон (бо қарори Ҳукумати Ҷумҳурии Тоҷикистон аз 2 июни соли 2011, №266) тасдиқ карда шудааст</a:t>
            </a:r>
            <a:endParaRPr lang="ru-RU" sz="1800" dirty="0">
              <a:effectLst/>
              <a:latin typeface="Times New Roman" panose="02020603050405020304" pitchFamily="18" charset="0"/>
              <a:ea typeface="Times New Roman" panose="02020603050405020304" pitchFamily="18" charset="0"/>
            </a:endParaRPr>
          </a:p>
          <a:p>
            <a:pPr algn="just"/>
            <a:endParaRPr lang="ru-RU" sz="2800" dirty="0">
              <a:latin typeface="Times New Roman Tj" panose="02020603050405020304" pitchFamily="18" charset="-52"/>
            </a:endParaRPr>
          </a:p>
        </p:txBody>
      </p:sp>
    </p:spTree>
    <p:extLst>
      <p:ext uri="{BB962C8B-B14F-4D97-AF65-F5344CB8AC3E}">
        <p14:creationId xmlns:p14="http://schemas.microsoft.com/office/powerpoint/2010/main" val="17480546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7.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Омодасозии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касбии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Тањсили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иловагии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159</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39552" y="1340768"/>
            <a:ext cx="8229600" cy="4525963"/>
          </a:xfrm>
        </p:spPr>
        <p:txBody>
          <a:bodyPr>
            <a:normAutofit fontScale="92500" lnSpcReduction="20000"/>
          </a:bodyPr>
          <a:lstStyle/>
          <a:p>
            <a:pPr marL="0" indent="0" algn="just">
              <a:lnSpc>
                <a:spcPct val="150000"/>
              </a:lnSpc>
              <a:buNone/>
            </a:pPr>
            <a:r>
              <a:rPr lang="tg-Cyrl-TJ" sz="28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Тайёркунии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касбии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хизматчиёни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давлатӣ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раванди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таҳсил</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дар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муассисаҳои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таҳсилоти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олии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касбӣ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таҳсилоти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касбии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баъд</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аз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муассисаи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олии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таълимӣ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бо</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мақсади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гирифтани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таҳсилот</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дар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соҳаи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идоракунии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давлатӣ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p>
          <a:p>
            <a:pPr marL="0" indent="0" algn="just">
              <a:lnSpc>
                <a:spcPct val="150000"/>
              </a:lnSpc>
              <a:buNone/>
            </a:pPr>
            <a:r>
              <a:rPr lang="ru-RU" sz="2000" dirty="0">
                <a:solidFill>
                  <a:srgbClr val="000000"/>
                </a:solidFill>
                <a:latin typeface="Times New Roman Tj" panose="02020603050405020304" pitchFamily="18" charset="-52"/>
                <a:ea typeface="Times New Roman" panose="02020603050405020304" pitchFamily="18" charset="0"/>
                <a:cs typeface="Tahoma" panose="020B0604030504040204" pitchFamily="34" charset="0"/>
              </a:rPr>
              <a:t>	</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Азнавтайёркунии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хизматчиёни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давлатӣ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таҳсили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хизматчиёни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давлатӣ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бо</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мақсади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гирифтани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донишҳои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иловагии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касбӣ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барои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иҷрои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фаъолияти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касбӣ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ё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вобаста</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ба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болоравии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мансабӣ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аз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рўи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барномаҳои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таълимии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таҳсили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иловагии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касбӣ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(аз 136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соат</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то 500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соат</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a:t>
            </a:r>
            <a:endParaRPr lang="ru-RU" sz="2000" dirty="0">
              <a:effectLst/>
              <a:latin typeface="Times New Roman Tj" panose="02020603050405020304" pitchFamily="18" charset="-52"/>
              <a:ea typeface="Times New Roman" panose="02020603050405020304" pitchFamily="18" charset="0"/>
            </a:endParaRPr>
          </a:p>
          <a:p>
            <a:pPr marL="0" indent="0" algn="just">
              <a:lnSpc>
                <a:spcPct val="150000"/>
              </a:lnSpc>
              <a:buNone/>
            </a:pPr>
            <a:endParaRPr lang="ru-RU" sz="1800" dirty="0">
              <a:effectLst/>
              <a:latin typeface="Times New Roman" panose="02020603050405020304" pitchFamily="18" charset="0"/>
              <a:ea typeface="Times New Roman" panose="02020603050405020304" pitchFamily="18" charset="0"/>
            </a:endParaRPr>
          </a:p>
          <a:p>
            <a:pPr marL="0" indent="0" algn="just">
              <a:buNone/>
            </a:pPr>
            <a:r>
              <a:rPr lang="ru-RU" sz="2800" i="1" dirty="0">
                <a:latin typeface="Times New Roman Tj" panose="02020603050405020304" pitchFamily="18" charset="-52"/>
              </a:rPr>
              <a:t>	(</a:t>
            </a:r>
            <a:r>
              <a:rPr lang="ru-RU" sz="2800" i="1" dirty="0" err="1">
                <a:latin typeface="Times New Roman Tj" panose="02020603050405020304" pitchFamily="18" charset="-52"/>
              </a:rPr>
              <a:t>Бандҳои</a:t>
            </a:r>
            <a:r>
              <a:rPr lang="ru-RU" sz="2800" i="1" dirty="0">
                <a:latin typeface="Times New Roman Tj" panose="02020603050405020304" pitchFamily="18" charset="-52"/>
              </a:rPr>
              <a:t> 4 </a:t>
            </a:r>
            <a:r>
              <a:rPr lang="ru-RU" sz="2800" i="1" dirty="0" err="1">
                <a:latin typeface="Times New Roman Tj" panose="02020603050405020304" pitchFamily="18" charset="-52"/>
              </a:rPr>
              <a:t>ва</a:t>
            </a:r>
            <a:r>
              <a:rPr lang="ru-RU" sz="2800" i="1" dirty="0">
                <a:latin typeface="Times New Roman Tj" panose="02020603050405020304" pitchFamily="18" charset="-52"/>
              </a:rPr>
              <a:t> 6 </a:t>
            </a:r>
            <a:r>
              <a:rPr lang="ru-RU" sz="2800" i="1" dirty="0" err="1">
                <a:latin typeface="Times New Roman Tj" panose="02020603050405020304" pitchFamily="18" charset="-52"/>
              </a:rPr>
              <a:t>қарори</a:t>
            </a:r>
            <a:r>
              <a:rPr lang="ru-RU" sz="2800" i="1" dirty="0">
                <a:latin typeface="Times New Roman Tj" panose="02020603050405020304" pitchFamily="18" charset="-52"/>
              </a:rPr>
              <a:t> </a:t>
            </a:r>
            <a:r>
              <a:rPr lang="ru-RU" sz="2800" i="1" dirty="0" err="1">
                <a:latin typeface="Times New Roman Tj" panose="02020603050405020304" pitchFamily="18" charset="-52"/>
              </a:rPr>
              <a:t>Ҳукумати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аз 2 июни соли 2011, №266)</a:t>
            </a:r>
          </a:p>
          <a:p>
            <a:pPr algn="just"/>
            <a:endParaRPr lang="ru-RU" sz="2800" dirty="0">
              <a:latin typeface="Times New Roman Tj" panose="02020603050405020304" pitchFamily="18" charset="-52"/>
            </a:endParaRPr>
          </a:p>
        </p:txBody>
      </p:sp>
    </p:spTree>
    <p:extLst>
      <p:ext uri="{BB962C8B-B14F-4D97-AF65-F5344CB8AC3E}">
        <p14:creationId xmlns:p14="http://schemas.microsoft.com/office/powerpoint/2010/main" val="363128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16</a:t>
            </a:fld>
            <a:endParaRPr lang="ru-RU"/>
          </a:p>
        </p:txBody>
      </p:sp>
      <p:sp>
        <p:nvSpPr>
          <p:cNvPr id="5" name="Заголовок 1"/>
          <p:cNvSpPr txBox="1">
            <a:spLocks/>
          </p:cNvSpPr>
          <p:nvPr/>
        </p:nvSpPr>
        <p:spPr>
          <a:xfrm>
            <a:off x="428596" y="1849384"/>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Идоракунии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(4) </a:t>
            </a:r>
            <a:br>
              <a:rPr kumimoji="0" lang="ru-RU" sz="32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32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8" name="Объект 2">
            <a:extLst>
              <a:ext uri="{FF2B5EF4-FFF2-40B4-BE49-F238E27FC236}">
                <a16:creationId xmlns:a16="http://schemas.microsoft.com/office/drawing/2014/main" id="{C85EAA03-8C0A-43F9-A54A-CC95204C387C}"/>
              </a:ext>
            </a:extLst>
          </p:cNvPr>
          <p:cNvSpPr>
            <a:spLocks noGrp="1"/>
          </p:cNvSpPr>
          <p:nvPr>
            <p:ph idx="1"/>
          </p:nvPr>
        </p:nvSpPr>
        <p:spPr>
          <a:xfrm>
            <a:off x="428596" y="1412776"/>
            <a:ext cx="8229600" cy="5021180"/>
          </a:xfrm>
        </p:spPr>
        <p:txBody>
          <a:bodyPr>
            <a:noAutofit/>
          </a:bodyPr>
          <a:lstStyle/>
          <a:p>
            <a:pPr marL="0" indent="0" algn="ctr">
              <a:buNone/>
            </a:pPr>
            <a:endParaRPr lang="ru-RU" sz="3600" b="1" dirty="0">
              <a:latin typeface="Times New Roman Tj" pitchFamily="18" charset="-52"/>
            </a:endParaRPr>
          </a:p>
          <a:p>
            <a:pPr marL="0" indent="0" algn="ctr">
              <a:buNone/>
            </a:pPr>
            <a:endParaRPr lang="ru-RU" sz="3600" b="1" dirty="0">
              <a:latin typeface="Times New Roman Tj" pitchFamily="18" charset="-52"/>
            </a:endParaRPr>
          </a:p>
          <a:p>
            <a:pPr marL="0" indent="0" algn="ctr">
              <a:buNone/>
            </a:pPr>
            <a:r>
              <a:rPr lang="ru-RU" sz="3600" b="1" dirty="0" err="1">
                <a:latin typeface="Times New Roman Tj" pitchFamily="18" charset="-52"/>
              </a:rPr>
              <a:t>Маќомоти</a:t>
            </a:r>
            <a:r>
              <a:rPr lang="ru-RU" sz="3600" b="1" dirty="0">
                <a:latin typeface="Times New Roman Tj" pitchFamily="18" charset="-52"/>
              </a:rPr>
              <a:t> </a:t>
            </a:r>
            <a:r>
              <a:rPr lang="ru-RU" sz="3600" b="1" dirty="0" err="1">
                <a:latin typeface="Times New Roman Tj" pitchFamily="18" charset="-52"/>
              </a:rPr>
              <a:t>худидоракунии</a:t>
            </a:r>
            <a:r>
              <a:rPr lang="ru-RU" sz="3600" b="1" dirty="0">
                <a:latin typeface="Times New Roman Tj" pitchFamily="18" charset="-52"/>
              </a:rPr>
              <a:t> </a:t>
            </a:r>
            <a:r>
              <a:rPr lang="ru-RU" sz="3600" b="1" dirty="0" err="1">
                <a:latin typeface="Times New Roman Tj" pitchFamily="18" charset="-52"/>
              </a:rPr>
              <a:t>мањаллї</a:t>
            </a:r>
            <a:r>
              <a:rPr lang="ru-RU" sz="3600" b="1" dirty="0">
                <a:latin typeface="Times New Roman Tj" pitchFamily="18" charset="-52"/>
              </a:rPr>
              <a:t> </a:t>
            </a:r>
          </a:p>
          <a:p>
            <a:pPr marL="0" indent="0">
              <a:buNone/>
            </a:pPr>
            <a:r>
              <a:rPr lang="ru-RU" sz="3600" dirty="0">
                <a:latin typeface="Times New Roman Tj" pitchFamily="18" charset="-52"/>
              </a:rPr>
              <a:t>-  </a:t>
            </a:r>
            <a:r>
              <a:rPr lang="ru-RU" sz="3400" dirty="0" err="1">
                <a:latin typeface="Times New Roman Tj" pitchFamily="18" charset="-52"/>
              </a:rPr>
              <a:t>љамоатњои</a:t>
            </a:r>
            <a:r>
              <a:rPr lang="ru-RU" sz="3400" dirty="0">
                <a:latin typeface="Times New Roman Tj" pitchFamily="18" charset="-52"/>
              </a:rPr>
              <a:t> </a:t>
            </a:r>
            <a:r>
              <a:rPr lang="ru-RU" sz="3400" dirty="0" err="1">
                <a:latin typeface="Times New Roman Tj" pitchFamily="18" charset="-52"/>
              </a:rPr>
              <a:t>шањрак</a:t>
            </a:r>
            <a:r>
              <a:rPr lang="ru-RU" sz="3400" dirty="0">
                <a:latin typeface="Times New Roman Tj" pitchFamily="18" charset="-52"/>
              </a:rPr>
              <a:t> </a:t>
            </a:r>
            <a:r>
              <a:rPr lang="ru-RU" sz="3400" dirty="0" err="1">
                <a:latin typeface="Times New Roman Tj" pitchFamily="18" charset="-52"/>
              </a:rPr>
              <a:t>ва</a:t>
            </a:r>
            <a:r>
              <a:rPr lang="ru-RU" sz="3400" dirty="0">
                <a:latin typeface="Times New Roman Tj" pitchFamily="18" charset="-52"/>
              </a:rPr>
              <a:t> </a:t>
            </a:r>
            <a:r>
              <a:rPr lang="ru-RU" sz="3400" dirty="0" err="1">
                <a:latin typeface="Times New Roman Tj" pitchFamily="18" charset="-52"/>
              </a:rPr>
              <a:t>дењот</a:t>
            </a:r>
            <a:r>
              <a:rPr lang="ru-RU" sz="3400" dirty="0">
                <a:latin typeface="Times New Roman Tj" pitchFamily="18" charset="-52"/>
              </a:rPr>
              <a:t> – 430 (428):</a:t>
            </a:r>
          </a:p>
          <a:p>
            <a:pPr marL="0" indent="0">
              <a:buNone/>
            </a:pPr>
            <a:r>
              <a:rPr lang="ru-RU" sz="3600" dirty="0">
                <a:latin typeface="Times New Roman Tj" pitchFamily="18" charset="-52"/>
              </a:rPr>
              <a:t>	- </a:t>
            </a:r>
            <a:r>
              <a:rPr lang="ru-RU" sz="3600" dirty="0" err="1">
                <a:latin typeface="Times New Roman Tj" pitchFamily="18" charset="-52"/>
              </a:rPr>
              <a:t>љамоатњои</a:t>
            </a:r>
            <a:r>
              <a:rPr lang="ru-RU" sz="3600" dirty="0">
                <a:latin typeface="Times New Roman Tj" pitchFamily="18" charset="-52"/>
              </a:rPr>
              <a:t> </a:t>
            </a:r>
            <a:r>
              <a:rPr lang="ru-RU" sz="3600" dirty="0" err="1">
                <a:latin typeface="Times New Roman Tj" pitchFamily="18" charset="-52"/>
              </a:rPr>
              <a:t>шањрак</a:t>
            </a:r>
            <a:r>
              <a:rPr lang="ru-RU" sz="3600" dirty="0">
                <a:latin typeface="Times New Roman Tj" pitchFamily="18" charset="-52"/>
              </a:rPr>
              <a:t> – 65</a:t>
            </a:r>
          </a:p>
          <a:p>
            <a:pPr marL="0" indent="0">
              <a:buNone/>
            </a:pPr>
            <a:r>
              <a:rPr lang="ru-RU" sz="3600" dirty="0">
                <a:latin typeface="Times New Roman Tj" pitchFamily="18" charset="-52"/>
              </a:rPr>
              <a:t>	- </a:t>
            </a:r>
            <a:r>
              <a:rPr lang="ru-RU" sz="3600" dirty="0" err="1">
                <a:latin typeface="Times New Roman Tj" pitchFamily="18" charset="-52"/>
              </a:rPr>
              <a:t>љамоатњои</a:t>
            </a:r>
            <a:r>
              <a:rPr lang="ru-RU" sz="3600" dirty="0">
                <a:latin typeface="Times New Roman Tj" pitchFamily="18" charset="-52"/>
              </a:rPr>
              <a:t> </a:t>
            </a:r>
            <a:r>
              <a:rPr lang="ru-RU" sz="3600" dirty="0" err="1">
                <a:latin typeface="Times New Roman Tj" pitchFamily="18" charset="-52"/>
              </a:rPr>
              <a:t>дењот</a:t>
            </a:r>
            <a:r>
              <a:rPr lang="ru-RU" sz="3600" dirty="0">
                <a:latin typeface="Times New Roman Tj" pitchFamily="18" charset="-52"/>
              </a:rPr>
              <a:t> – 365 (363)</a:t>
            </a:r>
          </a:p>
          <a:p>
            <a:pPr marL="0" indent="0" algn="just">
              <a:buNone/>
            </a:pPr>
            <a:endParaRPr lang="ru-RU" sz="3600" dirty="0">
              <a:latin typeface="Times New Roman Tj" pitchFamily="18" charset="-52"/>
            </a:endParaRPr>
          </a:p>
          <a:p>
            <a:pPr marL="0" indent="0" algn="just">
              <a:buNone/>
            </a:pPr>
            <a:endParaRPr lang="ru-RU" sz="3600" dirty="0">
              <a:latin typeface="Times New Roman Tj" pitchFamily="18" charset="-52"/>
            </a:endParaRPr>
          </a:p>
          <a:p>
            <a:pPr marL="0" indent="0" algn="just">
              <a:buNone/>
            </a:pPr>
            <a:r>
              <a:rPr lang="ru-RU" sz="3600" dirty="0">
                <a:latin typeface="Times New Roman Tj" pitchFamily="18" charset="-52"/>
              </a:rPr>
              <a:t>	</a:t>
            </a:r>
          </a:p>
          <a:p>
            <a:pPr marL="0" indent="0" algn="just">
              <a:buNone/>
            </a:pPr>
            <a:endParaRPr lang="ru-RU" sz="3600" dirty="0">
              <a:latin typeface="Times New Roman Tj" pitchFamily="18" charset="-52"/>
            </a:endParaRPr>
          </a:p>
          <a:p>
            <a:pPr marL="0" indent="0" algn="just">
              <a:buNone/>
            </a:pPr>
            <a:r>
              <a:rPr lang="ru-RU" sz="3600" dirty="0">
                <a:latin typeface="Times New Roman Tj" pitchFamily="18" charset="-52"/>
              </a:rPr>
              <a:t> </a:t>
            </a:r>
          </a:p>
        </p:txBody>
      </p:sp>
    </p:spTree>
    <p:extLst>
      <p:ext uri="{BB962C8B-B14F-4D97-AF65-F5344CB8AC3E}">
        <p14:creationId xmlns:p14="http://schemas.microsoft.com/office/powerpoint/2010/main" val="31961698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7.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Омодасозии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касбии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Тањсили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иловагии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160</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39552" y="1340768"/>
            <a:ext cx="8229600" cy="4525963"/>
          </a:xfrm>
        </p:spPr>
        <p:txBody>
          <a:bodyPr>
            <a:normAutofit/>
          </a:bodyPr>
          <a:lstStyle/>
          <a:p>
            <a:pPr marL="0" indent="0" algn="just">
              <a:lnSpc>
                <a:spcPct val="110000"/>
              </a:lnSpc>
              <a:spcBef>
                <a:spcPts val="525"/>
              </a:spcBef>
              <a:buNone/>
            </a:pPr>
            <a:r>
              <a:rPr lang="tg-Cyrl-TJ" sz="2800" dirty="0">
                <a:solidFill>
                  <a:srgbClr val="000000"/>
                </a:solidFill>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Такмили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ихтисоси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хизматчиёни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давлатӣ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раванди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кўтоҳмуддати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таҳсили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хизматчиёни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давлатӣ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бо</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мақсади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фарогирии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донишҳои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нави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назариявӣ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амалӣ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такмили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маҳорат</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малакаи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касбӣ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тибқи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талаботи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тахассусӣ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барои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иҷрои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босифат</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ва</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саривақтии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вазифаҳои</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мансабӣ</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(аз 24 </a:t>
            </a:r>
            <a:r>
              <a:rPr lang="ru-RU" sz="2000" dirty="0" err="1">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соат</a:t>
            </a:r>
            <a:r>
              <a:rPr lang="ru-RU" sz="2000" dirty="0">
                <a:solidFill>
                  <a:srgbClr val="000000"/>
                </a:solidFill>
                <a:effectLst/>
                <a:latin typeface="Times New Roman Tj" panose="02020603050405020304" pitchFamily="18" charset="-52"/>
                <a:ea typeface="Times New Roman" panose="02020603050405020304" pitchFamily="18" charset="0"/>
                <a:cs typeface="Tahoma" panose="020B0604030504040204" pitchFamily="34" charset="0"/>
              </a:rPr>
              <a:t> то 136)</a:t>
            </a:r>
            <a:endParaRPr lang="ru-RU" sz="2000" dirty="0">
              <a:effectLst/>
              <a:latin typeface="Times New Roman Tj" panose="02020603050405020304" pitchFamily="18" charset="-52"/>
              <a:ea typeface="Times New Roman" panose="02020603050405020304" pitchFamily="18" charset="0"/>
            </a:endParaRPr>
          </a:p>
          <a:p>
            <a:pPr marL="0" indent="0" algn="just">
              <a:lnSpc>
                <a:spcPct val="110000"/>
              </a:lnSpc>
              <a:buNone/>
            </a:pPr>
            <a:r>
              <a:rPr lang="ru-RU" sz="2000" dirty="0">
                <a:solidFill>
                  <a:srgbClr val="000000"/>
                </a:solidFill>
                <a:latin typeface="Times New Roman Tj" panose="02020603050405020304" pitchFamily="18" charset="-52"/>
                <a:ea typeface="Times New Roman" panose="02020603050405020304" pitchFamily="18" charset="0"/>
                <a:cs typeface="Tahoma" panose="020B0604030504040204" pitchFamily="34" charset="0"/>
              </a:rPr>
              <a:t>	</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Таҷрибаомўзии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хизматчиёни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давлатӣ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раванди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истифодаи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амалии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донишҳои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назариявӣ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ва</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пайдо</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намудани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маҳорату</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малакаи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касбӣ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бо</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роҳи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шиносшавӣ</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ва</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иштирок</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дар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фаъолияти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ҷории</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мақомот</a:t>
            </a:r>
            <a:r>
              <a:rPr lang="ru-RU" sz="2000" dirty="0">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 ё </a:t>
            </a:r>
            <a:r>
              <a:rPr lang="ru-RU" sz="2000" dirty="0" err="1">
                <a:solidFill>
                  <a:srgbClr val="000000"/>
                </a:solidFill>
                <a:effectLst/>
                <a:latin typeface="Times New Roman Tj" panose="02020603050405020304" pitchFamily="18" charset="-52"/>
                <a:ea typeface="Calibri" panose="020F0502020204030204" pitchFamily="34" charset="0"/>
                <a:cs typeface="Tahoma" panose="020B0604030504040204" pitchFamily="34" charset="0"/>
              </a:rPr>
              <a:t>ташкилот</a:t>
            </a:r>
            <a:endParaRPr lang="ru-RU" sz="2000" dirty="0">
              <a:effectLst/>
              <a:latin typeface="Times New Roman Tj" panose="02020603050405020304" pitchFamily="18" charset="-52"/>
              <a:ea typeface="Times New Roman" panose="02020603050405020304" pitchFamily="18" charset="0"/>
            </a:endParaRPr>
          </a:p>
          <a:p>
            <a:pPr marL="0" indent="0" algn="just">
              <a:buNone/>
            </a:pPr>
            <a:r>
              <a:rPr lang="ru-RU" sz="2800" i="1" dirty="0">
                <a:latin typeface="Times New Roman Tj" panose="02020603050405020304" pitchFamily="18" charset="-52"/>
              </a:rPr>
              <a:t>	(</a:t>
            </a:r>
            <a:r>
              <a:rPr lang="ru-RU" sz="2800" i="1" dirty="0" err="1">
                <a:latin typeface="Times New Roman Tj" panose="02020603050405020304" pitchFamily="18" charset="-52"/>
              </a:rPr>
              <a:t>Бандҳои</a:t>
            </a:r>
            <a:r>
              <a:rPr lang="ru-RU" sz="2800" i="1" dirty="0">
                <a:latin typeface="Times New Roman Tj" panose="02020603050405020304" pitchFamily="18" charset="-52"/>
              </a:rPr>
              <a:t> 4 </a:t>
            </a:r>
            <a:r>
              <a:rPr lang="ru-RU" sz="2800" i="1" dirty="0" err="1">
                <a:latin typeface="Times New Roman Tj" panose="02020603050405020304" pitchFamily="18" charset="-52"/>
              </a:rPr>
              <a:t>ва</a:t>
            </a:r>
            <a:r>
              <a:rPr lang="ru-RU" sz="2800" i="1" dirty="0">
                <a:latin typeface="Times New Roman Tj" panose="02020603050405020304" pitchFamily="18" charset="-52"/>
              </a:rPr>
              <a:t> 6 </a:t>
            </a:r>
            <a:r>
              <a:rPr lang="ru-RU" sz="2800" i="1" dirty="0" err="1">
                <a:latin typeface="Times New Roman Tj" panose="02020603050405020304" pitchFamily="18" charset="-52"/>
              </a:rPr>
              <a:t>қарори</a:t>
            </a:r>
            <a:r>
              <a:rPr lang="ru-RU" sz="2800" i="1" dirty="0">
                <a:latin typeface="Times New Roman Tj" panose="02020603050405020304" pitchFamily="18" charset="-52"/>
              </a:rPr>
              <a:t> </a:t>
            </a:r>
            <a:r>
              <a:rPr lang="ru-RU" sz="2800" i="1" dirty="0" err="1">
                <a:latin typeface="Times New Roman Tj" panose="02020603050405020304" pitchFamily="18" charset="-52"/>
              </a:rPr>
              <a:t>Ҳукумати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аз 2 июни соли 2011, №266)</a:t>
            </a:r>
          </a:p>
          <a:p>
            <a:pPr algn="just"/>
            <a:endParaRPr lang="ru-RU" sz="2800" dirty="0">
              <a:latin typeface="Times New Roman Tj" panose="02020603050405020304" pitchFamily="18" charset="-52"/>
            </a:endParaRPr>
          </a:p>
        </p:txBody>
      </p:sp>
    </p:spTree>
    <p:extLst>
      <p:ext uri="{BB962C8B-B14F-4D97-AF65-F5344CB8AC3E}">
        <p14:creationId xmlns:p14="http://schemas.microsoft.com/office/powerpoint/2010/main" val="38024217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850106"/>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7.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Омодасозии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касбии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Тањсили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иловагии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хизматчиёни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161</a:t>
            </a:fld>
            <a:endParaRPr lang="ru-RU"/>
          </a:p>
        </p:txBody>
      </p:sp>
      <p:pic>
        <p:nvPicPr>
          <p:cNvPr id="8" name="Объект 7">
            <a:extLst>
              <a:ext uri="{FF2B5EF4-FFF2-40B4-BE49-F238E27FC236}">
                <a16:creationId xmlns:a16="http://schemas.microsoft.com/office/drawing/2014/main" id="{BCBCE3FB-E2FE-42A3-AEAA-E254F93A4D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80728"/>
            <a:ext cx="8568952" cy="5386609"/>
          </a:xfrm>
        </p:spPr>
      </p:pic>
    </p:spTree>
    <p:extLst>
      <p:ext uri="{BB962C8B-B14F-4D97-AF65-F5344CB8AC3E}">
        <p14:creationId xmlns:p14="http://schemas.microsoft.com/office/powerpoint/2010/main" val="31596616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78" y="2460075"/>
            <a:ext cx="80724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5400" b="1" dirty="0" err="1">
                <a:solidFill>
                  <a:schemeClr val="accent1">
                    <a:lumMod val="75000"/>
                  </a:schemeClr>
                </a:solidFill>
                <a:latin typeface="Times New Roman Tj" pitchFamily="18" charset="-52"/>
              </a:rPr>
              <a:t>Сипос</a:t>
            </a:r>
            <a:r>
              <a:rPr lang="ru-RU" sz="5400" b="1" dirty="0">
                <a:solidFill>
                  <a:schemeClr val="accent1">
                    <a:lumMod val="75000"/>
                  </a:schemeClr>
                </a:solidFill>
                <a:latin typeface="Times New Roman Tj" pitchFamily="18" charset="-52"/>
              </a:rPr>
              <a:t> аз </a:t>
            </a:r>
            <a:r>
              <a:rPr lang="ru-RU" sz="5400" b="1" dirty="0" err="1">
                <a:solidFill>
                  <a:schemeClr val="accent1">
                    <a:lumMod val="75000"/>
                  </a:schemeClr>
                </a:solidFill>
                <a:latin typeface="Times New Roman Tj" pitchFamily="18" charset="-52"/>
              </a:rPr>
              <a:t>таваљљуњатон</a:t>
            </a:r>
            <a:r>
              <a:rPr kumimoji="0" lang="ru-RU" sz="5400" b="1" i="0" u="none" strike="noStrike" cap="none" normalizeH="0" baseline="0" dirty="0">
                <a:ln>
                  <a:noFill/>
                </a:ln>
                <a:solidFill>
                  <a:schemeClr val="accent1">
                    <a:lumMod val="75000"/>
                  </a:schemeClr>
                </a:solidFill>
                <a:effectLst/>
                <a:latin typeface="Times New Roman Tj" pitchFamily="18" charset="-52"/>
                <a:ea typeface="Times New Roman" pitchFamily="18" charset="0"/>
                <a:cs typeface="Times New Roman" pitchFamily="18" charset="0"/>
              </a:rPr>
              <a:t>!</a:t>
            </a:r>
            <a:endParaRPr kumimoji="0" lang="ru-RU" sz="5400" b="1" i="0" u="none" strike="noStrike" cap="none" normalizeH="0" baseline="0" dirty="0">
              <a:ln>
                <a:noFill/>
              </a:ln>
              <a:solidFill>
                <a:schemeClr val="accent1">
                  <a:lumMod val="75000"/>
                </a:schemeClr>
              </a:solidFill>
              <a:effectLst/>
              <a:latin typeface="Arial" pitchFamily="34" charset="0"/>
            </a:endParaRPr>
          </a:p>
        </p:txBody>
      </p:sp>
      <p:sp>
        <p:nvSpPr>
          <p:cNvPr id="3" name="Заголовок 1"/>
          <p:cNvSpPr txBox="1">
            <a:spLocks/>
          </p:cNvSpPr>
          <p:nvPr/>
        </p:nvSpPr>
        <p:spPr>
          <a:xfrm>
            <a:off x="3923928" y="5870954"/>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solidFill>
                  <a:schemeClr val="tx1"/>
                </a:solidFill>
              </a:rPr>
              <a:pPr/>
              <a:t>162</a:t>
            </a:fld>
            <a:endParaRPr lang="ru-RU"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
        <p:nvSpPr>
          <p:cNvPr id="7" name="Заголовок 1"/>
          <p:cNvSpPr txBox="1">
            <a:spLocks/>
          </p:cNvSpPr>
          <p:nvPr/>
        </p:nvSpPr>
        <p:spPr>
          <a:xfrm>
            <a:off x="1619672" y="4509120"/>
            <a:ext cx="7772400" cy="10715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u-RU" sz="3000" b="1">
                <a:solidFill>
                  <a:srgbClr val="0070C0"/>
                </a:solidFill>
                <a:latin typeface="Times New Roman Tj" pitchFamily="18" charset="-52"/>
              </a:rPr>
              <a:t>Агентии хизмати давлатии назди</a:t>
            </a:r>
            <a:br>
              <a:rPr lang="ru-RU" sz="3000" b="1">
                <a:solidFill>
                  <a:srgbClr val="0070C0"/>
                </a:solidFill>
                <a:latin typeface="Times New Roman Tj" pitchFamily="18" charset="-52"/>
              </a:rPr>
            </a:br>
            <a:r>
              <a:rPr lang="ru-RU" sz="3000" b="1">
                <a:solidFill>
                  <a:srgbClr val="0070C0"/>
                </a:solidFill>
                <a:latin typeface="Times New Roman Tj" pitchFamily="18" charset="-52"/>
              </a:rPr>
              <a:t>Президенти Љумњурии Тољикистон </a:t>
            </a:r>
            <a:br>
              <a:rPr lang="en-US" sz="3000"/>
            </a:br>
            <a:endParaRPr lang="ru-RU" sz="3000" dirty="0">
              <a:latin typeface="Times New Roman Tj" pitchFamily="18" charset="-52"/>
            </a:endParaRPr>
          </a:p>
        </p:txBody>
      </p:sp>
    </p:spTree>
    <p:extLst>
      <p:ext uri="{BB962C8B-B14F-4D97-AF65-F5344CB8AC3E}">
        <p14:creationId xmlns:p14="http://schemas.microsoft.com/office/powerpoint/2010/main" val="98283254"/>
      </p:ext>
    </p:extLst>
  </p:cSld>
  <p:clrMapOvr>
    <a:masterClrMapping/>
  </p:clrMapOvr>
  <p:transition spd="slow">
    <p:wipe dir="d"/>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60648"/>
            <a:ext cx="7772400" cy="1071570"/>
          </a:xfrm>
        </p:spPr>
        <p:txBody>
          <a:bodyPr>
            <a:noAutofit/>
          </a:bodyPr>
          <a:lstStyle/>
          <a:p>
            <a:pPr algn="ctr">
              <a:spcBef>
                <a:spcPct val="20000"/>
              </a:spcBef>
            </a:pPr>
            <a:r>
              <a:rPr lang="ru-RU" sz="3000" b="1" dirty="0" err="1">
                <a:solidFill>
                  <a:srgbClr val="0070C0"/>
                </a:solidFill>
                <a:latin typeface="Times New Roman Tj" pitchFamily="18" charset="-52"/>
              </a:rPr>
              <a:t>Агентии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хизмати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давлатии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назди</a:t>
            </a:r>
            <a:br>
              <a:rPr lang="ru-RU" sz="3000" b="1" dirty="0">
                <a:solidFill>
                  <a:srgbClr val="0070C0"/>
                </a:solidFill>
                <a:latin typeface="Times New Roman Tj" pitchFamily="18" charset="-52"/>
              </a:rPr>
            </a:br>
            <a:r>
              <a:rPr lang="ru-RU" sz="3000" b="1" dirty="0" err="1">
                <a:solidFill>
                  <a:srgbClr val="0070C0"/>
                </a:solidFill>
                <a:latin typeface="Times New Roman Tj" pitchFamily="18" charset="-52"/>
              </a:rPr>
              <a:t>Президенти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Љумњурии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Тољикистон</a:t>
            </a:r>
            <a:r>
              <a:rPr lang="ru-RU" sz="3000" b="1" dirty="0">
                <a:solidFill>
                  <a:srgbClr val="0070C0"/>
                </a:solidFill>
                <a:latin typeface="Times New Roman Tj" pitchFamily="18" charset="-52"/>
              </a:rPr>
              <a:t> </a:t>
            </a:r>
            <a:br>
              <a:rPr lang="en-US" sz="3000" dirty="0"/>
            </a:br>
            <a:endParaRPr lang="ru-RU" sz="3000" dirty="0">
              <a:latin typeface="Times New Roman Tj" pitchFamily="18" charset="-52"/>
            </a:endParaRPr>
          </a:p>
        </p:txBody>
      </p:sp>
      <p:sp>
        <p:nvSpPr>
          <p:cNvPr id="3" name="Подзаголовок 2"/>
          <p:cNvSpPr>
            <a:spLocks noGrp="1"/>
          </p:cNvSpPr>
          <p:nvPr>
            <p:ph type="subTitle" idx="1"/>
          </p:nvPr>
        </p:nvSpPr>
        <p:spPr>
          <a:xfrm>
            <a:off x="395536" y="1966880"/>
            <a:ext cx="8572560" cy="4572032"/>
          </a:xfrm>
        </p:spPr>
        <p:txBody>
          <a:bodyPr>
            <a:normAutofit/>
          </a:bodyPr>
          <a:lstStyle/>
          <a:p>
            <a:endParaRPr lang="ru-RU" sz="3600" dirty="0">
              <a:solidFill>
                <a:schemeClr val="tx1"/>
              </a:solidFill>
              <a:latin typeface="Times New Roman Tj" pitchFamily="18" charset="-52"/>
            </a:endParaRPr>
          </a:p>
          <a:p>
            <a:r>
              <a:rPr lang="ru-RU" sz="4300" b="1" dirty="0" err="1">
                <a:solidFill>
                  <a:schemeClr val="tx1"/>
                </a:solidFill>
                <a:latin typeface="Times New Roman Tj" pitchFamily="18" charset="-52"/>
              </a:rPr>
              <a:t>Хизмати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давлатӣ</a:t>
            </a:r>
            <a:r>
              <a:rPr lang="ru-RU" sz="4300" b="1" dirty="0">
                <a:solidFill>
                  <a:schemeClr val="tx1"/>
                </a:solidFill>
                <a:latin typeface="Times New Roman Tj" pitchFamily="18" charset="-52"/>
              </a:rPr>
              <a:t> дар </a:t>
            </a:r>
          </a:p>
          <a:p>
            <a:r>
              <a:rPr lang="ru-RU" sz="4300" b="1" dirty="0" err="1">
                <a:solidFill>
                  <a:schemeClr val="tx1"/>
                </a:solidFill>
                <a:latin typeface="Times New Roman Tj" pitchFamily="18" charset="-52"/>
              </a:rPr>
              <a:t>Ҷумҳурии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Тоҷикистон</a:t>
            </a:r>
            <a:br>
              <a:rPr lang="ru-RU" sz="4300" dirty="0">
                <a:solidFill>
                  <a:schemeClr val="tx1"/>
                </a:solidFill>
                <a:latin typeface="Times New Roman Tj" pitchFamily="18" charset="-52"/>
              </a:rPr>
            </a:br>
            <a:endParaRPr lang="ru-RU" sz="3600" dirty="0">
              <a:solidFill>
                <a:schemeClr val="tx1"/>
              </a:solidFill>
              <a:latin typeface="Times New Roman Tj" pitchFamily="18" charset="-52"/>
            </a:endParaRPr>
          </a:p>
          <a:p>
            <a:pPr>
              <a:lnSpc>
                <a:spcPct val="120000"/>
              </a:lnSpc>
            </a:pPr>
            <a:r>
              <a:rPr lang="ru-RU" sz="2000" dirty="0">
                <a:solidFill>
                  <a:schemeClr val="tx1"/>
                </a:solidFill>
                <a:latin typeface="Times New Roman Tj" pitchFamily="18" charset="-52"/>
              </a:rPr>
              <a:t>	</a:t>
            </a:r>
            <a:r>
              <a:rPr lang="ru-RU" sz="3400" dirty="0" err="1">
                <a:solidFill>
                  <a:schemeClr val="tx1"/>
                </a:solidFill>
                <a:latin typeface="Times New Roman Tj" pitchFamily="18" charset="-52"/>
              </a:rPr>
              <a:t>Д</a:t>
            </a:r>
            <a:r>
              <a:rPr lang="ru-RU" b="1" dirty="0" err="1">
                <a:solidFill>
                  <a:schemeClr val="tx1"/>
                </a:solidFill>
                <a:latin typeface="Times New Roman Tj" pitchFamily="18" charset="-52"/>
              </a:rPr>
              <a:t>иректори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Агентии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хизмати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давлатї</a:t>
            </a:r>
            <a:r>
              <a:rPr lang="ru-RU" b="1" dirty="0">
                <a:solidFill>
                  <a:schemeClr val="tx1"/>
                </a:solidFill>
                <a:latin typeface="Times New Roman Tj" pitchFamily="18" charset="-52"/>
              </a:rPr>
              <a:t> </a:t>
            </a:r>
          </a:p>
          <a:p>
            <a:pPr>
              <a:lnSpc>
                <a:spcPct val="120000"/>
              </a:lnSpc>
            </a:pP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Давлатов</a:t>
            </a:r>
            <a:r>
              <a:rPr lang="ru-RU" b="1" dirty="0">
                <a:solidFill>
                  <a:schemeClr val="tx1"/>
                </a:solidFill>
                <a:latin typeface="Times New Roman Tj" pitchFamily="18" charset="-52"/>
              </a:rPr>
              <a:t> Љ.М. </a:t>
            </a:r>
          </a:p>
          <a:p>
            <a:endParaRPr lang="ru-RU" sz="2000" dirty="0">
              <a:solidFill>
                <a:schemeClr val="tx1"/>
              </a:solidFill>
              <a:latin typeface="Times New Roman Tj" pitchFamily="18" charset="-52"/>
            </a:endParaRPr>
          </a:p>
          <a:p>
            <a:endParaRPr lang="ru-RU" dirty="0">
              <a:latin typeface="Times New Roman Tj" pitchFamily="18" charset="-52"/>
            </a:endParaRPr>
          </a:p>
        </p:txBody>
      </p:sp>
      <p:sp>
        <p:nvSpPr>
          <p:cNvPr id="4" name="Заголовок 1"/>
          <p:cNvSpPr txBox="1">
            <a:spLocks/>
          </p:cNvSpPr>
          <p:nvPr/>
        </p:nvSpPr>
        <p:spPr>
          <a:xfrm>
            <a:off x="3923928" y="1250153"/>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6" name="Номер слайда 5"/>
          <p:cNvSpPr>
            <a:spLocks noGrp="1"/>
          </p:cNvSpPr>
          <p:nvPr>
            <p:ph type="sldNum" sz="quarter" idx="12"/>
          </p:nvPr>
        </p:nvSpPr>
        <p:spPr/>
        <p:txBody>
          <a:bodyPr/>
          <a:lstStyle/>
          <a:p>
            <a:fld id="{55CBD9F2-F491-4F64-B874-E143D18E6233}" type="slidenum">
              <a:rPr lang="ru-RU" smtClean="0"/>
              <a:pPr/>
              <a:t>163</a:t>
            </a:fld>
            <a:endParaRPr lang="ru-RU"/>
          </a:p>
        </p:txBody>
      </p:sp>
      <p:pic>
        <p:nvPicPr>
          <p:cNvPr id="7"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Tree>
    <p:extLst>
      <p:ext uri="{BB962C8B-B14F-4D97-AF65-F5344CB8AC3E}">
        <p14:creationId xmlns:p14="http://schemas.microsoft.com/office/powerpoint/2010/main" val="2727640912"/>
      </p:ext>
    </p:extLst>
  </p:cSld>
  <p:clrMapOvr>
    <a:masterClrMapping/>
  </p:clrMapOvr>
  <p:transition spd="slow">
    <p:wipe dir="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164</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611560" y="908720"/>
            <a:ext cx="8229600" cy="4525963"/>
          </a:xfrm>
        </p:spPr>
        <p:txBody>
          <a:bodyPr>
            <a:normAutofit/>
          </a:bodyPr>
          <a:lstStyle/>
          <a:p>
            <a:pPr indent="0" algn="just">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1.</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Масъулияти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љавобгарии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180975" indent="0" algn="just">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2.</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Интизоми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санљиши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3.</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Асосњои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ќатъ</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намудани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0" indent="0" algn="just">
              <a:lnSpc>
                <a:spcPct val="150000"/>
              </a:lnSpc>
              <a:buNone/>
            </a:pPr>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ndParaRPr>
          </a:p>
        </p:txBody>
      </p:sp>
    </p:spTree>
    <p:extLst>
      <p:ext uri="{BB962C8B-B14F-4D97-AF65-F5344CB8AC3E}">
        <p14:creationId xmlns:p14="http://schemas.microsoft.com/office/powerpoint/2010/main" val="24236917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165</a:t>
            </a:fld>
            <a:endParaRPr lang="ru-RU"/>
          </a:p>
        </p:txBody>
      </p:sp>
      <p:pic>
        <p:nvPicPr>
          <p:cNvPr id="8" name="Объект 7">
            <a:extLst>
              <a:ext uri="{FF2B5EF4-FFF2-40B4-BE49-F238E27FC236}">
                <a16:creationId xmlns:a16="http://schemas.microsoft.com/office/drawing/2014/main" id="{66D82BE8-AEA9-43BE-89EA-50ED397AB9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180" y="1346395"/>
            <a:ext cx="8363272" cy="4819661"/>
          </a:xfrm>
        </p:spPr>
      </p:pic>
      <p:sp>
        <p:nvSpPr>
          <p:cNvPr id="5" name="Заголовок 1">
            <a:extLst>
              <a:ext uri="{FF2B5EF4-FFF2-40B4-BE49-F238E27FC236}">
                <a16:creationId xmlns:a16="http://schemas.microsoft.com/office/drawing/2014/main" id="{2DBB725C-0682-4795-AC14-2570C00CC613}"/>
              </a:ext>
            </a:extLst>
          </p:cNvPr>
          <p:cNvSpPr txBox="1">
            <a:spLocks/>
          </p:cNvSpPr>
          <p:nvPr/>
        </p:nvSpPr>
        <p:spPr>
          <a:xfrm>
            <a:off x="451269" y="1155352"/>
            <a:ext cx="8229600" cy="665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49580">
              <a:lnSpc>
                <a:spcPct val="107000"/>
              </a:lnSpc>
              <a:spcAft>
                <a:spcPts val="800"/>
              </a:spcAft>
            </a:pPr>
            <a:r>
              <a:rPr lang="ru-RU" sz="2000" b="1" dirty="0" err="1">
                <a:solidFill>
                  <a:srgbClr val="0070C0"/>
                </a:solidFill>
                <a:latin typeface="Times New Roman Tj" panose="02020603050405020304" pitchFamily="18" charset="-52"/>
                <a:ea typeface="Calibri" panose="020F0502020204030204" pitchFamily="34" charset="0"/>
                <a:cs typeface="Times New Roman" panose="02020603050405020304" pitchFamily="18" charset="0"/>
              </a:rPr>
              <a:t>Намудҳои</a:t>
            </a:r>
            <a:r>
              <a:rPr lang="ru-RU" sz="2000" b="1" dirty="0">
                <a:solidFill>
                  <a:srgbClr val="0070C0"/>
                </a:solidFill>
                <a:latin typeface="Times New Roman Tj" panose="02020603050405020304" pitchFamily="18" charset="-52"/>
                <a:ea typeface="Calibri" panose="020F0502020204030204" pitchFamily="34" charset="0"/>
                <a:cs typeface="Times New Roman" panose="02020603050405020304" pitchFamily="18" charset="0"/>
              </a:rPr>
              <a:t> </a:t>
            </a:r>
            <a:r>
              <a:rPr lang="ru-RU" sz="2000" b="1" dirty="0" err="1">
                <a:solidFill>
                  <a:srgbClr val="0070C0"/>
                </a:solidFill>
                <a:latin typeface="Times New Roman Tj" panose="02020603050405020304" pitchFamily="18" charset="-52"/>
                <a:ea typeface="Calibri" panose="020F0502020204030204" pitchFamily="34" charset="0"/>
                <a:cs typeface="Times New Roman" panose="02020603050405020304" pitchFamily="18" charset="0"/>
              </a:rPr>
              <a:t>ҳуқуқвайронкунӣ</a:t>
            </a:r>
            <a:br>
              <a:rPr lang="ru-RU" sz="1800" b="1" dirty="0">
                <a:solidFill>
                  <a:srgbClr val="0070C0"/>
                </a:solidFill>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latin typeface="Times New Roman Tj" panose="02020603050405020304" pitchFamily="18" charset="-52"/>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7492378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166</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82960" y="1124744"/>
            <a:ext cx="8229600" cy="4525963"/>
          </a:xfrm>
        </p:spPr>
        <p:txBody>
          <a:bodyPr>
            <a:noAutofit/>
          </a:bodyPr>
          <a:lstStyle/>
          <a:p>
            <a:pPr marL="0" indent="0" algn="just">
              <a:lnSpc>
                <a:spcPct val="150000"/>
              </a:lnSpc>
              <a:buNone/>
            </a:pPr>
            <a:r>
              <a:rPr lang="tg-Cyrl-TJ" sz="20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Роҳбари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мақоми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ҳуқуқи</a:t>
            </a:r>
            <a:r>
              <a:rPr lang="ru-RU" sz="2000" dirty="0">
                <a:effectLst/>
                <a:latin typeface="Times New Roman" panose="02020603050405020304" pitchFamily="18" charset="0"/>
                <a:ea typeface="Times New Roman" panose="02020603050405020304" pitchFamily="18" charset="0"/>
              </a:rPr>
              <a:t> ба </a:t>
            </a:r>
            <a:r>
              <a:rPr lang="ru-RU" sz="2000" dirty="0" err="1">
                <a:effectLst/>
                <a:latin typeface="Times New Roman" panose="02020603050405020304" pitchFamily="18" charset="0"/>
                <a:ea typeface="Times New Roman" panose="02020603050405020304" pitchFamily="18" charset="0"/>
              </a:rPr>
              <a:t>мансаб</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таъин</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аз </a:t>
            </a:r>
            <a:r>
              <a:rPr lang="ru-RU" sz="2000" dirty="0" err="1">
                <a:effectLst/>
                <a:latin typeface="Times New Roman" panose="02020603050405020304" pitchFamily="18" charset="0"/>
                <a:ea typeface="Times New Roman" panose="02020603050405020304" pitchFamily="18" charset="0"/>
              </a:rPr>
              <a:t>мансаб</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озод</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намуданро</a:t>
            </a:r>
            <a:r>
              <a:rPr lang="ru-RU" sz="2000" dirty="0">
                <a:effectLst/>
                <a:latin typeface="Times New Roman" panose="02020603050405020304" pitchFamily="18" charset="0"/>
                <a:ea typeface="Times New Roman" panose="02020603050405020304" pitchFamily="18" charset="0"/>
              </a:rPr>
              <a:t> дорад, ба </a:t>
            </a:r>
            <a:r>
              <a:rPr lang="ru-RU" sz="2000" dirty="0" err="1">
                <a:effectLst/>
                <a:latin typeface="Times New Roman" panose="02020603050405020304" pitchFamily="18" charset="0"/>
                <a:ea typeface="Times New Roman" panose="02020603050405020304" pitchFamily="18" charset="0"/>
              </a:rPr>
              <a:t>хизматчии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барои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кирдори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интизомии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содирнамудааш</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ҳамчунин</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барои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риоя</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накардани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талаботи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Кодекси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одоби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хизматчии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Ҷумҳурии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Тоҷикистон</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кодексҳои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соҳавии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одоби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хизматчии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роҳ</a:t>
            </a:r>
            <a:r>
              <a:rPr lang="ru-RU" sz="2000" dirty="0">
                <a:effectLst/>
                <a:latin typeface="Times New Roman" panose="02020603050405020304" pitchFamily="18" charset="0"/>
                <a:ea typeface="Times New Roman" panose="02020603050405020304" pitchFamily="18" charset="0"/>
              </a:rPr>
              <a:t> додан ба </a:t>
            </a:r>
            <a:r>
              <a:rPr lang="ru-RU" sz="2000" dirty="0" err="1">
                <a:effectLst/>
                <a:latin typeface="Times New Roman" panose="02020603050405020304" pitchFamily="18" charset="0"/>
                <a:ea typeface="Times New Roman" panose="02020603050405020304" pitchFamily="18" charset="0"/>
              </a:rPr>
              <a:t>бархурди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манфиатҳо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ҳангоми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адои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хизмати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давлатӣ</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ва</a:t>
            </a:r>
            <a:r>
              <a:rPr lang="ru-RU" sz="2000" dirty="0">
                <a:effectLst/>
                <a:latin typeface="Times New Roman" panose="02020603050405020304" pitchFamily="18" charset="0"/>
                <a:ea typeface="Times New Roman" panose="02020603050405020304" pitchFamily="18" charset="0"/>
              </a:rPr>
              <a:t> ё </a:t>
            </a:r>
            <a:r>
              <a:rPr lang="ru-RU" sz="2000" dirty="0" err="1">
                <a:effectLst/>
                <a:latin typeface="Times New Roman" panose="02020603050405020304" pitchFamily="18" charset="0"/>
                <a:ea typeface="Times New Roman" panose="02020603050405020304" pitchFamily="18" charset="0"/>
              </a:rPr>
              <a:t>дигар</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кирдорҳои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бавуҷудоварандаи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коррупсия</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ки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дорои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аломатҳои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ҳуқуқвайронкунии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маъмурӣ</a:t>
            </a:r>
            <a:r>
              <a:rPr lang="ru-RU" sz="2000" dirty="0">
                <a:effectLst/>
                <a:latin typeface="Times New Roman" panose="02020603050405020304" pitchFamily="18" charset="0"/>
                <a:ea typeface="Times New Roman" panose="02020603050405020304" pitchFamily="18" charset="0"/>
              </a:rPr>
              <a:t> ё </a:t>
            </a:r>
            <a:r>
              <a:rPr lang="ru-RU" sz="2000" dirty="0" err="1">
                <a:effectLst/>
                <a:latin typeface="Times New Roman" panose="02020603050405020304" pitchFamily="18" charset="0"/>
                <a:ea typeface="Times New Roman" panose="02020603050405020304" pitchFamily="18" charset="0"/>
              </a:rPr>
              <a:t>ҷиноят</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намебошанд</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муҷозоти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зерини</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интизомиро</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татбиқ</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менамояд</a:t>
            </a:r>
            <a:r>
              <a:rPr lang="ru-RU" sz="2000" b="1" dirty="0">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2000" dirty="0">
                <a:effectLst/>
                <a:latin typeface="Times New Roman" panose="02020603050405020304" pitchFamily="18" charset="0"/>
                <a:ea typeface="Times New Roman" panose="02020603050405020304" pitchFamily="18" charset="0"/>
              </a:rPr>
              <a:t>	</a:t>
            </a:r>
            <a:r>
              <a:rPr lang="ru-RU" sz="2000" i="1" dirty="0">
                <a:latin typeface="Times New Roman Tj" panose="02020603050405020304" pitchFamily="18" charset="-52"/>
              </a:rPr>
              <a:t>(</a:t>
            </a:r>
            <a:r>
              <a:rPr lang="ru-RU" sz="2000" i="1" dirty="0" err="1">
                <a:latin typeface="Times New Roman Tj" panose="02020603050405020304" pitchFamily="18" charset="-52"/>
              </a:rPr>
              <a:t>Қисми</a:t>
            </a:r>
            <a:r>
              <a:rPr lang="ru-RU" sz="2000" i="1" dirty="0">
                <a:latin typeface="Times New Roman Tj" panose="02020603050405020304" pitchFamily="18" charset="-52"/>
              </a:rPr>
              <a:t> 1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32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p>
          <a:p>
            <a:pPr marL="0" indent="0" algn="just">
              <a:lnSpc>
                <a:spcPct val="150000"/>
              </a:lnSpc>
              <a:buNone/>
            </a:pPr>
            <a:endParaRPr lang="ru-RU" sz="2000" dirty="0">
              <a:effectLst/>
              <a:latin typeface="Times New Roman Tj" panose="02020603050405020304" pitchFamily="18" charset="-52"/>
              <a:ea typeface="Times New Roman" panose="02020603050405020304" pitchFamily="18" charset="0"/>
            </a:endParaRPr>
          </a:p>
          <a:p>
            <a:pPr algn="just"/>
            <a:endParaRPr lang="ru-RU" sz="2000" dirty="0">
              <a:latin typeface="Times New Roman Tj" panose="02020603050405020304" pitchFamily="18" charset="-52"/>
            </a:endParaRPr>
          </a:p>
        </p:txBody>
      </p:sp>
      <p:sp>
        <p:nvSpPr>
          <p:cNvPr id="6" name="TextBox 5">
            <a:extLst>
              <a:ext uri="{FF2B5EF4-FFF2-40B4-BE49-F238E27FC236}">
                <a16:creationId xmlns:a16="http://schemas.microsoft.com/office/drawing/2014/main" id="{2F259C67-3B6D-49A7-9FCB-A35111CBE943}"/>
              </a:ext>
            </a:extLst>
          </p:cNvPr>
          <p:cNvSpPr txBox="1"/>
          <p:nvPr/>
        </p:nvSpPr>
        <p:spPr>
          <a:xfrm>
            <a:off x="2195736" y="681089"/>
            <a:ext cx="5004048" cy="369332"/>
          </a:xfrm>
          <a:prstGeom prst="rect">
            <a:avLst/>
          </a:prstGeom>
          <a:noFill/>
        </p:spPr>
        <p:txBody>
          <a:bodyPr wrap="square">
            <a:spAutoFit/>
          </a:bodyPr>
          <a:lstStyle/>
          <a:p>
            <a:r>
              <a:rPr lang="ru-RU" sz="1800" b="1" dirty="0" err="1">
                <a:solidFill>
                  <a:srgbClr val="0070C0"/>
                </a:solidFill>
                <a:effectLst/>
                <a:latin typeface="Times New Roman" panose="02020603050405020304" pitchFamily="18" charset="0"/>
                <a:ea typeface="Times New Roman" panose="02020603050405020304" pitchFamily="18" charset="0"/>
              </a:rPr>
              <a:t>Ҷавобгарии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интизомии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хизматчии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endParaRPr lang="ru-RU" b="1" dirty="0">
              <a:solidFill>
                <a:srgbClr val="0070C0"/>
              </a:solidFill>
            </a:endParaRPr>
          </a:p>
        </p:txBody>
      </p:sp>
    </p:spTree>
    <p:extLst>
      <p:ext uri="{BB962C8B-B14F-4D97-AF65-F5344CB8AC3E}">
        <p14:creationId xmlns:p14="http://schemas.microsoft.com/office/powerpoint/2010/main" val="23368480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167</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82960" y="1124744"/>
            <a:ext cx="8229600" cy="4525963"/>
          </a:xfrm>
        </p:spPr>
        <p:txBody>
          <a:bodyPr>
            <a:noAutofit/>
          </a:bodyPr>
          <a:lstStyle/>
          <a:p>
            <a:pPr marL="0" indent="0" algn="just">
              <a:lnSpc>
                <a:spcPct val="150000"/>
              </a:lnSpc>
              <a:buNone/>
            </a:pPr>
            <a:r>
              <a:rPr lang="tg-Cyrl-TJ" sz="20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 </a:t>
            </a:r>
            <a:r>
              <a:rPr lang="ru-RU" sz="2000" dirty="0" err="1">
                <a:effectLst/>
                <a:latin typeface="Times New Roman" panose="02020603050405020304" pitchFamily="18" charset="0"/>
                <a:ea typeface="Times New Roman" panose="02020603050405020304" pitchFamily="18" charset="0"/>
              </a:rPr>
              <a:t>сарзаниш</a:t>
            </a:r>
            <a:r>
              <a:rPr lang="ru-RU" sz="20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tg-Cyrl-TJ" sz="20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танбеҳ</a:t>
            </a:r>
            <a:r>
              <a:rPr lang="ru-RU" sz="2000" dirty="0">
                <a:effectLst/>
                <a:latin typeface="Times New Roman Tj" panose="02020603050405020304" pitchFamily="18" charset="-52"/>
                <a:ea typeface="Times New Roman" panose="02020603050405020304" pitchFamily="18" charset="0"/>
              </a:rPr>
              <a:t>;</a:t>
            </a:r>
          </a:p>
          <a:p>
            <a:pPr marL="0" indent="0" algn="just">
              <a:lnSpc>
                <a:spcPct val="150000"/>
              </a:lnSpc>
              <a:buNone/>
            </a:pPr>
            <a:r>
              <a:rPr lang="ru-RU" sz="2000" dirty="0">
                <a:effectLst/>
                <a:latin typeface="Times New Roman Tj" panose="02020603050405020304" pitchFamily="18" charset="-52"/>
                <a:ea typeface="Times New Roman" panose="02020603050405020304" pitchFamily="18" charset="0"/>
              </a:rPr>
              <a:t>	- </a:t>
            </a:r>
            <a:r>
              <a:rPr lang="ru-RU" sz="2000" dirty="0" err="1">
                <a:effectLst/>
                <a:latin typeface="Times New Roman Tj" panose="02020603050405020304" pitchFamily="18" charset="-52"/>
                <a:ea typeface="Times New Roman" panose="02020603050405020304" pitchFamily="18" charset="0"/>
              </a:rPr>
              <a:t>танбеҳи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қатъӣ</a:t>
            </a:r>
            <a:r>
              <a:rPr lang="ru-RU" sz="2000" b="1" dirty="0">
                <a:effectLst/>
                <a:latin typeface="Times New Roman Tj" panose="02020603050405020304" pitchFamily="18" charset="-52"/>
                <a:ea typeface="Times New Roman" panose="02020603050405020304" pitchFamily="18" charset="0"/>
              </a:rPr>
              <a:t>;</a:t>
            </a:r>
            <a:endParaRPr lang="ru-RU" sz="2000" dirty="0">
              <a:effectLst/>
              <a:latin typeface="Times New Roman Tj" panose="02020603050405020304" pitchFamily="18" charset="-52"/>
              <a:ea typeface="Times New Roman" panose="02020603050405020304" pitchFamily="18" charset="0"/>
            </a:endParaRPr>
          </a:p>
          <a:p>
            <a:pPr marL="0" indent="0" algn="just">
              <a:lnSpc>
                <a:spcPct val="150000"/>
              </a:lnSpc>
              <a:buNone/>
            </a:pPr>
            <a:r>
              <a:rPr lang="ru-RU" sz="2000" dirty="0">
                <a:effectLst/>
                <a:latin typeface="Times New Roman Tj" panose="02020603050405020304" pitchFamily="18" charset="-52"/>
                <a:ea typeface="Times New Roman" panose="02020603050405020304" pitchFamily="18" charset="0"/>
              </a:rPr>
              <a:t>	- то як </a:t>
            </a:r>
            <a:r>
              <a:rPr lang="ru-RU" sz="2000" dirty="0" err="1">
                <a:effectLst/>
                <a:latin typeface="Times New Roman Tj" panose="02020603050405020304" pitchFamily="18" charset="-52"/>
                <a:ea typeface="Times New Roman" panose="02020603050405020304" pitchFamily="18" charset="0"/>
              </a:rPr>
              <a:t>сол</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мавқуф</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гузоштани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додани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рутбаи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тахассусии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навбатӣ</a:t>
            </a:r>
            <a:r>
              <a:rPr lang="ru-RU" sz="2000" dirty="0">
                <a:effectLst/>
                <a:latin typeface="Times New Roman Tj" panose="02020603050405020304" pitchFamily="18" charset="-52"/>
                <a:ea typeface="Times New Roman" panose="02020603050405020304" pitchFamily="18" charset="0"/>
              </a:rPr>
              <a:t>;</a:t>
            </a:r>
          </a:p>
          <a:p>
            <a:pPr marL="0" indent="0" algn="just">
              <a:lnSpc>
                <a:spcPct val="150000"/>
              </a:lnSpc>
              <a:buNone/>
            </a:pPr>
            <a:r>
              <a:rPr lang="ru-RU" sz="2000" dirty="0">
                <a:effectLst/>
                <a:latin typeface="Times New Roman Tj" panose="02020603050405020304" pitchFamily="18" charset="-52"/>
                <a:ea typeface="Times New Roman" panose="02020603050405020304" pitchFamily="18" charset="0"/>
              </a:rPr>
              <a:t>	- ба </a:t>
            </a:r>
            <a:r>
              <a:rPr lang="ru-RU" sz="2000" dirty="0" err="1">
                <a:effectLst/>
                <a:latin typeface="Times New Roman Tj" panose="02020603050405020304" pitchFamily="18" charset="-52"/>
                <a:ea typeface="Times New Roman" panose="02020603050405020304" pitchFamily="18" charset="0"/>
              </a:rPr>
              <a:t>мансаби</a:t>
            </a:r>
            <a:r>
              <a:rPr lang="ru-RU" sz="2000" dirty="0">
                <a:effectLst/>
                <a:latin typeface="Times New Roman Tj" panose="02020603050405020304" pitchFamily="18" charset="-52"/>
                <a:ea typeface="Times New Roman" panose="02020603050405020304" pitchFamily="18" charset="0"/>
              </a:rPr>
              <a:t> паст </a:t>
            </a:r>
            <a:r>
              <a:rPr lang="ru-RU" sz="2000" dirty="0" err="1">
                <a:effectLst/>
                <a:latin typeface="Times New Roman Tj" panose="02020603050405020304" pitchFamily="18" charset="-52"/>
                <a:ea typeface="Times New Roman" panose="02020603050405020304" pitchFamily="18" charset="0"/>
              </a:rPr>
              <a:t>гузаронидан</a:t>
            </a:r>
            <a:r>
              <a:rPr lang="ru-RU" sz="2000" dirty="0">
                <a:effectLst/>
                <a:latin typeface="Times New Roman Tj" panose="02020603050405020304" pitchFamily="18" charset="-52"/>
                <a:ea typeface="Times New Roman" panose="02020603050405020304" pitchFamily="18" charset="0"/>
              </a:rPr>
              <a:t>;</a:t>
            </a:r>
          </a:p>
          <a:p>
            <a:pPr marL="0" indent="0" algn="just">
              <a:lnSpc>
                <a:spcPct val="150000"/>
              </a:lnSpc>
              <a:buNone/>
            </a:pPr>
            <a:r>
              <a:rPr lang="ru-RU" sz="2000" dirty="0">
                <a:effectLst/>
                <a:latin typeface="Times New Roman Tj" panose="02020603050405020304" pitchFamily="18" charset="-52"/>
                <a:ea typeface="Times New Roman" panose="02020603050405020304" pitchFamily="18" charset="0"/>
              </a:rPr>
              <a:t>	- аз </a:t>
            </a:r>
            <a:r>
              <a:rPr lang="ru-RU" sz="2000" dirty="0" err="1">
                <a:effectLst/>
                <a:latin typeface="Times New Roman Tj" panose="02020603050405020304" pitchFamily="18" charset="-52"/>
                <a:ea typeface="Times New Roman" panose="02020603050405020304" pitchFamily="18" charset="0"/>
              </a:rPr>
              <a:t>мансаб</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озод</a:t>
            </a:r>
            <a:r>
              <a:rPr lang="ru-RU" sz="2000" dirty="0">
                <a:effectLst/>
                <a:latin typeface="Times New Roman Tj" panose="02020603050405020304" pitchFamily="18" charset="-52"/>
                <a:ea typeface="Times New Roman" panose="02020603050405020304" pitchFamily="18" charset="0"/>
              </a:rPr>
              <a:t> кардан.</a:t>
            </a:r>
          </a:p>
          <a:p>
            <a:pPr marL="0" indent="0" algn="just">
              <a:lnSpc>
                <a:spcPct val="150000"/>
              </a:lnSpc>
              <a:buNone/>
            </a:pPr>
            <a:r>
              <a:rPr lang="ru-RU" sz="2000" i="1" dirty="0">
                <a:latin typeface="Times New Roman Tj" panose="02020603050405020304" pitchFamily="18" charset="-52"/>
              </a:rPr>
              <a:t>	(</a:t>
            </a:r>
            <a:r>
              <a:rPr lang="ru-RU" sz="2000" i="1" dirty="0" err="1">
                <a:latin typeface="Times New Roman Tj" panose="02020603050405020304" pitchFamily="18" charset="-52"/>
              </a:rPr>
              <a:t>Қисми</a:t>
            </a:r>
            <a:r>
              <a:rPr lang="ru-RU" sz="2000" i="1" dirty="0">
                <a:latin typeface="Times New Roman Tj" panose="02020603050405020304" pitchFamily="18" charset="-52"/>
              </a:rPr>
              <a:t> 1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32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p>
          <a:p>
            <a:pPr marL="0" indent="0" algn="just">
              <a:lnSpc>
                <a:spcPct val="150000"/>
              </a:lnSpc>
              <a:buNone/>
            </a:pPr>
            <a:endParaRPr lang="ru-RU" sz="2000" dirty="0">
              <a:effectLst/>
              <a:latin typeface="Times New Roman Tj" panose="02020603050405020304" pitchFamily="18" charset="-52"/>
              <a:ea typeface="Times New Roman" panose="02020603050405020304" pitchFamily="18" charset="0"/>
            </a:endParaRPr>
          </a:p>
          <a:p>
            <a:pPr algn="just"/>
            <a:endParaRPr lang="ru-RU" sz="2000" dirty="0">
              <a:latin typeface="Times New Roman Tj" panose="02020603050405020304" pitchFamily="18" charset="-52"/>
            </a:endParaRPr>
          </a:p>
        </p:txBody>
      </p:sp>
      <p:sp>
        <p:nvSpPr>
          <p:cNvPr id="6" name="TextBox 5">
            <a:extLst>
              <a:ext uri="{FF2B5EF4-FFF2-40B4-BE49-F238E27FC236}">
                <a16:creationId xmlns:a16="http://schemas.microsoft.com/office/drawing/2014/main" id="{2F259C67-3B6D-49A7-9FCB-A35111CBE943}"/>
              </a:ext>
            </a:extLst>
          </p:cNvPr>
          <p:cNvSpPr txBox="1"/>
          <p:nvPr/>
        </p:nvSpPr>
        <p:spPr>
          <a:xfrm>
            <a:off x="1475656" y="681089"/>
            <a:ext cx="5724128" cy="369332"/>
          </a:xfrm>
          <a:prstGeom prst="rect">
            <a:avLst/>
          </a:prstGeom>
          <a:noFill/>
        </p:spPr>
        <p:txBody>
          <a:bodyPr wrap="square">
            <a:spAutoFit/>
          </a:bodyPr>
          <a:lstStyle/>
          <a:p>
            <a:r>
              <a:rPr lang="ru-RU" sz="1800" b="1" dirty="0" err="1">
                <a:solidFill>
                  <a:srgbClr val="0070C0"/>
                </a:solidFill>
                <a:effectLst/>
                <a:latin typeface="Times New Roman" panose="02020603050405020304" pitchFamily="18" charset="0"/>
                <a:ea typeface="Times New Roman" panose="02020603050405020304" pitchFamily="18" charset="0"/>
              </a:rPr>
              <a:t>Намуд</a:t>
            </a:r>
            <a:r>
              <a:rPr lang="tg-Cyrl-TJ" sz="1800" b="1" dirty="0">
                <a:solidFill>
                  <a:srgbClr val="0070C0"/>
                </a:solidFill>
                <a:effectLst/>
                <a:latin typeface="Times New Roman" panose="02020603050405020304" pitchFamily="18" charset="0"/>
                <a:ea typeface="Times New Roman" panose="02020603050405020304" pitchFamily="18" charset="0"/>
              </a:rPr>
              <a:t>ҳои ҷ</a:t>
            </a:r>
            <a:r>
              <a:rPr lang="ru-RU" sz="1800" b="1" dirty="0" err="1">
                <a:solidFill>
                  <a:srgbClr val="0070C0"/>
                </a:solidFill>
                <a:effectLst/>
                <a:latin typeface="Times New Roman" panose="02020603050405020304" pitchFamily="18" charset="0"/>
                <a:ea typeface="Times New Roman" panose="02020603050405020304" pitchFamily="18" charset="0"/>
              </a:rPr>
              <a:t>авобгарии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интизомии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хизматчии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endParaRPr lang="ru-RU" b="1" dirty="0">
              <a:solidFill>
                <a:srgbClr val="0070C0"/>
              </a:solidFill>
            </a:endParaRPr>
          </a:p>
        </p:txBody>
      </p:sp>
    </p:spTree>
    <p:extLst>
      <p:ext uri="{BB962C8B-B14F-4D97-AF65-F5344CB8AC3E}">
        <p14:creationId xmlns:p14="http://schemas.microsoft.com/office/powerpoint/2010/main" val="33903109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168</a:t>
            </a:fld>
            <a:endParaRPr lang="ru-RU"/>
          </a:p>
        </p:txBody>
      </p:sp>
      <p:sp>
        <p:nvSpPr>
          <p:cNvPr id="6" name="TextBox 5">
            <a:extLst>
              <a:ext uri="{FF2B5EF4-FFF2-40B4-BE49-F238E27FC236}">
                <a16:creationId xmlns:a16="http://schemas.microsoft.com/office/drawing/2014/main" id="{2F259C67-3B6D-49A7-9FCB-A35111CBE943}"/>
              </a:ext>
            </a:extLst>
          </p:cNvPr>
          <p:cNvSpPr txBox="1"/>
          <p:nvPr/>
        </p:nvSpPr>
        <p:spPr>
          <a:xfrm>
            <a:off x="179512" y="526410"/>
            <a:ext cx="8507288" cy="1474827"/>
          </a:xfrm>
          <a:prstGeom prst="rect">
            <a:avLst/>
          </a:prstGeom>
          <a:noFill/>
        </p:spPr>
        <p:txBody>
          <a:bodyPr wrap="square">
            <a:spAutoFit/>
          </a:bodyPr>
          <a:lstStyle/>
          <a:p>
            <a:pPr algn="ctr">
              <a:lnSpc>
                <a:spcPct val="115000"/>
              </a:lnSpc>
              <a:spcAft>
                <a:spcPts val="1000"/>
              </a:spcAft>
            </a:pP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Маълумот</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endParaRPr lang="ru-RU"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дар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бораи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хизматчиёни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давлатии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маќомоти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давлатї</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ки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нисбати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онњо</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дар соли 2018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љавобгарии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интизомї</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татбиќ</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гардидааст</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аз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љумла</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дар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асоси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тавсияи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Комиссияи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одоби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хизматчии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давлатии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маќомоти</a:t>
            </a:r>
            <a:r>
              <a:rPr lang="ru-RU" sz="1800" b="1"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1800" b="1" dirty="0" err="1">
                <a:effectLst/>
                <a:latin typeface="Times New Roman Tj" panose="02020603050405020304" pitchFamily="18" charset="-52"/>
                <a:ea typeface="Times New Roman" panose="02020603050405020304" pitchFamily="18" charset="0"/>
                <a:cs typeface="Times New Roman" panose="02020603050405020304" pitchFamily="18" charset="0"/>
              </a:rPr>
              <a:t>давлатї</a:t>
            </a:r>
            <a:endParaRPr lang="ru-RU"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A3C7B1AC-F427-415A-8AE8-4E056B6B72AA}"/>
              </a:ext>
            </a:extLst>
          </p:cNvPr>
          <p:cNvPicPr>
            <a:picLocks noChangeAspect="1"/>
          </p:cNvPicPr>
          <p:nvPr/>
        </p:nvPicPr>
        <p:blipFill>
          <a:blip r:embed="rId2"/>
          <a:stretch>
            <a:fillRect/>
          </a:stretch>
        </p:blipFill>
        <p:spPr>
          <a:xfrm>
            <a:off x="-1152" y="2058729"/>
            <a:ext cx="9144000" cy="4526371"/>
          </a:xfrm>
          <a:prstGeom prst="rect">
            <a:avLst/>
          </a:prstGeom>
        </p:spPr>
      </p:pic>
    </p:spTree>
    <p:extLst>
      <p:ext uri="{BB962C8B-B14F-4D97-AF65-F5344CB8AC3E}">
        <p14:creationId xmlns:p14="http://schemas.microsoft.com/office/powerpoint/2010/main" val="32384550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169</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82960" y="1124744"/>
            <a:ext cx="8229600" cy="4525963"/>
          </a:xfrm>
        </p:spPr>
        <p:txBody>
          <a:bodyPr>
            <a:noAutofit/>
          </a:bodyPr>
          <a:lstStyle/>
          <a:p>
            <a:pPr marL="0" indent="0" algn="just">
              <a:lnSpc>
                <a:spcPct val="150000"/>
              </a:lnSpc>
              <a:buNone/>
            </a:pPr>
            <a:r>
              <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rPr>
              <a:t>	Фармони Президенти Ҷумҳурии Тоҷикистон аз 18 декабри соли 2008, №577 </a:t>
            </a:r>
            <a:r>
              <a:rPr lang="ru-RU" sz="2800" i="1" dirty="0">
                <a:latin typeface="Times New Roman Tj" panose="02020603050405020304" pitchFamily="18" charset="-52"/>
              </a:rPr>
              <a:t>«Дар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тасдиқи</a:t>
            </a:r>
            <a:r>
              <a:rPr lang="ru-RU" sz="2800" i="1" dirty="0">
                <a:latin typeface="Times New Roman Tj" panose="02020603050405020304" pitchFamily="18" charset="-52"/>
              </a:rPr>
              <a:t> </a:t>
            </a:r>
            <a:r>
              <a:rPr lang="ru-RU" sz="2800" i="1" dirty="0" err="1">
                <a:latin typeface="Times New Roman Tj" panose="02020603050405020304" pitchFamily="18" charset="-52"/>
              </a:rPr>
              <a:t>Дастурамали</a:t>
            </a:r>
            <a:r>
              <a:rPr lang="ru-RU" sz="2800" i="1" dirty="0">
                <a:latin typeface="Times New Roman Tj" panose="02020603050405020304" pitchFamily="18" charset="-52"/>
              </a:rPr>
              <a:t> </a:t>
            </a:r>
            <a:r>
              <a:rPr lang="ru-RU" sz="2800" i="1" dirty="0" err="1">
                <a:latin typeface="Times New Roman Tj" panose="02020603050405020304" pitchFamily="18" charset="-52"/>
              </a:rPr>
              <a:t>гузаронидани</a:t>
            </a:r>
            <a:r>
              <a:rPr lang="ru-RU" sz="2800" i="1" dirty="0">
                <a:latin typeface="Times New Roman Tj" panose="02020603050405020304" pitchFamily="18" charset="-52"/>
              </a:rPr>
              <a:t> </a:t>
            </a:r>
            <a:r>
              <a:rPr lang="ru-RU" sz="2800" i="1" dirty="0" err="1">
                <a:latin typeface="Times New Roman Tj" panose="02020603050405020304" pitchFamily="18" charset="-52"/>
              </a:rPr>
              <a:t>санҷиши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хизматӣ</a:t>
            </a:r>
            <a:r>
              <a:rPr lang="ru-RU" sz="2800" i="1" dirty="0">
                <a:latin typeface="Times New Roman Tj" panose="02020603050405020304" pitchFamily="18" charset="-52"/>
              </a:rPr>
              <a:t>»</a:t>
            </a:r>
            <a:endPar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endParaRPr>
          </a:p>
          <a:p>
            <a:pPr marL="0" indent="0" algn="just">
              <a:lnSpc>
                <a:spcPct val="150000"/>
              </a:lnSpc>
              <a:buNone/>
            </a:pPr>
            <a:r>
              <a:rPr lang="ru-RU" sz="2800" i="1" dirty="0">
                <a:latin typeface="Times New Roman Tj" panose="02020603050405020304" pitchFamily="18" charset="-52"/>
              </a:rPr>
              <a:t>	(</a:t>
            </a:r>
            <a:r>
              <a:rPr lang="ru-RU" sz="2800" i="1" dirty="0" err="1">
                <a:latin typeface="Times New Roman Tj" panose="02020603050405020304" pitchFamily="18" charset="-52"/>
              </a:rPr>
              <a:t>Қисми</a:t>
            </a:r>
            <a:r>
              <a:rPr lang="ru-RU" sz="2800" i="1" dirty="0">
                <a:latin typeface="Times New Roman Tj" panose="02020603050405020304" pitchFamily="18" charset="-52"/>
              </a:rPr>
              <a:t> 2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32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p>
          <a:p>
            <a:pPr marL="0" indent="0" algn="just">
              <a:lnSpc>
                <a:spcPct val="150000"/>
              </a:lnSpc>
              <a:buNone/>
            </a:pPr>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ndParaRPr>
          </a:p>
        </p:txBody>
      </p:sp>
      <p:sp>
        <p:nvSpPr>
          <p:cNvPr id="6" name="TextBox 5">
            <a:extLst>
              <a:ext uri="{FF2B5EF4-FFF2-40B4-BE49-F238E27FC236}">
                <a16:creationId xmlns:a16="http://schemas.microsoft.com/office/drawing/2014/main" id="{2F259C67-3B6D-49A7-9FCB-A35111CBE943}"/>
              </a:ext>
            </a:extLst>
          </p:cNvPr>
          <p:cNvSpPr txBox="1"/>
          <p:nvPr/>
        </p:nvSpPr>
        <p:spPr>
          <a:xfrm>
            <a:off x="2195736" y="681089"/>
            <a:ext cx="50040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Санҷиши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хизматӣ</a:t>
            </a:r>
            <a:endParaRPr lang="ru-RU" b="1" dirty="0">
              <a:solidFill>
                <a:srgbClr val="0070C0"/>
              </a:solidFill>
            </a:endParaRPr>
          </a:p>
        </p:txBody>
      </p:sp>
    </p:spTree>
    <p:extLst>
      <p:ext uri="{BB962C8B-B14F-4D97-AF65-F5344CB8AC3E}">
        <p14:creationId xmlns:p14="http://schemas.microsoft.com/office/powerpoint/2010/main" val="428085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043941"/>
            <a:ext cx="8429684" cy="4697427"/>
          </a:xfrm>
        </p:spPr>
        <p:txBody>
          <a:bodyPr>
            <a:normAutofit lnSpcReduction="10000"/>
          </a:bodyPr>
          <a:lstStyle/>
          <a:p>
            <a:pPr algn="just">
              <a:buNone/>
            </a:pPr>
            <a:r>
              <a:rPr lang="ru-RU" sz="4000" dirty="0">
                <a:latin typeface="Times New Roman Tj" pitchFamily="18" charset="-52"/>
              </a:rPr>
              <a:t>		 </a:t>
            </a:r>
            <a:r>
              <a:rPr lang="ru-RU" sz="4000" dirty="0" err="1">
                <a:latin typeface="Times New Roman Tj" pitchFamily="18" charset="-52"/>
              </a:rPr>
              <a:t>Заминањои</a:t>
            </a:r>
            <a:r>
              <a:rPr lang="ru-RU" sz="4000" dirty="0">
                <a:latin typeface="Times New Roman Tj" pitchFamily="18" charset="-52"/>
              </a:rPr>
              <a:t> (</a:t>
            </a:r>
            <a:r>
              <a:rPr lang="ru-RU" sz="4000" dirty="0" err="1">
                <a:latin typeface="Times New Roman Tj" pitchFamily="18" charset="-52"/>
              </a:rPr>
              <a:t>сарчашмањои</a:t>
            </a:r>
            <a:r>
              <a:rPr lang="ru-RU" sz="4000" dirty="0">
                <a:latin typeface="Times New Roman Tj" pitchFamily="18" charset="-52"/>
              </a:rPr>
              <a:t>) </a:t>
            </a:r>
            <a:r>
              <a:rPr lang="ru-RU" sz="4000" dirty="0" err="1">
                <a:latin typeface="Times New Roman Tj" pitchFamily="18" charset="-52"/>
              </a:rPr>
              <a:t>њуќуќии</a:t>
            </a:r>
            <a:r>
              <a:rPr lang="ru-RU" sz="4000" dirty="0">
                <a:latin typeface="Times New Roman Tj" pitchFamily="18" charset="-52"/>
              </a:rPr>
              <a:t> </a:t>
            </a:r>
            <a:r>
              <a:rPr lang="ru-RU" sz="4000" dirty="0" err="1">
                <a:latin typeface="Times New Roman Tj" pitchFamily="18" charset="-52"/>
              </a:rPr>
              <a:t>хизмати</a:t>
            </a:r>
            <a:r>
              <a:rPr lang="ru-RU" sz="4000" dirty="0">
                <a:latin typeface="Times New Roman Tj" pitchFamily="18" charset="-52"/>
              </a:rPr>
              <a:t> </a:t>
            </a:r>
            <a:r>
              <a:rPr lang="ru-RU" sz="4000" dirty="0" err="1">
                <a:latin typeface="Times New Roman Tj" pitchFamily="18" charset="-52"/>
              </a:rPr>
              <a:t>давлатї</a:t>
            </a:r>
            <a:r>
              <a:rPr lang="ru-RU" sz="4000" dirty="0">
                <a:latin typeface="Times New Roman Tj" pitchFamily="18" charset="-52"/>
              </a:rPr>
              <a:t> – ин </a:t>
            </a:r>
            <a:r>
              <a:rPr lang="ru-RU" sz="4000" dirty="0" err="1">
                <a:latin typeface="Times New Roman Tj" pitchFamily="18" charset="-52"/>
              </a:rPr>
              <a:t>шакли</a:t>
            </a:r>
            <a:r>
              <a:rPr lang="ru-RU" sz="4000" dirty="0">
                <a:latin typeface="Times New Roman Tj" pitchFamily="18" charset="-52"/>
              </a:rPr>
              <a:t> </a:t>
            </a:r>
            <a:r>
              <a:rPr lang="ru-RU" sz="4000" dirty="0" err="1">
                <a:latin typeface="Times New Roman Tj" pitchFamily="18" charset="-52"/>
              </a:rPr>
              <a:t>зоњиршавии</a:t>
            </a:r>
            <a:r>
              <a:rPr lang="ru-RU" sz="4000" dirty="0">
                <a:latin typeface="Times New Roman Tj" pitchFamily="18" charset="-52"/>
              </a:rPr>
              <a:t> </a:t>
            </a:r>
            <a:r>
              <a:rPr lang="ru-RU" sz="4000" dirty="0" err="1">
                <a:latin typeface="Times New Roman Tj" pitchFamily="18" charset="-52"/>
              </a:rPr>
              <a:t>меъёрњои</a:t>
            </a:r>
            <a:r>
              <a:rPr lang="ru-RU" sz="4000" dirty="0">
                <a:latin typeface="Times New Roman Tj" pitchFamily="18" charset="-52"/>
              </a:rPr>
              <a:t> </a:t>
            </a:r>
            <a:r>
              <a:rPr lang="ru-RU" sz="4000" dirty="0" err="1">
                <a:latin typeface="Times New Roman Tj" pitchFamily="18" charset="-52"/>
              </a:rPr>
              <a:t>њуќуќї</a:t>
            </a:r>
            <a:r>
              <a:rPr lang="ru-RU" sz="4000" dirty="0">
                <a:latin typeface="Times New Roman Tj" pitchFamily="18" charset="-52"/>
              </a:rPr>
              <a:t> </a:t>
            </a:r>
            <a:r>
              <a:rPr lang="ru-RU" sz="4000" dirty="0" err="1">
                <a:latin typeface="Times New Roman Tj" pitchFamily="18" charset="-52"/>
              </a:rPr>
              <a:t>буда</a:t>
            </a:r>
            <a:r>
              <a:rPr lang="ru-RU" sz="4000" dirty="0">
                <a:latin typeface="Times New Roman Tj" pitchFamily="18" charset="-52"/>
              </a:rPr>
              <a:t>, дар </a:t>
            </a:r>
            <a:r>
              <a:rPr lang="ru-RU" sz="4000" dirty="0" err="1">
                <a:latin typeface="Times New Roman Tj" pitchFamily="18" charset="-52"/>
              </a:rPr>
              <a:t>санади</a:t>
            </a:r>
            <a:r>
              <a:rPr lang="ru-RU" sz="4000" dirty="0">
                <a:latin typeface="Times New Roman Tj" pitchFamily="18" charset="-52"/>
              </a:rPr>
              <a:t> </a:t>
            </a:r>
            <a:r>
              <a:rPr lang="ru-RU" sz="4000" dirty="0" err="1">
                <a:latin typeface="Times New Roman Tj" pitchFamily="18" charset="-52"/>
              </a:rPr>
              <a:t>њуќуќии</a:t>
            </a:r>
            <a:r>
              <a:rPr lang="ru-RU" sz="4000" dirty="0">
                <a:latin typeface="Times New Roman Tj" pitchFamily="18" charset="-52"/>
              </a:rPr>
              <a:t> </a:t>
            </a:r>
            <a:r>
              <a:rPr lang="ru-RU" sz="4000" dirty="0" err="1">
                <a:latin typeface="Times New Roman Tj" pitchFamily="18" charset="-52"/>
              </a:rPr>
              <a:t>маќомоти</a:t>
            </a:r>
            <a:r>
              <a:rPr lang="ru-RU" sz="4000" dirty="0">
                <a:latin typeface="Times New Roman Tj" pitchFamily="18" charset="-52"/>
              </a:rPr>
              <a:t> </a:t>
            </a:r>
            <a:r>
              <a:rPr lang="ru-RU" sz="4000" dirty="0" err="1">
                <a:latin typeface="Times New Roman Tj" pitchFamily="18" charset="-52"/>
              </a:rPr>
              <a:t>давлатї</a:t>
            </a:r>
            <a:r>
              <a:rPr lang="ru-RU" sz="4000" dirty="0">
                <a:latin typeface="Times New Roman Tj" pitchFamily="18" charset="-52"/>
              </a:rPr>
              <a:t> </a:t>
            </a:r>
            <a:r>
              <a:rPr lang="ru-RU" sz="4000" dirty="0" err="1">
                <a:latin typeface="Times New Roman Tj" pitchFamily="18" charset="-52"/>
              </a:rPr>
              <a:t>ифода</a:t>
            </a:r>
            <a:r>
              <a:rPr lang="ru-RU" sz="4000" dirty="0">
                <a:latin typeface="Times New Roman Tj" pitchFamily="18" charset="-52"/>
              </a:rPr>
              <a:t> </a:t>
            </a:r>
            <a:r>
              <a:rPr lang="ru-RU" sz="4000" dirty="0" err="1">
                <a:latin typeface="Times New Roman Tj" pitchFamily="18" charset="-52"/>
              </a:rPr>
              <a:t>ёфта</a:t>
            </a:r>
            <a:r>
              <a:rPr lang="ru-RU" sz="4000" dirty="0">
                <a:latin typeface="Times New Roman Tj" pitchFamily="18" charset="-52"/>
              </a:rPr>
              <a:t>, </a:t>
            </a:r>
            <a:r>
              <a:rPr lang="ru-RU" sz="4000" dirty="0" err="1">
                <a:latin typeface="Times New Roman Tj" pitchFamily="18" charset="-52"/>
              </a:rPr>
              <a:t>хислати</a:t>
            </a:r>
            <a:r>
              <a:rPr lang="ru-RU" sz="4000" dirty="0">
                <a:latin typeface="Times New Roman Tj" pitchFamily="18" charset="-52"/>
              </a:rPr>
              <a:t> </a:t>
            </a:r>
            <a:r>
              <a:rPr lang="ru-RU" sz="4000" dirty="0" err="1">
                <a:latin typeface="Times New Roman Tj" pitchFamily="18" charset="-52"/>
              </a:rPr>
              <a:t>меъёрї</a:t>
            </a:r>
            <a:r>
              <a:rPr lang="ru-RU" sz="4000" dirty="0">
                <a:latin typeface="Times New Roman Tj" pitchFamily="18" charset="-52"/>
              </a:rPr>
              <a:t> </a:t>
            </a:r>
            <a:r>
              <a:rPr lang="ru-RU" sz="4000" dirty="0" err="1">
                <a:latin typeface="Times New Roman Tj" pitchFamily="18" charset="-52"/>
              </a:rPr>
              <a:t>дошта</a:t>
            </a:r>
            <a:r>
              <a:rPr lang="ru-RU" sz="4000" dirty="0">
                <a:latin typeface="Times New Roman Tj" pitchFamily="18" charset="-52"/>
              </a:rPr>
              <a:t>, </a:t>
            </a:r>
            <a:r>
              <a:rPr lang="ru-RU" sz="4000" dirty="0" err="1">
                <a:latin typeface="Times New Roman Tj" pitchFamily="18" charset="-52"/>
              </a:rPr>
              <a:t>муносибатњои</a:t>
            </a:r>
            <a:r>
              <a:rPr lang="ru-RU" sz="4000" dirty="0">
                <a:latin typeface="Times New Roman Tj" pitchFamily="18" charset="-52"/>
              </a:rPr>
              <a:t> </a:t>
            </a:r>
            <a:r>
              <a:rPr lang="ru-RU" sz="4000" dirty="0" err="1">
                <a:latin typeface="Times New Roman Tj" pitchFamily="18" charset="-52"/>
              </a:rPr>
              <a:t>хизмати</a:t>
            </a:r>
            <a:r>
              <a:rPr lang="ru-RU" sz="4000" dirty="0">
                <a:latin typeface="Times New Roman Tj" pitchFamily="18" charset="-52"/>
              </a:rPr>
              <a:t> </a:t>
            </a:r>
            <a:r>
              <a:rPr lang="ru-RU" sz="4000" dirty="0" err="1">
                <a:latin typeface="Times New Roman Tj" pitchFamily="18" charset="-52"/>
              </a:rPr>
              <a:t>давлатиро</a:t>
            </a:r>
            <a:r>
              <a:rPr lang="ru-RU" sz="4000" dirty="0">
                <a:latin typeface="Times New Roman Tj" pitchFamily="18" charset="-52"/>
              </a:rPr>
              <a:t> </a:t>
            </a:r>
            <a:r>
              <a:rPr lang="ru-RU" sz="4000" dirty="0" err="1">
                <a:latin typeface="Times New Roman Tj" pitchFamily="18" charset="-52"/>
              </a:rPr>
              <a:t>танзим</a:t>
            </a:r>
            <a:r>
              <a:rPr lang="ru-RU" sz="4000" dirty="0">
                <a:latin typeface="Times New Roman Tj" pitchFamily="18" charset="-52"/>
              </a:rPr>
              <a:t> </a:t>
            </a:r>
            <a:r>
              <a:rPr lang="ru-RU" sz="4000" dirty="0" err="1">
                <a:latin typeface="Times New Roman Tj" pitchFamily="18" charset="-52"/>
              </a:rPr>
              <a:t>менамояд</a:t>
            </a:r>
            <a:r>
              <a:rPr lang="ru-RU" sz="4000" dirty="0">
                <a:latin typeface="Times New Roman Tj" pitchFamily="18" charset="-52"/>
              </a:rPr>
              <a:t>.</a:t>
            </a:r>
          </a:p>
          <a:p>
            <a:pPr algn="just"/>
            <a:endParaRPr lang="ru-RU" sz="4000" dirty="0">
              <a:latin typeface="Times New Roman Tj" pitchFamily="18" charset="-52"/>
            </a:endParaRPr>
          </a:p>
        </p:txBody>
      </p:sp>
      <p:sp>
        <p:nvSpPr>
          <p:cNvPr id="4" name="Заголовок 1"/>
          <p:cNvSpPr txBox="1">
            <a:spLocks/>
          </p:cNvSpPr>
          <p:nvPr/>
        </p:nvSpPr>
        <p:spPr>
          <a:xfrm>
            <a:off x="611560" y="1628800"/>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Заминаҳои ҳуқуқии хизмати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17</a:t>
            </a:fld>
            <a:endParaRPr lang="ru-RU"/>
          </a:p>
        </p:txBody>
      </p:sp>
      <p:sp>
        <p:nvSpPr>
          <p:cNvPr id="6" name="Заголовок 1">
            <a:extLst>
              <a:ext uri="{FF2B5EF4-FFF2-40B4-BE49-F238E27FC236}">
                <a16:creationId xmlns:a16="http://schemas.microsoft.com/office/drawing/2014/main" id="{0311BC65-70B6-47B7-B421-C7CBEE955623}"/>
              </a:ext>
            </a:extLst>
          </p:cNvPr>
          <p:cNvSpPr txBox="1">
            <a:spLocks/>
          </p:cNvSpPr>
          <p:nvPr/>
        </p:nvSpPr>
        <p:spPr>
          <a:xfrm>
            <a:off x="506288"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170</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82960" y="1124744"/>
            <a:ext cx="8229600" cy="4525963"/>
          </a:xfrm>
        </p:spPr>
        <p:txBody>
          <a:bodyPr>
            <a:noAutofit/>
          </a:bodyPr>
          <a:lstStyle/>
          <a:p>
            <a:pPr marL="0" indent="0">
              <a:lnSpc>
                <a:spcPct val="150000"/>
              </a:lnSpc>
              <a:buNone/>
            </a:pPr>
            <a:r>
              <a:rPr lang="tg-Cyrl-TJ" sz="2000" dirty="0">
                <a:latin typeface="Times New Roman Tj" panose="02020603050405020304" pitchFamily="18" charset="-52"/>
                <a:ea typeface="Times New Roman" panose="02020603050405020304" pitchFamily="18" charset="0"/>
                <a:cs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давлатӣ</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ғайр</a:t>
            </a:r>
            <a:r>
              <a:rPr lang="ru-RU" sz="2000" dirty="0">
                <a:effectLst/>
                <a:latin typeface="Times New Roman Tj" panose="02020603050405020304" pitchFamily="18" charset="-52"/>
                <a:ea typeface="Times New Roman" panose="02020603050405020304" pitchFamily="18" charset="0"/>
              </a:rPr>
              <a:t> аз </a:t>
            </a:r>
            <a:r>
              <a:rPr lang="ru-RU" sz="2000" dirty="0" err="1">
                <a:effectLst/>
                <a:latin typeface="Times New Roman Tj" panose="02020603050405020304" pitchFamily="18" charset="-52"/>
                <a:ea typeface="Times New Roman" panose="02020603050405020304" pitchFamily="18" charset="0"/>
              </a:rPr>
              <a:t>асосҳои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пешбиникардаи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Кодекси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меҳнати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Ҷумҳурии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Тоҷикистон</a:t>
            </a:r>
            <a:r>
              <a:rPr lang="ru-RU" sz="2000" dirty="0">
                <a:effectLst/>
                <a:latin typeface="Times New Roman Tj" panose="02020603050405020304" pitchFamily="18" charset="-52"/>
                <a:ea typeface="Times New Roman" panose="02020603050405020304" pitchFamily="18" charset="0"/>
              </a:rPr>
              <a:t> дар </a:t>
            </a:r>
            <a:r>
              <a:rPr lang="ru-RU" sz="2000" dirty="0" err="1">
                <a:effectLst/>
                <a:latin typeface="Times New Roman Tj" panose="02020603050405020304" pitchFamily="18" charset="-52"/>
                <a:ea typeface="Times New Roman" panose="02020603050405020304" pitchFamily="18" charset="0"/>
              </a:rPr>
              <a:t>мавридҳои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зерин</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қатъ</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мегардад</a:t>
            </a:r>
            <a:r>
              <a:rPr lang="ru-RU" sz="2000" dirty="0">
                <a:effectLst/>
                <a:latin typeface="Times New Roman Tj" panose="02020603050405020304" pitchFamily="18" charset="-52"/>
                <a:ea typeface="Times New Roman" panose="02020603050405020304" pitchFamily="18" charset="0"/>
              </a:rPr>
              <a:t>:</a:t>
            </a:r>
          </a:p>
          <a:p>
            <a:pPr marL="0" indent="0">
              <a:lnSpc>
                <a:spcPct val="150000"/>
              </a:lnSpc>
              <a:buNone/>
            </a:pPr>
            <a:r>
              <a:rPr lang="ru-RU" sz="2000" dirty="0">
                <a:effectLst/>
                <a:latin typeface="Times New Roman Tj" panose="02020603050405020304" pitchFamily="18" charset="-52"/>
                <a:ea typeface="Times New Roman" panose="02020603050405020304" pitchFamily="18" charset="0"/>
              </a:rPr>
              <a:t>	- </a:t>
            </a:r>
            <a:r>
              <a:rPr lang="ru-RU" sz="2000" dirty="0" err="1">
                <a:effectLst/>
                <a:latin typeface="Times New Roman Tj" panose="02020603050405020304" pitchFamily="18" charset="-52"/>
                <a:ea typeface="Times New Roman" panose="02020603050405020304" pitchFamily="18" charset="0"/>
              </a:rPr>
              <a:t>истеъфои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хизматчии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сиёсӣ</a:t>
            </a:r>
            <a:r>
              <a:rPr lang="ru-RU" sz="2000" dirty="0">
                <a:effectLst/>
                <a:latin typeface="Times New Roman Tj" panose="02020603050405020304" pitchFamily="18" charset="-52"/>
                <a:ea typeface="Times New Roman" panose="02020603050405020304" pitchFamily="18" charset="0"/>
              </a:rPr>
              <a:t>;</a:t>
            </a:r>
          </a:p>
          <a:p>
            <a:pPr marL="0" indent="0">
              <a:lnSpc>
                <a:spcPct val="150000"/>
              </a:lnSpc>
              <a:buNone/>
            </a:pPr>
            <a:r>
              <a:rPr lang="ru-RU" sz="2000" dirty="0">
                <a:effectLst/>
                <a:latin typeface="Times New Roman Tj" panose="02020603050405020304" pitchFamily="18" charset="-52"/>
                <a:ea typeface="Times New Roman" panose="02020603050405020304" pitchFamily="18" charset="0"/>
              </a:rPr>
              <a:t>	- </a:t>
            </a:r>
            <a:r>
              <a:rPr lang="ru-RU" sz="2000" dirty="0" err="1">
                <a:effectLst/>
                <a:latin typeface="Times New Roman Tj" panose="02020603050405020304" pitchFamily="18" charset="-52"/>
                <a:ea typeface="Times New Roman" panose="02020603050405020304" pitchFamily="18" charset="0"/>
              </a:rPr>
              <a:t>расидан</a:t>
            </a:r>
            <a:r>
              <a:rPr lang="ru-RU" sz="2000" dirty="0">
                <a:effectLst/>
                <a:latin typeface="Times New Roman Tj" panose="02020603050405020304" pitchFamily="18" charset="-52"/>
                <a:ea typeface="Times New Roman" panose="02020603050405020304" pitchFamily="18" charset="0"/>
              </a:rPr>
              <a:t> ба </a:t>
            </a:r>
            <a:r>
              <a:rPr lang="ru-RU" sz="2000" dirty="0" err="1">
                <a:effectLst/>
                <a:latin typeface="Times New Roman Tj" panose="02020603050405020304" pitchFamily="18" charset="-52"/>
                <a:ea typeface="Times New Roman" panose="02020603050405020304" pitchFamily="18" charset="0"/>
              </a:rPr>
              <a:t>синни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ниҳоии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хизмати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давлатӣ</a:t>
            </a:r>
            <a:r>
              <a:rPr lang="ru-RU" sz="2000" dirty="0">
                <a:effectLst/>
                <a:latin typeface="Times New Roman Tj" panose="02020603050405020304" pitchFamily="18" charset="-52"/>
                <a:ea typeface="Times New Roman" panose="02020603050405020304" pitchFamily="18" charset="0"/>
              </a:rPr>
              <a:t>;</a:t>
            </a:r>
          </a:p>
          <a:p>
            <a:pPr marL="0" indent="0">
              <a:lnSpc>
                <a:spcPct val="150000"/>
              </a:lnSpc>
              <a:buNone/>
            </a:pPr>
            <a:r>
              <a:rPr lang="ru-RU" sz="2000" dirty="0">
                <a:effectLst/>
                <a:latin typeface="Times New Roman Tj" panose="02020603050405020304" pitchFamily="18" charset="-52"/>
                <a:ea typeface="Times New Roman" panose="02020603050405020304" pitchFamily="18" charset="0"/>
              </a:rPr>
              <a:t>	- </a:t>
            </a:r>
            <a:r>
              <a:rPr lang="ru-RU" sz="2000" dirty="0" err="1">
                <a:effectLst/>
                <a:latin typeface="Times New Roman Tj" panose="02020603050405020304" pitchFamily="18" charset="-52"/>
                <a:ea typeface="Times New Roman" panose="02020603050405020304" pitchFamily="18" charset="0"/>
              </a:rPr>
              <a:t>қатъ</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намудани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шаҳрвандии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Ҷумҳурии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Тоҷикистон</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соҳиб</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шудан</a:t>
            </a:r>
            <a:r>
              <a:rPr lang="ru-RU" sz="2000" dirty="0">
                <a:effectLst/>
                <a:latin typeface="Times New Roman Tj" panose="02020603050405020304" pitchFamily="18" charset="-52"/>
                <a:ea typeface="Times New Roman" panose="02020603050405020304" pitchFamily="18" charset="0"/>
              </a:rPr>
              <a:t> ба </a:t>
            </a:r>
            <a:r>
              <a:rPr lang="ru-RU" sz="2000" dirty="0" err="1">
                <a:effectLst/>
                <a:latin typeface="Times New Roman Tj" panose="02020603050405020304" pitchFamily="18" charset="-52"/>
                <a:ea typeface="Times New Roman" panose="02020603050405020304" pitchFamily="18" charset="0"/>
              </a:rPr>
              <a:t>шаҳрвандии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давлати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дигар</a:t>
            </a:r>
            <a:r>
              <a:rPr lang="ru-RU" sz="2000" dirty="0">
                <a:effectLst/>
                <a:latin typeface="Times New Roman Tj" panose="02020603050405020304" pitchFamily="18" charset="-52"/>
                <a:ea typeface="Times New Roman" panose="02020603050405020304" pitchFamily="18" charset="0"/>
              </a:rPr>
              <a:t> ё </a:t>
            </a:r>
            <a:r>
              <a:rPr lang="ru-RU" sz="2000" dirty="0" err="1">
                <a:effectLst/>
                <a:latin typeface="Times New Roman Tj" panose="02020603050405020304" pitchFamily="18" charset="-52"/>
                <a:ea typeface="Times New Roman" panose="02020603050405020304" pitchFamily="18" charset="0"/>
              </a:rPr>
              <a:t>тарки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доимии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Ҷумҳурии</a:t>
            </a:r>
            <a:r>
              <a:rPr lang="ru-RU" sz="2000" dirty="0">
                <a:effectLst/>
                <a:latin typeface="Times New Roman Tj" panose="02020603050405020304" pitchFamily="18" charset="-52"/>
                <a:ea typeface="Times New Roman" panose="02020603050405020304" pitchFamily="18" charset="0"/>
              </a:rPr>
              <a:t> </a:t>
            </a:r>
            <a:r>
              <a:rPr lang="ru-RU" sz="2000" dirty="0" err="1">
                <a:effectLst/>
                <a:latin typeface="Times New Roman Tj" panose="02020603050405020304" pitchFamily="18" charset="-52"/>
                <a:ea typeface="Times New Roman" panose="02020603050405020304" pitchFamily="18" charset="0"/>
              </a:rPr>
              <a:t>Тоҷикистон</a:t>
            </a:r>
            <a:r>
              <a:rPr lang="ru-RU" sz="2000" b="1" dirty="0">
                <a:effectLst/>
                <a:latin typeface="Times New Roman Tj" panose="02020603050405020304" pitchFamily="18" charset="-52"/>
                <a:ea typeface="Times New Roman" panose="02020603050405020304" pitchFamily="18" charset="0"/>
              </a:rPr>
              <a:t>;</a:t>
            </a:r>
            <a:r>
              <a:rPr lang="ru-RU" sz="2000" dirty="0">
                <a:effectLst/>
                <a:latin typeface="Times New Roman Tj" panose="02020603050405020304" pitchFamily="18" charset="-52"/>
                <a:ea typeface="Times New Roman" panose="02020603050405020304" pitchFamily="18" charset="0"/>
              </a:rPr>
              <a:t> </a:t>
            </a:r>
          </a:p>
          <a:p>
            <a:pPr marL="0" indent="0">
              <a:lnSpc>
                <a:spcPct val="150000"/>
              </a:lnSpc>
              <a:buNone/>
            </a:pPr>
            <a:r>
              <a:rPr lang="ru-RU" sz="2000" dirty="0">
                <a:effectLst/>
                <a:latin typeface="Times New Roman Tj" panose="02020603050405020304" pitchFamily="18" charset="-52"/>
                <a:ea typeface="Times New Roman" panose="02020603050405020304" pitchFamily="18" charset="0"/>
              </a:rPr>
              <a:t>	</a:t>
            </a:r>
            <a:r>
              <a:rPr lang="ru-RU" sz="2000" i="1" dirty="0">
                <a:latin typeface="Times New Roman Tj" panose="02020603050405020304" pitchFamily="18" charset="-52"/>
              </a:rPr>
              <a:t>(</a:t>
            </a:r>
            <a:r>
              <a:rPr lang="ru-RU" sz="2000" i="1" dirty="0" err="1">
                <a:latin typeface="Times New Roman Tj" panose="02020603050405020304" pitchFamily="18" charset="-52"/>
              </a:rPr>
              <a:t>Қисми</a:t>
            </a:r>
            <a:r>
              <a:rPr lang="ru-RU" sz="2000" i="1" dirty="0">
                <a:latin typeface="Times New Roman Tj" panose="02020603050405020304" pitchFamily="18" charset="-52"/>
              </a:rPr>
              <a:t> 1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23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p>
          <a:p>
            <a:pPr marL="0" indent="0" algn="just">
              <a:lnSpc>
                <a:spcPct val="150000"/>
              </a:lnSpc>
              <a:buNone/>
            </a:pPr>
            <a:endParaRPr lang="ru-RU" sz="2000" dirty="0">
              <a:effectLst/>
              <a:latin typeface="Times New Roman Tj" panose="02020603050405020304" pitchFamily="18" charset="-52"/>
              <a:ea typeface="Times New Roman" panose="02020603050405020304" pitchFamily="18" charset="0"/>
            </a:endParaRPr>
          </a:p>
          <a:p>
            <a:pPr algn="just"/>
            <a:endParaRPr lang="ru-RU" sz="2000" dirty="0">
              <a:latin typeface="Times New Roman Tj" panose="02020603050405020304" pitchFamily="18" charset="-52"/>
            </a:endParaRPr>
          </a:p>
        </p:txBody>
      </p:sp>
      <p:sp>
        <p:nvSpPr>
          <p:cNvPr id="6" name="TextBox 5">
            <a:extLst>
              <a:ext uri="{FF2B5EF4-FFF2-40B4-BE49-F238E27FC236}">
                <a16:creationId xmlns:a16="http://schemas.microsoft.com/office/drawing/2014/main" id="{2F259C67-3B6D-49A7-9FCB-A35111CBE943}"/>
              </a:ext>
            </a:extLst>
          </p:cNvPr>
          <p:cNvSpPr txBox="1"/>
          <p:nvPr/>
        </p:nvSpPr>
        <p:spPr>
          <a:xfrm>
            <a:off x="2195736" y="681089"/>
            <a:ext cx="50040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Асосҳои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қатъ</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шудани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(1)</a:t>
            </a:r>
            <a:endParaRPr lang="ru-RU" b="1" dirty="0">
              <a:solidFill>
                <a:srgbClr val="0070C0"/>
              </a:solidFill>
            </a:endParaRPr>
          </a:p>
        </p:txBody>
      </p:sp>
    </p:spTree>
    <p:extLst>
      <p:ext uri="{BB962C8B-B14F-4D97-AF65-F5344CB8AC3E}">
        <p14:creationId xmlns:p14="http://schemas.microsoft.com/office/powerpoint/2010/main" val="33849841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171</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82960" y="1124744"/>
            <a:ext cx="8229600" cy="4525963"/>
          </a:xfrm>
        </p:spPr>
        <p:txBody>
          <a:bodyPr>
            <a:noAutofit/>
          </a:bodyPr>
          <a:lstStyle/>
          <a:p>
            <a:pPr marL="0" indent="0">
              <a:lnSpc>
                <a:spcPct val="150000"/>
              </a:lnSpc>
              <a:buNone/>
            </a:pPr>
            <a:r>
              <a:rPr lang="tg-Cyrl-TJ" sz="22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a:effectLst/>
                <a:latin typeface="Times New Roman Tj" panose="02020603050405020304" pitchFamily="18" charset="-52"/>
                <a:ea typeface="Times New Roman" panose="02020603050405020304" pitchFamily="18" charset="0"/>
              </a:rPr>
              <a:t>- </a:t>
            </a:r>
            <a:r>
              <a:rPr lang="ru-RU" sz="2200" dirty="0" err="1">
                <a:effectLst/>
                <a:latin typeface="Times New Roman Tj" panose="02020603050405020304" pitchFamily="18" charset="-52"/>
                <a:ea typeface="Times New Roman" panose="02020603050405020304" pitchFamily="18" charset="0"/>
              </a:rPr>
              <a:t>гирифтани</a:t>
            </a:r>
            <a:r>
              <a:rPr lang="ru-RU" sz="2200" dirty="0">
                <a:effectLst/>
                <a:latin typeface="Times New Roman Tj" panose="02020603050405020304" pitchFamily="18" charset="-52"/>
                <a:ea typeface="Times New Roman" panose="02020603050405020304" pitchFamily="18" charset="0"/>
              </a:rPr>
              <a:t> </a:t>
            </a:r>
            <a:r>
              <a:rPr lang="ru-RU" sz="2200" dirty="0" err="1">
                <a:effectLst/>
                <a:latin typeface="Times New Roman Tj" panose="02020603050405020304" pitchFamily="18" charset="-52"/>
                <a:ea typeface="Times New Roman" panose="02020603050405020304" pitchFamily="18" charset="0"/>
              </a:rPr>
              <a:t>нафақаи</a:t>
            </a:r>
            <a:r>
              <a:rPr lang="ru-RU" sz="2200" dirty="0">
                <a:effectLst/>
                <a:latin typeface="Times New Roman Tj" panose="02020603050405020304" pitchFamily="18" charset="-52"/>
                <a:ea typeface="Times New Roman" panose="02020603050405020304" pitchFamily="18" charset="0"/>
              </a:rPr>
              <a:t> </a:t>
            </a:r>
            <a:r>
              <a:rPr lang="ru-RU" sz="2200" dirty="0" err="1">
                <a:effectLst/>
                <a:latin typeface="Times New Roman Tj" panose="02020603050405020304" pitchFamily="18" charset="-52"/>
                <a:ea typeface="Times New Roman" panose="02020603050405020304" pitchFamily="18" charset="0"/>
              </a:rPr>
              <a:t>Ҷумҳурии</a:t>
            </a:r>
            <a:r>
              <a:rPr lang="ru-RU" sz="2200" dirty="0">
                <a:effectLst/>
                <a:latin typeface="Times New Roman Tj" panose="02020603050405020304" pitchFamily="18" charset="-52"/>
                <a:ea typeface="Times New Roman" panose="02020603050405020304" pitchFamily="18" charset="0"/>
              </a:rPr>
              <a:t> </a:t>
            </a:r>
            <a:r>
              <a:rPr lang="ru-RU" sz="2200" dirty="0" err="1">
                <a:effectLst/>
                <a:latin typeface="Times New Roman Tj" panose="02020603050405020304" pitchFamily="18" charset="-52"/>
                <a:ea typeface="Times New Roman" panose="02020603050405020304" pitchFamily="18" charset="0"/>
              </a:rPr>
              <a:t>Тоҷикистои</a:t>
            </a:r>
            <a:r>
              <a:rPr lang="ru-RU" sz="2200" dirty="0">
                <a:effectLst/>
                <a:latin typeface="Times New Roman Tj" panose="02020603050405020304" pitchFamily="18" charset="-52"/>
                <a:ea typeface="Times New Roman" panose="02020603050405020304" pitchFamily="18" charset="0"/>
              </a:rPr>
              <a:t> ё </a:t>
            </a:r>
            <a:r>
              <a:rPr lang="ru-RU" sz="2200" dirty="0" err="1">
                <a:effectLst/>
                <a:latin typeface="Times New Roman Tj" panose="02020603050405020304" pitchFamily="18" charset="-52"/>
                <a:ea typeface="Times New Roman" panose="02020603050405020304" pitchFamily="18" charset="0"/>
              </a:rPr>
              <a:t>давлати</a:t>
            </a:r>
            <a:r>
              <a:rPr lang="ru-RU" sz="2200" dirty="0">
                <a:effectLst/>
                <a:latin typeface="Times New Roman Tj" panose="02020603050405020304" pitchFamily="18" charset="-52"/>
                <a:ea typeface="Times New Roman" panose="02020603050405020304" pitchFamily="18" charset="0"/>
              </a:rPr>
              <a:t> </a:t>
            </a:r>
            <a:r>
              <a:rPr lang="ru-RU" sz="2200" dirty="0" err="1">
                <a:effectLst/>
                <a:latin typeface="Times New Roman Tj" panose="02020603050405020304" pitchFamily="18" charset="-52"/>
                <a:ea typeface="Times New Roman" panose="02020603050405020304" pitchFamily="18" charset="0"/>
              </a:rPr>
              <a:t>хориҷӣ</a:t>
            </a:r>
            <a:r>
              <a:rPr lang="ru-RU" sz="2200" b="1" dirty="0">
                <a:effectLst/>
                <a:latin typeface="Times New Roman Tj" panose="02020603050405020304" pitchFamily="18" charset="-52"/>
                <a:ea typeface="Times New Roman" panose="02020603050405020304" pitchFamily="18" charset="0"/>
              </a:rPr>
              <a:t>;</a:t>
            </a:r>
            <a:endParaRPr lang="ru-RU" sz="2200" dirty="0">
              <a:effectLst/>
              <a:latin typeface="Times New Roman Tj" panose="02020603050405020304" pitchFamily="18" charset="-52"/>
              <a:ea typeface="Times New Roman" panose="02020603050405020304" pitchFamily="18" charset="0"/>
            </a:endParaRPr>
          </a:p>
          <a:p>
            <a:pPr marL="0" indent="0">
              <a:lnSpc>
                <a:spcPct val="150000"/>
              </a:lnSpc>
              <a:buNone/>
            </a:pPr>
            <a:r>
              <a:rPr lang="ru-RU" sz="2200" dirty="0">
                <a:effectLst/>
                <a:latin typeface="Times New Roman" panose="02020603050405020304" pitchFamily="18" charset="0"/>
                <a:ea typeface="Times New Roman" panose="02020603050405020304" pitchFamily="18" charset="0"/>
              </a:rPr>
              <a:t>	- </a:t>
            </a:r>
            <a:r>
              <a:rPr lang="ru-RU" sz="2200" dirty="0" err="1">
                <a:effectLst/>
                <a:latin typeface="Times New Roman" panose="02020603050405020304" pitchFamily="18" charset="0"/>
                <a:ea typeface="Times New Roman" panose="02020603050405020304" pitchFamily="18" charset="0"/>
              </a:rPr>
              <a:t>вайрон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намудани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тартиби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муқаррарнамудаи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қонунгузории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Ҷумҳурии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Тоҷикистон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оид</a:t>
            </a:r>
            <a:r>
              <a:rPr lang="ru-RU" sz="2200" dirty="0">
                <a:effectLst/>
                <a:latin typeface="Times New Roman" panose="02020603050405020304" pitchFamily="18" charset="0"/>
                <a:ea typeface="Times New Roman" panose="02020603050405020304" pitchFamily="18" charset="0"/>
              </a:rPr>
              <a:t> ба </a:t>
            </a:r>
            <a:r>
              <a:rPr lang="ru-RU" sz="2200" dirty="0" err="1">
                <a:effectLst/>
                <a:latin typeface="Times New Roman" panose="02020603050405020304" pitchFamily="18" charset="0"/>
                <a:ea typeface="Times New Roman" panose="02020603050405020304" pitchFamily="18" charset="0"/>
              </a:rPr>
              <a:t>танзими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анъана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ҷашну</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маросимҳо</a:t>
            </a:r>
            <a:r>
              <a:rPr lang="ru-RU" sz="2200" b="1" dirty="0">
                <a:effectLst/>
                <a:latin typeface="Times New Roman" panose="02020603050405020304" pitchFamily="18" charset="0"/>
                <a:ea typeface="Times New Roman" panose="02020603050405020304" pitchFamily="18" charset="0"/>
              </a:rPr>
              <a:t>;</a:t>
            </a:r>
            <a:endParaRPr lang="ru-RU" sz="2200" dirty="0">
              <a:effectLst/>
              <a:latin typeface="Times New Roman" panose="02020603050405020304" pitchFamily="18" charset="0"/>
              <a:ea typeface="Times New Roman" panose="02020603050405020304" pitchFamily="18" charset="0"/>
            </a:endParaRPr>
          </a:p>
          <a:p>
            <a:pPr marL="0" indent="0">
              <a:lnSpc>
                <a:spcPct val="150000"/>
              </a:lnSpc>
              <a:buNone/>
            </a:pPr>
            <a:r>
              <a:rPr lang="ru-RU" sz="2200" dirty="0">
                <a:effectLst/>
                <a:latin typeface="Times New Roman" panose="02020603050405020304" pitchFamily="18" charset="0"/>
                <a:ea typeface="Times New Roman" panose="02020603050405020304" pitchFamily="18" charset="0"/>
              </a:rPr>
              <a:t>	- </a:t>
            </a:r>
            <a:r>
              <a:rPr lang="ru-RU" sz="2200" dirty="0" err="1">
                <a:effectLst/>
                <a:latin typeface="Times New Roman" panose="02020603050405020304" pitchFamily="18" charset="0"/>
                <a:ea typeface="Times New Roman" panose="02020603050405020304" pitchFamily="18" charset="0"/>
              </a:rPr>
              <a:t>эътибори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қонунӣ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пайдо</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кардани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ҳукми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айбдоркунии</a:t>
            </a:r>
            <a:r>
              <a:rPr lang="ru-RU" sz="2200" dirty="0">
                <a:effectLst/>
                <a:latin typeface="Times New Roman" panose="02020603050405020304" pitchFamily="18" charset="0"/>
                <a:ea typeface="Times New Roman" panose="02020603050405020304" pitchFamily="18" charset="0"/>
              </a:rPr>
              <a:t> суд;</a:t>
            </a:r>
          </a:p>
          <a:p>
            <a:pPr marL="0" indent="0">
              <a:lnSpc>
                <a:spcPct val="150000"/>
              </a:lnSpc>
              <a:buNone/>
            </a:pPr>
            <a:r>
              <a:rPr lang="ru-RU" sz="2200" dirty="0">
                <a:effectLst/>
                <a:latin typeface="Times New Roman" panose="02020603050405020304" pitchFamily="18" charset="0"/>
                <a:ea typeface="Times New Roman" panose="02020603050405020304" pitchFamily="18" charset="0"/>
              </a:rPr>
              <a:t>	</a:t>
            </a:r>
            <a:r>
              <a:rPr lang="ru-RU" sz="2200" i="1" dirty="0">
                <a:latin typeface="Times New Roman Tj" panose="02020603050405020304" pitchFamily="18" charset="-52"/>
              </a:rPr>
              <a:t>(</a:t>
            </a:r>
            <a:r>
              <a:rPr lang="ru-RU" sz="2200" i="1" dirty="0" err="1">
                <a:latin typeface="Times New Roman Tj" panose="02020603050405020304" pitchFamily="18" charset="-52"/>
              </a:rPr>
              <a:t>Қисми</a:t>
            </a:r>
            <a:r>
              <a:rPr lang="ru-RU" sz="2200" i="1" dirty="0">
                <a:latin typeface="Times New Roman Tj" panose="02020603050405020304" pitchFamily="18" charset="-52"/>
              </a:rPr>
              <a:t> 1 </a:t>
            </a:r>
            <a:r>
              <a:rPr lang="ru-RU" sz="2200" i="1" dirty="0" err="1">
                <a:latin typeface="Times New Roman Tj" panose="02020603050405020304" pitchFamily="18" charset="-52"/>
              </a:rPr>
              <a:t>моддаи</a:t>
            </a:r>
            <a:r>
              <a:rPr lang="ru-RU" sz="2200" i="1" dirty="0">
                <a:latin typeface="Times New Roman Tj" panose="02020603050405020304" pitchFamily="18" charset="-52"/>
              </a:rPr>
              <a:t> 23  </a:t>
            </a:r>
            <a:r>
              <a:rPr lang="ru-RU" sz="2200" i="1" dirty="0" err="1">
                <a:latin typeface="Times New Roman Tj" panose="02020603050405020304" pitchFamily="18" charset="-52"/>
              </a:rPr>
              <a:t>Ќонуни</a:t>
            </a:r>
            <a:r>
              <a:rPr lang="ru-RU" sz="2200" i="1" dirty="0">
                <a:latin typeface="Times New Roman Tj" panose="02020603050405020304" pitchFamily="18" charset="-52"/>
              </a:rPr>
              <a:t> </a:t>
            </a:r>
            <a:r>
              <a:rPr lang="ru-RU" sz="2200" i="1" dirty="0" err="1">
                <a:latin typeface="Times New Roman Tj" panose="02020603050405020304" pitchFamily="18" charset="-52"/>
              </a:rPr>
              <a:t>Љумњурии</a:t>
            </a:r>
            <a:r>
              <a:rPr lang="ru-RU" sz="2200" i="1" dirty="0">
                <a:latin typeface="Times New Roman Tj" panose="02020603050405020304" pitchFamily="18" charset="-52"/>
              </a:rPr>
              <a:t> </a:t>
            </a:r>
            <a:r>
              <a:rPr lang="ru-RU" sz="2200" i="1" dirty="0" err="1">
                <a:latin typeface="Times New Roman Tj" panose="02020603050405020304" pitchFamily="18" charset="-52"/>
              </a:rPr>
              <a:t>Тољикистон</a:t>
            </a:r>
            <a:r>
              <a:rPr lang="ru-RU" sz="2200" i="1" dirty="0">
                <a:latin typeface="Times New Roman Tj" panose="02020603050405020304" pitchFamily="18" charset="-52"/>
              </a:rPr>
              <a:t> «Дар </a:t>
            </a:r>
            <a:r>
              <a:rPr lang="ru-RU" sz="2200" i="1" dirty="0" err="1">
                <a:latin typeface="Times New Roman Tj" panose="02020603050405020304" pitchFamily="18" charset="-52"/>
              </a:rPr>
              <a:t>бораи</a:t>
            </a:r>
            <a:r>
              <a:rPr lang="ru-RU" sz="2200" i="1" dirty="0">
                <a:latin typeface="Times New Roman Tj" panose="02020603050405020304" pitchFamily="18" charset="-52"/>
              </a:rPr>
              <a:t> </a:t>
            </a:r>
            <a:r>
              <a:rPr lang="ru-RU" sz="2200" i="1" dirty="0" err="1">
                <a:latin typeface="Times New Roman Tj" panose="02020603050405020304" pitchFamily="18" charset="-52"/>
              </a:rPr>
              <a:t>хизмати</a:t>
            </a:r>
            <a:r>
              <a:rPr lang="ru-RU" sz="2200" i="1" dirty="0">
                <a:latin typeface="Times New Roman Tj" panose="02020603050405020304" pitchFamily="18" charset="-52"/>
              </a:rPr>
              <a:t> </a:t>
            </a:r>
            <a:r>
              <a:rPr lang="ru-RU" sz="2200" i="1" dirty="0" err="1">
                <a:latin typeface="Times New Roman Tj" panose="02020603050405020304" pitchFamily="18" charset="-52"/>
              </a:rPr>
              <a:t>давлатї</a:t>
            </a:r>
            <a:r>
              <a:rPr lang="ru-RU" sz="2200" i="1" dirty="0">
                <a:latin typeface="Times New Roman Tj" panose="02020603050405020304" pitchFamily="18" charset="-52"/>
              </a:rPr>
              <a:t>»)</a:t>
            </a:r>
          </a:p>
          <a:p>
            <a:pPr marL="0" indent="0" algn="just">
              <a:lnSpc>
                <a:spcPct val="150000"/>
              </a:lnSpc>
              <a:buNone/>
            </a:pPr>
            <a:endParaRPr lang="ru-RU" sz="2200" dirty="0">
              <a:effectLst/>
              <a:latin typeface="Times New Roman Tj" panose="02020603050405020304" pitchFamily="18" charset="-52"/>
              <a:ea typeface="Times New Roman" panose="02020603050405020304" pitchFamily="18" charset="0"/>
            </a:endParaRPr>
          </a:p>
          <a:p>
            <a:pPr algn="just"/>
            <a:endParaRPr lang="ru-RU" sz="2200" dirty="0">
              <a:latin typeface="Times New Roman Tj" panose="02020603050405020304" pitchFamily="18" charset="-52"/>
            </a:endParaRPr>
          </a:p>
        </p:txBody>
      </p:sp>
      <p:sp>
        <p:nvSpPr>
          <p:cNvPr id="6" name="TextBox 5">
            <a:extLst>
              <a:ext uri="{FF2B5EF4-FFF2-40B4-BE49-F238E27FC236}">
                <a16:creationId xmlns:a16="http://schemas.microsoft.com/office/drawing/2014/main" id="{2F259C67-3B6D-49A7-9FCB-A35111CBE943}"/>
              </a:ext>
            </a:extLst>
          </p:cNvPr>
          <p:cNvSpPr txBox="1"/>
          <p:nvPr/>
        </p:nvSpPr>
        <p:spPr>
          <a:xfrm>
            <a:off x="2195736" y="681089"/>
            <a:ext cx="50040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Асосҳои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қатъ</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шудани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(2)</a:t>
            </a:r>
            <a:endParaRPr lang="ru-RU" b="1" dirty="0">
              <a:solidFill>
                <a:srgbClr val="0070C0"/>
              </a:solidFill>
            </a:endParaRPr>
          </a:p>
        </p:txBody>
      </p:sp>
    </p:spTree>
    <p:extLst>
      <p:ext uri="{BB962C8B-B14F-4D97-AF65-F5344CB8AC3E}">
        <p14:creationId xmlns:p14="http://schemas.microsoft.com/office/powerpoint/2010/main" val="329965980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172</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82960" y="1124744"/>
            <a:ext cx="8229600" cy="4525963"/>
          </a:xfrm>
        </p:spPr>
        <p:txBody>
          <a:bodyPr>
            <a:noAutofit/>
          </a:bodyPr>
          <a:lstStyle/>
          <a:p>
            <a:pPr marL="0" indent="0">
              <a:lnSpc>
                <a:spcPct val="150000"/>
              </a:lnSpc>
              <a:buNone/>
            </a:pPr>
            <a:r>
              <a:rPr lang="tg-Cyrl-TJ" sz="22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эътибори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қонунӣ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пайдо</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кардани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ҳалномаи</a:t>
            </a:r>
            <a:r>
              <a:rPr lang="ru-RU" sz="2200" dirty="0">
                <a:effectLst/>
                <a:latin typeface="Times New Roman" panose="02020603050405020304" pitchFamily="18" charset="0"/>
                <a:ea typeface="Times New Roman" panose="02020603050405020304" pitchFamily="18" charset="0"/>
              </a:rPr>
              <a:t> суд дар </a:t>
            </a:r>
            <a:r>
              <a:rPr lang="ru-RU" sz="2200" dirty="0" err="1">
                <a:effectLst/>
                <a:latin typeface="Times New Roman" panose="02020603050405020304" pitchFamily="18" charset="0"/>
                <a:ea typeface="Times New Roman" panose="02020603050405020304" pitchFamily="18" charset="0"/>
              </a:rPr>
              <a:t>бораи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маҳдуд</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намудани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қобилияти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амал</a:t>
            </a:r>
            <a:r>
              <a:rPr lang="ru-RU" sz="2200" dirty="0">
                <a:effectLst/>
                <a:latin typeface="Times New Roman" panose="02020603050405020304" pitchFamily="18" charset="0"/>
                <a:ea typeface="Times New Roman" panose="02020603050405020304" pitchFamily="18" charset="0"/>
              </a:rPr>
              <a:t> ё </a:t>
            </a:r>
            <a:r>
              <a:rPr lang="ru-RU" sz="2200" dirty="0" err="1">
                <a:effectLst/>
                <a:latin typeface="Times New Roman" panose="02020603050405020304" pitchFamily="18" charset="0"/>
                <a:ea typeface="Times New Roman" panose="02020603050405020304" pitchFamily="18" charset="0"/>
              </a:rPr>
              <a:t>ғайри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қобили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амал</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эътироф</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шудани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хизматчии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давлатӣ</a:t>
            </a:r>
            <a:r>
              <a:rPr lang="ru-RU" sz="2200" dirty="0">
                <a:effectLst/>
                <a:latin typeface="Times New Roman" panose="02020603050405020304" pitchFamily="18" charset="0"/>
                <a:ea typeface="Times New Roman" panose="02020603050405020304" pitchFamily="18" charset="0"/>
              </a:rPr>
              <a:t>;</a:t>
            </a:r>
          </a:p>
          <a:p>
            <a:pPr marL="0" indent="0">
              <a:lnSpc>
                <a:spcPct val="150000"/>
              </a:lnSpc>
              <a:buNone/>
            </a:pPr>
            <a:r>
              <a:rPr lang="ru-RU" sz="2200" dirty="0">
                <a:effectLst/>
                <a:latin typeface="Times New Roman" panose="02020603050405020304" pitchFamily="18" charset="0"/>
                <a:ea typeface="Times New Roman" panose="02020603050405020304" pitchFamily="18" charset="0"/>
              </a:rPr>
              <a:t>	- </a:t>
            </a:r>
            <a:r>
              <a:rPr lang="ru-RU" sz="2200" dirty="0" err="1">
                <a:effectLst/>
                <a:latin typeface="Times New Roman" panose="02020603050405020304" pitchFamily="18" charset="0"/>
                <a:ea typeface="Times New Roman" panose="02020603050405020304" pitchFamily="18" charset="0"/>
              </a:rPr>
              <a:t>риоя</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накардани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маҳдудиятҳое</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Қонуни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мазкур</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пешбинӣ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намудааст</a:t>
            </a:r>
            <a:r>
              <a:rPr lang="ru-RU" sz="22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200" dirty="0">
                <a:effectLst/>
                <a:latin typeface="Times New Roman" panose="02020603050405020304" pitchFamily="18" charset="0"/>
                <a:ea typeface="Times New Roman" panose="02020603050405020304" pitchFamily="18" charset="0"/>
              </a:rPr>
              <a:t>	- </a:t>
            </a:r>
            <a:r>
              <a:rPr lang="ru-RU" sz="2200" dirty="0" err="1">
                <a:effectLst/>
                <a:latin typeface="Times New Roman" panose="02020603050405020304" pitchFamily="18" charset="0"/>
                <a:ea typeface="Times New Roman" panose="02020603050405020304" pitchFamily="18" charset="0"/>
              </a:rPr>
              <a:t>ҳолатҳои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дигаре</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ки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Қонуни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мазкур</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ва</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дигар</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санадҳои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меъёрии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ҳуқуқии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Ҷумҳурии</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Тоҷикистон</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пешбинӣ</a:t>
            </a:r>
            <a:r>
              <a:rPr lang="ru-RU" sz="2200" dirty="0">
                <a:effectLst/>
                <a:latin typeface="Times New Roman" panose="02020603050405020304" pitchFamily="18" charset="0"/>
                <a:ea typeface="Times New Roman" panose="02020603050405020304" pitchFamily="18" charset="0"/>
              </a:rPr>
              <a:t> </a:t>
            </a:r>
            <a:r>
              <a:rPr lang="ru-RU" sz="2200" dirty="0" err="1">
                <a:effectLst/>
                <a:latin typeface="Times New Roman" panose="02020603050405020304" pitchFamily="18" charset="0"/>
                <a:ea typeface="Times New Roman" panose="02020603050405020304" pitchFamily="18" charset="0"/>
              </a:rPr>
              <a:t>намудаанд</a:t>
            </a:r>
            <a:r>
              <a:rPr lang="ru-RU" sz="22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200" i="1" dirty="0">
                <a:latin typeface="Times New Roman Tj" panose="02020603050405020304" pitchFamily="18" charset="-52"/>
              </a:rPr>
              <a:t>	(</a:t>
            </a:r>
            <a:r>
              <a:rPr lang="ru-RU" sz="2200" i="1" dirty="0" err="1">
                <a:latin typeface="Times New Roman Tj" panose="02020603050405020304" pitchFamily="18" charset="-52"/>
              </a:rPr>
              <a:t>Қисми</a:t>
            </a:r>
            <a:r>
              <a:rPr lang="ru-RU" sz="2200" i="1" dirty="0">
                <a:latin typeface="Times New Roman Tj" panose="02020603050405020304" pitchFamily="18" charset="-52"/>
              </a:rPr>
              <a:t> 1 </a:t>
            </a:r>
            <a:r>
              <a:rPr lang="ru-RU" sz="2200" i="1" dirty="0" err="1">
                <a:latin typeface="Times New Roman Tj" panose="02020603050405020304" pitchFamily="18" charset="-52"/>
              </a:rPr>
              <a:t>моддаи</a:t>
            </a:r>
            <a:r>
              <a:rPr lang="ru-RU" sz="2200" i="1" dirty="0">
                <a:latin typeface="Times New Roman Tj" panose="02020603050405020304" pitchFamily="18" charset="-52"/>
              </a:rPr>
              <a:t> 23  </a:t>
            </a:r>
            <a:r>
              <a:rPr lang="ru-RU" sz="2200" i="1" dirty="0" err="1">
                <a:latin typeface="Times New Roman Tj" panose="02020603050405020304" pitchFamily="18" charset="-52"/>
              </a:rPr>
              <a:t>Ќонуни</a:t>
            </a:r>
            <a:r>
              <a:rPr lang="ru-RU" sz="2200" i="1" dirty="0">
                <a:latin typeface="Times New Roman Tj" panose="02020603050405020304" pitchFamily="18" charset="-52"/>
              </a:rPr>
              <a:t> </a:t>
            </a:r>
            <a:r>
              <a:rPr lang="ru-RU" sz="2200" i="1" dirty="0" err="1">
                <a:latin typeface="Times New Roman Tj" panose="02020603050405020304" pitchFamily="18" charset="-52"/>
              </a:rPr>
              <a:t>Љумњурии</a:t>
            </a:r>
            <a:r>
              <a:rPr lang="ru-RU" sz="2200" i="1" dirty="0">
                <a:latin typeface="Times New Roman Tj" panose="02020603050405020304" pitchFamily="18" charset="-52"/>
              </a:rPr>
              <a:t> </a:t>
            </a:r>
            <a:r>
              <a:rPr lang="ru-RU" sz="2200" i="1" dirty="0" err="1">
                <a:latin typeface="Times New Roman Tj" panose="02020603050405020304" pitchFamily="18" charset="-52"/>
              </a:rPr>
              <a:t>Тољикистон</a:t>
            </a:r>
            <a:r>
              <a:rPr lang="ru-RU" sz="2200" i="1" dirty="0">
                <a:latin typeface="Times New Roman Tj" panose="02020603050405020304" pitchFamily="18" charset="-52"/>
              </a:rPr>
              <a:t> «Дар </a:t>
            </a:r>
            <a:r>
              <a:rPr lang="ru-RU" sz="2200" i="1" dirty="0" err="1">
                <a:latin typeface="Times New Roman Tj" panose="02020603050405020304" pitchFamily="18" charset="-52"/>
              </a:rPr>
              <a:t>бораи</a:t>
            </a:r>
            <a:r>
              <a:rPr lang="ru-RU" sz="2200" i="1" dirty="0">
                <a:latin typeface="Times New Roman Tj" panose="02020603050405020304" pitchFamily="18" charset="-52"/>
              </a:rPr>
              <a:t> </a:t>
            </a:r>
            <a:r>
              <a:rPr lang="ru-RU" sz="2200" i="1" dirty="0" err="1">
                <a:latin typeface="Times New Roman Tj" panose="02020603050405020304" pitchFamily="18" charset="-52"/>
              </a:rPr>
              <a:t>хизмати</a:t>
            </a:r>
            <a:r>
              <a:rPr lang="ru-RU" sz="2200" i="1" dirty="0">
                <a:latin typeface="Times New Roman Tj" panose="02020603050405020304" pitchFamily="18" charset="-52"/>
              </a:rPr>
              <a:t> </a:t>
            </a:r>
            <a:r>
              <a:rPr lang="ru-RU" sz="2200" i="1" dirty="0" err="1">
                <a:latin typeface="Times New Roman Tj" panose="02020603050405020304" pitchFamily="18" charset="-52"/>
              </a:rPr>
              <a:t>давлатї</a:t>
            </a:r>
            <a:r>
              <a:rPr lang="ru-RU" sz="2200" i="1" dirty="0">
                <a:latin typeface="Times New Roman Tj" panose="02020603050405020304" pitchFamily="18" charset="-52"/>
              </a:rPr>
              <a:t>»)</a:t>
            </a:r>
          </a:p>
          <a:p>
            <a:pPr marL="0" indent="0" algn="just">
              <a:lnSpc>
                <a:spcPct val="150000"/>
              </a:lnSpc>
              <a:buNone/>
            </a:pPr>
            <a:endParaRPr lang="ru-RU" sz="2200" dirty="0">
              <a:effectLst/>
              <a:latin typeface="Times New Roman Tj" panose="02020603050405020304" pitchFamily="18" charset="-52"/>
              <a:ea typeface="Times New Roman" panose="02020603050405020304" pitchFamily="18" charset="0"/>
            </a:endParaRPr>
          </a:p>
          <a:p>
            <a:pPr algn="just"/>
            <a:endParaRPr lang="ru-RU" sz="2200" dirty="0">
              <a:latin typeface="Times New Roman Tj" panose="02020603050405020304" pitchFamily="18" charset="-52"/>
            </a:endParaRPr>
          </a:p>
        </p:txBody>
      </p:sp>
      <p:sp>
        <p:nvSpPr>
          <p:cNvPr id="6" name="TextBox 5">
            <a:extLst>
              <a:ext uri="{FF2B5EF4-FFF2-40B4-BE49-F238E27FC236}">
                <a16:creationId xmlns:a16="http://schemas.microsoft.com/office/drawing/2014/main" id="{2F259C67-3B6D-49A7-9FCB-A35111CBE943}"/>
              </a:ext>
            </a:extLst>
          </p:cNvPr>
          <p:cNvSpPr txBox="1"/>
          <p:nvPr/>
        </p:nvSpPr>
        <p:spPr>
          <a:xfrm>
            <a:off x="2195736" y="681089"/>
            <a:ext cx="50040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Асосҳои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қатъ</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шудани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хизмати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давлатӣ</a:t>
            </a:r>
            <a:r>
              <a:rPr lang="ru-RU" sz="1800" b="1" dirty="0">
                <a:solidFill>
                  <a:srgbClr val="0070C0"/>
                </a:solidFill>
                <a:effectLst/>
                <a:latin typeface="Times New Roman" panose="02020603050405020304" pitchFamily="18" charset="0"/>
                <a:ea typeface="Times New Roman" panose="02020603050405020304" pitchFamily="18" charset="0"/>
              </a:rPr>
              <a:t> (3)</a:t>
            </a:r>
            <a:endParaRPr lang="ru-RU" b="1" dirty="0">
              <a:solidFill>
                <a:srgbClr val="0070C0"/>
              </a:solidFill>
            </a:endParaRPr>
          </a:p>
        </p:txBody>
      </p:sp>
    </p:spTree>
    <p:extLst>
      <p:ext uri="{BB962C8B-B14F-4D97-AF65-F5344CB8AC3E}">
        <p14:creationId xmlns:p14="http://schemas.microsoft.com/office/powerpoint/2010/main" val="310244250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173</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82960" y="1124744"/>
            <a:ext cx="8229600" cy="4525963"/>
          </a:xfrm>
        </p:spPr>
        <p:txBody>
          <a:bodyPr>
            <a:noAutofit/>
          </a:bodyPr>
          <a:lstStyle/>
          <a:p>
            <a:pPr marL="0" indent="0">
              <a:lnSpc>
                <a:spcPct val="150000"/>
              </a:lnSpc>
              <a:buNone/>
            </a:pPr>
            <a:r>
              <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созиши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тарафҳо</a:t>
            </a:r>
            <a:endParaRPr lang="ru-RU" sz="2800" dirty="0">
              <a:effectLst/>
              <a:latin typeface="Times New Roman" panose="02020603050405020304" pitchFamily="18" charset="0"/>
              <a:ea typeface="Times New Roman" panose="02020603050405020304" pitchFamily="18" charset="0"/>
            </a:endParaRPr>
          </a:p>
          <a:p>
            <a:pPr marL="0" indent="0">
              <a:lnSpc>
                <a:spcPct val="150000"/>
              </a:lnSpc>
              <a:buNone/>
            </a:pPr>
            <a:r>
              <a:rPr lang="ru-RU" sz="2800" dirty="0">
                <a:effectLst/>
                <a:latin typeface="Times New Roman" panose="02020603050405020304" pitchFamily="18" charset="0"/>
                <a:ea typeface="Times New Roman" panose="02020603050405020304" pitchFamily="18" charset="0"/>
              </a:rPr>
              <a:t>	- </a:t>
            </a:r>
            <a:r>
              <a:rPr lang="ru-RU" sz="2800" dirty="0" err="1">
                <a:effectLst/>
                <a:latin typeface="Times New Roman" panose="02020603050405020304" pitchFamily="18" charset="0"/>
                <a:ea typeface="Times New Roman" panose="02020603050405020304" pitchFamily="18" charset="0"/>
              </a:rPr>
              <a:t>бо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ташаббуси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корманд</a:t>
            </a:r>
            <a:endParaRPr lang="ru-RU" sz="2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2800" dirty="0">
                <a:effectLst/>
                <a:latin typeface="Times New Roman" panose="02020603050405020304" pitchFamily="18" charset="0"/>
                <a:ea typeface="Times New Roman" panose="02020603050405020304" pitchFamily="18" charset="0"/>
              </a:rPr>
              <a:t>	- </a:t>
            </a:r>
            <a:r>
              <a:rPr lang="ru-RU" sz="2800" dirty="0" err="1">
                <a:effectLst/>
                <a:latin typeface="Times New Roman" panose="02020603050405020304" pitchFamily="18" charset="0"/>
                <a:ea typeface="Times New Roman" panose="02020603050405020304" pitchFamily="18" charset="0"/>
              </a:rPr>
              <a:t>бо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ташаббуси</a:t>
            </a:r>
            <a:r>
              <a:rPr lang="ru-RU" sz="2800" dirty="0">
                <a:effectLst/>
                <a:latin typeface="Times New Roman" panose="02020603050405020304" pitchFamily="18" charset="0"/>
                <a:ea typeface="Times New Roman" panose="02020603050405020304" pitchFamily="18" charset="0"/>
              </a:rPr>
              <a:t> </a:t>
            </a:r>
            <a:r>
              <a:rPr lang="ru-RU" sz="2800">
                <a:effectLst/>
                <a:latin typeface="Times New Roman" panose="02020603050405020304" pitchFamily="18" charset="0"/>
                <a:ea typeface="Times New Roman" panose="02020603050405020304" pitchFamily="18" charset="0"/>
              </a:rPr>
              <a:t>корфармо</a:t>
            </a:r>
            <a:endParaRPr lang="ru-RU" sz="2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2800" dirty="0">
                <a:latin typeface="Times New Roman" panose="02020603050405020304" pitchFamily="18" charset="0"/>
                <a:ea typeface="Times New Roman" panose="02020603050405020304" pitchFamily="18" charset="0"/>
              </a:rPr>
              <a:t>	- </a:t>
            </a:r>
            <a:r>
              <a:rPr lang="ru-RU" sz="2800" dirty="0" err="1">
                <a:latin typeface="Times New Roman" panose="02020603050405020304" pitchFamily="18" charset="0"/>
                <a:ea typeface="Times New Roman" panose="02020603050405020304" pitchFamily="18" charset="0"/>
              </a:rPr>
              <a:t>бо</a:t>
            </a:r>
            <a:r>
              <a:rPr lang="ru-RU" sz="2800" dirty="0">
                <a:latin typeface="Times New Roman" panose="02020603050405020304" pitchFamily="18" charset="0"/>
                <a:ea typeface="Times New Roman" panose="02020603050405020304" pitchFamily="18" charset="0"/>
              </a:rPr>
              <a:t> </a:t>
            </a:r>
            <a:r>
              <a:rPr lang="ru-RU" sz="2800" dirty="0" err="1">
                <a:latin typeface="Times New Roman" panose="02020603050405020304" pitchFamily="18" charset="0"/>
                <a:ea typeface="Times New Roman" panose="02020603050405020304" pitchFamily="18" charset="0"/>
              </a:rPr>
              <a:t>гузаштани</a:t>
            </a:r>
            <a:r>
              <a:rPr lang="ru-RU" sz="2800" dirty="0">
                <a:latin typeface="Times New Roman" panose="02020603050405020304" pitchFamily="18" charset="0"/>
                <a:ea typeface="Times New Roman" panose="02020603050405020304" pitchFamily="18" charset="0"/>
              </a:rPr>
              <a:t> </a:t>
            </a:r>
            <a:r>
              <a:rPr lang="ru-RU" sz="2800" dirty="0" err="1">
                <a:latin typeface="Times New Roman" panose="02020603050405020304" pitchFamily="18" charset="0"/>
                <a:ea typeface="Times New Roman" panose="02020603050405020304" pitchFamily="18" charset="0"/>
              </a:rPr>
              <a:t>муҳлат</a:t>
            </a:r>
            <a:endParaRPr lang="ru-RU" sz="2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2800" i="1" dirty="0">
                <a:latin typeface="Times New Roman Tj" panose="02020603050405020304" pitchFamily="18" charset="-52"/>
              </a:rPr>
              <a:t>	(</a:t>
            </a:r>
            <a:r>
              <a:rPr lang="ru-RU" sz="2800" i="1" dirty="0" err="1">
                <a:latin typeface="Times New Roman Tj" panose="02020603050405020304" pitchFamily="18" charset="-52"/>
              </a:rPr>
              <a:t>Қисми</a:t>
            </a:r>
            <a:r>
              <a:rPr lang="ru-RU" sz="2800" i="1" dirty="0">
                <a:latin typeface="Times New Roman Tj" panose="02020603050405020304" pitchFamily="18" charset="-52"/>
              </a:rPr>
              <a:t> 1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39  </a:t>
            </a:r>
            <a:r>
              <a:rPr lang="ru-RU" sz="2800" i="1" dirty="0" err="1">
                <a:latin typeface="Times New Roman Tj" panose="02020603050405020304" pitchFamily="18" charset="-52"/>
              </a:rPr>
              <a:t>Кодекси</a:t>
            </a:r>
            <a:r>
              <a:rPr lang="ru-RU" sz="2800" i="1" dirty="0">
                <a:latin typeface="Times New Roman Tj" panose="02020603050405020304" pitchFamily="18" charset="-52"/>
              </a:rPr>
              <a:t> </a:t>
            </a:r>
            <a:r>
              <a:rPr lang="ru-RU" sz="2800" i="1" dirty="0" err="1">
                <a:latin typeface="Times New Roman Tj" panose="02020603050405020304" pitchFamily="18" charset="-52"/>
              </a:rPr>
              <a:t>меҳнати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a:t>
            </a:r>
          </a:p>
          <a:p>
            <a:pPr marL="0" indent="0" algn="just">
              <a:lnSpc>
                <a:spcPct val="150000"/>
              </a:lnSpc>
              <a:buNone/>
            </a:pPr>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ndParaRPr>
          </a:p>
        </p:txBody>
      </p:sp>
      <p:sp>
        <p:nvSpPr>
          <p:cNvPr id="6" name="TextBox 5">
            <a:extLst>
              <a:ext uri="{FF2B5EF4-FFF2-40B4-BE49-F238E27FC236}">
                <a16:creationId xmlns:a16="http://schemas.microsoft.com/office/drawing/2014/main" id="{2F259C67-3B6D-49A7-9FCB-A35111CBE943}"/>
              </a:ext>
            </a:extLst>
          </p:cNvPr>
          <p:cNvSpPr txBox="1"/>
          <p:nvPr/>
        </p:nvSpPr>
        <p:spPr>
          <a:xfrm>
            <a:off x="2195736" y="681089"/>
            <a:ext cx="50040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Қатъ</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шудани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шартномаи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меҳнатӣ</a:t>
            </a:r>
            <a:r>
              <a:rPr lang="ru-RU" sz="1800" b="1" dirty="0">
                <a:solidFill>
                  <a:srgbClr val="0070C0"/>
                </a:solidFill>
                <a:effectLst/>
                <a:latin typeface="Times New Roman" panose="02020603050405020304" pitchFamily="18" charset="0"/>
                <a:ea typeface="Times New Roman" panose="02020603050405020304" pitchFamily="18" charset="0"/>
              </a:rPr>
              <a:t> (1)</a:t>
            </a:r>
            <a:endParaRPr lang="ru-RU" b="1" dirty="0">
              <a:solidFill>
                <a:srgbClr val="0070C0"/>
              </a:solidFill>
            </a:endParaRPr>
          </a:p>
        </p:txBody>
      </p:sp>
    </p:spTree>
    <p:extLst>
      <p:ext uri="{BB962C8B-B14F-4D97-AF65-F5344CB8AC3E}">
        <p14:creationId xmlns:p14="http://schemas.microsoft.com/office/powerpoint/2010/main" val="70359442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490662"/>
            <a:ext cx="8229600" cy="665440"/>
          </a:xfrm>
        </p:spPr>
        <p:txBody>
          <a:bodyPr>
            <a:noAutofit/>
          </a:bodyPr>
          <a:lstStyle/>
          <a:p>
            <a:pPr indent="449580">
              <a:lnSpc>
                <a:spcPct val="107000"/>
              </a:lnSpc>
              <a:spcAft>
                <a:spcPts val="800"/>
              </a:spcAft>
            </a:pPr>
            <a:r>
              <a:rPr lang="ru-RU" sz="20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8.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Ќатъи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1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1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b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r>
              <a:rPr lang="ru-RU" sz="20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174</a:t>
            </a:fld>
            <a:endParaRPr lang="ru-RU"/>
          </a:p>
        </p:txBody>
      </p:sp>
      <p:sp>
        <p:nvSpPr>
          <p:cNvPr id="7" name="Объект 6">
            <a:extLst>
              <a:ext uri="{FF2B5EF4-FFF2-40B4-BE49-F238E27FC236}">
                <a16:creationId xmlns:a16="http://schemas.microsoft.com/office/drawing/2014/main" id="{225F8FF6-2EB8-4B01-9186-E0651C0C6386}"/>
              </a:ext>
            </a:extLst>
          </p:cNvPr>
          <p:cNvSpPr>
            <a:spLocks noGrp="1"/>
          </p:cNvSpPr>
          <p:nvPr>
            <p:ph idx="1"/>
          </p:nvPr>
        </p:nvSpPr>
        <p:spPr>
          <a:xfrm>
            <a:off x="582960" y="1124744"/>
            <a:ext cx="8229600" cy="4525963"/>
          </a:xfrm>
        </p:spPr>
        <p:txBody>
          <a:bodyPr>
            <a:noAutofit/>
          </a:bodyPr>
          <a:lstStyle/>
          <a:p>
            <a:pPr marL="0" indent="0" algn="just">
              <a:lnSpc>
                <a:spcPct val="150000"/>
              </a:lnSpc>
              <a:buNone/>
            </a:pPr>
            <a:r>
              <a:rPr lang="tg-Cyrl-TJ" sz="2800" dirty="0">
                <a:effectLst/>
                <a:latin typeface="Times New Roman Tj" panose="02020603050405020304" pitchFamily="18" charset="-52"/>
                <a:ea typeface="Times New Roman" panose="02020603050405020304" pitchFamily="18" charset="0"/>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ҳолатҳои</a:t>
            </a:r>
            <a:r>
              <a:rPr lang="ru-RU" sz="2800" dirty="0">
                <a:effectLst/>
                <a:latin typeface="Times New Roman" panose="02020603050405020304" pitchFamily="18" charset="0"/>
                <a:ea typeface="Times New Roman" panose="02020603050405020304" pitchFamily="18" charset="0"/>
              </a:rPr>
              <a:t> ба </a:t>
            </a:r>
            <a:r>
              <a:rPr lang="ru-RU" sz="2800" dirty="0" err="1">
                <a:effectLst/>
                <a:latin typeface="Times New Roman" panose="02020603050405020304" pitchFamily="18" charset="0"/>
                <a:ea typeface="Times New Roman" panose="02020603050405020304" pitchFamily="18" charset="0"/>
              </a:rPr>
              <a:t>иродаи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тарафҳо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вобастанабуда</a:t>
            </a:r>
            <a:r>
              <a:rPr lang="ru-RU" sz="2800" dirty="0">
                <a:effectLst/>
                <a:latin typeface="Times New Roman" panose="02020603050405020304" pitchFamily="18" charset="0"/>
                <a:ea typeface="Times New Roman" panose="02020603050405020304" pitchFamily="18" charset="0"/>
              </a:rPr>
              <a:t>;</a:t>
            </a:r>
          </a:p>
          <a:p>
            <a:pPr marL="0" indent="0" algn="just">
              <a:lnSpc>
                <a:spcPct val="150000"/>
              </a:lnSpc>
              <a:buNone/>
            </a:pPr>
            <a:r>
              <a:rPr lang="ru-RU" sz="2800" dirty="0">
                <a:effectLst/>
                <a:latin typeface="Times New Roman" panose="02020603050405020304" pitchFamily="18" charset="0"/>
                <a:ea typeface="Times New Roman" panose="02020603050405020304" pitchFamily="18" charset="0"/>
              </a:rPr>
              <a:t>	- </a:t>
            </a:r>
            <a:r>
              <a:rPr lang="ru-RU" sz="2800" dirty="0" err="1">
                <a:effectLst/>
                <a:latin typeface="Times New Roman" panose="02020603050405020304" pitchFamily="18" charset="0"/>
                <a:ea typeface="Times New Roman" panose="02020603050405020304" pitchFamily="18" charset="0"/>
              </a:rPr>
              <a:t>гузаштани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корманд</a:t>
            </a:r>
            <a:r>
              <a:rPr lang="ru-RU" sz="2800" dirty="0">
                <a:effectLst/>
                <a:latin typeface="Times New Roman" panose="02020603050405020304" pitchFamily="18" charset="0"/>
                <a:ea typeface="Times New Roman" panose="02020603050405020304" pitchFamily="18" charset="0"/>
              </a:rPr>
              <a:t> ба кори (</a:t>
            </a:r>
            <a:r>
              <a:rPr lang="ru-RU" sz="2800" dirty="0" err="1">
                <a:effectLst/>
                <a:latin typeface="Times New Roman" panose="02020603050405020304" pitchFamily="18" charset="0"/>
                <a:ea typeface="Times New Roman" panose="02020603050405020304" pitchFamily="18" charset="0"/>
              </a:rPr>
              <a:t>вазифаи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интихобӣ</a:t>
            </a:r>
            <a:r>
              <a:rPr lang="ru-RU" sz="2800" dirty="0">
                <a:effectLst/>
                <a:latin typeface="Times New Roman" panose="02020603050405020304" pitchFamily="18" charset="0"/>
                <a:ea typeface="Times New Roman" panose="02020603050405020304" pitchFamily="18" charset="0"/>
              </a:rPr>
              <a:t> ё </a:t>
            </a:r>
            <a:r>
              <a:rPr lang="ru-RU" sz="2800" dirty="0" err="1">
                <a:effectLst/>
                <a:latin typeface="Times New Roman" panose="02020603050405020304" pitchFamily="18" charset="0"/>
                <a:ea typeface="Times New Roman" panose="02020603050405020304" pitchFamily="18" charset="0"/>
              </a:rPr>
              <a:t>таъин</a:t>
            </a:r>
            <a:r>
              <a:rPr lang="ru-RU" sz="2800" dirty="0">
                <a:effectLst/>
                <a:latin typeface="Times New Roman" panose="02020603050405020304" pitchFamily="18" charset="0"/>
                <a:ea typeface="Times New Roman" panose="02020603050405020304" pitchFamily="18" charset="0"/>
              </a:rPr>
              <a:t> ба </a:t>
            </a:r>
            <a:r>
              <a:rPr lang="ru-RU" sz="2800" dirty="0" err="1">
                <a:effectLst/>
                <a:latin typeface="Times New Roman" panose="02020603050405020304" pitchFamily="18" charset="0"/>
                <a:ea typeface="Times New Roman" panose="02020603050405020304" pitchFamily="18" charset="0"/>
              </a:rPr>
              <a:t>вазифаи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мансаби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дигар</a:t>
            </a:r>
            <a:endParaRPr lang="ru-RU" sz="2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ru-RU" sz="2800" dirty="0">
                <a:effectLst/>
                <a:latin typeface="Times New Roman" panose="02020603050405020304" pitchFamily="18" charset="0"/>
                <a:ea typeface="Times New Roman" panose="02020603050405020304" pitchFamily="18" charset="0"/>
              </a:rPr>
              <a:t>	</a:t>
            </a:r>
            <a:r>
              <a:rPr lang="ru-RU" sz="2800" i="1" dirty="0">
                <a:latin typeface="Times New Roman Tj" panose="02020603050405020304" pitchFamily="18" charset="-52"/>
              </a:rPr>
              <a:t>(</a:t>
            </a:r>
            <a:r>
              <a:rPr lang="ru-RU" sz="2800" i="1" dirty="0" err="1">
                <a:latin typeface="Times New Roman Tj" panose="02020603050405020304" pitchFamily="18" charset="-52"/>
              </a:rPr>
              <a:t>Қисми</a:t>
            </a:r>
            <a:r>
              <a:rPr lang="ru-RU" sz="2800" i="1" dirty="0">
                <a:latin typeface="Times New Roman Tj" panose="02020603050405020304" pitchFamily="18" charset="-52"/>
              </a:rPr>
              <a:t> 1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39  </a:t>
            </a:r>
            <a:r>
              <a:rPr lang="ru-RU" sz="2800" i="1" dirty="0" err="1">
                <a:latin typeface="Times New Roman Tj" panose="02020603050405020304" pitchFamily="18" charset="-52"/>
              </a:rPr>
              <a:t>Кодекси</a:t>
            </a:r>
            <a:r>
              <a:rPr lang="ru-RU" sz="2800" i="1" dirty="0">
                <a:latin typeface="Times New Roman Tj" panose="02020603050405020304" pitchFamily="18" charset="-52"/>
              </a:rPr>
              <a:t> </a:t>
            </a:r>
            <a:r>
              <a:rPr lang="ru-RU" sz="2800" i="1" dirty="0" err="1">
                <a:latin typeface="Times New Roman Tj" panose="02020603050405020304" pitchFamily="18" charset="-52"/>
              </a:rPr>
              <a:t>меҳнати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a:t>
            </a:r>
          </a:p>
          <a:p>
            <a:pPr marL="0" indent="0" algn="just">
              <a:lnSpc>
                <a:spcPct val="150000"/>
              </a:lnSpc>
              <a:buNone/>
            </a:pPr>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ndParaRPr>
          </a:p>
        </p:txBody>
      </p:sp>
      <p:sp>
        <p:nvSpPr>
          <p:cNvPr id="6" name="TextBox 5">
            <a:extLst>
              <a:ext uri="{FF2B5EF4-FFF2-40B4-BE49-F238E27FC236}">
                <a16:creationId xmlns:a16="http://schemas.microsoft.com/office/drawing/2014/main" id="{2F259C67-3B6D-49A7-9FCB-A35111CBE943}"/>
              </a:ext>
            </a:extLst>
          </p:cNvPr>
          <p:cNvSpPr txBox="1"/>
          <p:nvPr/>
        </p:nvSpPr>
        <p:spPr>
          <a:xfrm>
            <a:off x="2195736" y="681089"/>
            <a:ext cx="5004048" cy="369332"/>
          </a:xfrm>
          <a:prstGeom prst="rect">
            <a:avLst/>
          </a:prstGeom>
          <a:noFill/>
        </p:spPr>
        <p:txBody>
          <a:bodyPr wrap="square">
            <a:spAutoFit/>
          </a:bodyPr>
          <a:lstStyle/>
          <a:p>
            <a:pPr algn="ctr"/>
            <a:r>
              <a:rPr lang="ru-RU" sz="1800" b="1" dirty="0" err="1">
                <a:solidFill>
                  <a:srgbClr val="0070C0"/>
                </a:solidFill>
                <a:effectLst/>
                <a:latin typeface="Times New Roman" panose="02020603050405020304" pitchFamily="18" charset="0"/>
                <a:ea typeface="Times New Roman" panose="02020603050405020304" pitchFamily="18" charset="0"/>
              </a:rPr>
              <a:t>Қатъ</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шудани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шартномаи</a:t>
            </a:r>
            <a:r>
              <a:rPr lang="ru-RU" sz="1800" b="1" dirty="0">
                <a:solidFill>
                  <a:srgbClr val="0070C0"/>
                </a:solidFill>
                <a:effectLst/>
                <a:latin typeface="Times New Roman" panose="02020603050405020304" pitchFamily="18" charset="0"/>
                <a:ea typeface="Times New Roman" panose="02020603050405020304" pitchFamily="18" charset="0"/>
              </a:rPr>
              <a:t> </a:t>
            </a:r>
            <a:r>
              <a:rPr lang="ru-RU" sz="1800" b="1" dirty="0" err="1">
                <a:solidFill>
                  <a:srgbClr val="0070C0"/>
                </a:solidFill>
                <a:effectLst/>
                <a:latin typeface="Times New Roman" panose="02020603050405020304" pitchFamily="18" charset="0"/>
                <a:ea typeface="Times New Roman" panose="02020603050405020304" pitchFamily="18" charset="0"/>
              </a:rPr>
              <a:t>меҳнатӣ</a:t>
            </a:r>
            <a:r>
              <a:rPr lang="ru-RU" sz="1800" b="1" dirty="0">
                <a:solidFill>
                  <a:srgbClr val="0070C0"/>
                </a:solidFill>
                <a:effectLst/>
                <a:latin typeface="Times New Roman" panose="02020603050405020304" pitchFamily="18" charset="0"/>
                <a:ea typeface="Times New Roman" panose="02020603050405020304" pitchFamily="18" charset="0"/>
              </a:rPr>
              <a:t> (2)</a:t>
            </a:r>
            <a:endParaRPr lang="ru-RU" b="1" dirty="0">
              <a:solidFill>
                <a:srgbClr val="0070C0"/>
              </a:solidFill>
            </a:endParaRPr>
          </a:p>
        </p:txBody>
      </p:sp>
    </p:spTree>
    <p:extLst>
      <p:ext uri="{BB962C8B-B14F-4D97-AF65-F5344CB8AC3E}">
        <p14:creationId xmlns:p14="http://schemas.microsoft.com/office/powerpoint/2010/main" val="366714007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78" y="2460075"/>
            <a:ext cx="80724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5400" b="1" dirty="0" err="1">
                <a:solidFill>
                  <a:schemeClr val="accent1">
                    <a:lumMod val="75000"/>
                  </a:schemeClr>
                </a:solidFill>
                <a:latin typeface="Times New Roman Tj" pitchFamily="18" charset="-52"/>
              </a:rPr>
              <a:t>Сипос</a:t>
            </a:r>
            <a:r>
              <a:rPr lang="ru-RU" sz="5400" b="1" dirty="0">
                <a:solidFill>
                  <a:schemeClr val="accent1">
                    <a:lumMod val="75000"/>
                  </a:schemeClr>
                </a:solidFill>
                <a:latin typeface="Times New Roman Tj" pitchFamily="18" charset="-52"/>
              </a:rPr>
              <a:t> аз </a:t>
            </a:r>
            <a:r>
              <a:rPr lang="ru-RU" sz="5400" b="1" dirty="0" err="1">
                <a:solidFill>
                  <a:schemeClr val="accent1">
                    <a:lumMod val="75000"/>
                  </a:schemeClr>
                </a:solidFill>
                <a:latin typeface="Times New Roman Tj" pitchFamily="18" charset="-52"/>
              </a:rPr>
              <a:t>таваљљуњатон</a:t>
            </a:r>
            <a:r>
              <a:rPr kumimoji="0" lang="ru-RU" sz="5400" b="1" i="0" u="none" strike="noStrike" cap="none" normalizeH="0" baseline="0" dirty="0">
                <a:ln>
                  <a:noFill/>
                </a:ln>
                <a:solidFill>
                  <a:schemeClr val="accent1">
                    <a:lumMod val="75000"/>
                  </a:schemeClr>
                </a:solidFill>
                <a:effectLst/>
                <a:latin typeface="Times New Roman Tj" pitchFamily="18" charset="-52"/>
                <a:ea typeface="Times New Roman" pitchFamily="18" charset="0"/>
                <a:cs typeface="Times New Roman" pitchFamily="18" charset="0"/>
              </a:rPr>
              <a:t>!</a:t>
            </a:r>
            <a:endParaRPr kumimoji="0" lang="ru-RU" sz="5400" b="1" i="0" u="none" strike="noStrike" cap="none" normalizeH="0" baseline="0" dirty="0">
              <a:ln>
                <a:noFill/>
              </a:ln>
              <a:solidFill>
                <a:schemeClr val="accent1">
                  <a:lumMod val="75000"/>
                </a:schemeClr>
              </a:solidFill>
              <a:effectLst/>
              <a:latin typeface="Arial" pitchFamily="34" charset="0"/>
            </a:endParaRPr>
          </a:p>
        </p:txBody>
      </p:sp>
      <p:sp>
        <p:nvSpPr>
          <p:cNvPr id="3" name="Заголовок 1"/>
          <p:cNvSpPr txBox="1">
            <a:spLocks/>
          </p:cNvSpPr>
          <p:nvPr/>
        </p:nvSpPr>
        <p:spPr>
          <a:xfrm>
            <a:off x="3923928" y="5870954"/>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solidFill>
                  <a:schemeClr val="tx1"/>
                </a:solidFill>
              </a:rPr>
              <a:pPr/>
              <a:t>175</a:t>
            </a:fld>
            <a:endParaRPr lang="ru-RU"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
        <p:nvSpPr>
          <p:cNvPr id="7" name="Заголовок 1"/>
          <p:cNvSpPr txBox="1">
            <a:spLocks/>
          </p:cNvSpPr>
          <p:nvPr/>
        </p:nvSpPr>
        <p:spPr>
          <a:xfrm>
            <a:off x="1619672" y="4509120"/>
            <a:ext cx="7772400" cy="10715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u-RU" sz="3000" b="1">
                <a:solidFill>
                  <a:srgbClr val="0070C0"/>
                </a:solidFill>
                <a:latin typeface="Times New Roman Tj" pitchFamily="18" charset="-52"/>
              </a:rPr>
              <a:t>Агентии хизмати давлатии назди</a:t>
            </a:r>
            <a:br>
              <a:rPr lang="ru-RU" sz="3000" b="1">
                <a:solidFill>
                  <a:srgbClr val="0070C0"/>
                </a:solidFill>
                <a:latin typeface="Times New Roman Tj" pitchFamily="18" charset="-52"/>
              </a:rPr>
            </a:br>
            <a:r>
              <a:rPr lang="ru-RU" sz="3000" b="1">
                <a:solidFill>
                  <a:srgbClr val="0070C0"/>
                </a:solidFill>
                <a:latin typeface="Times New Roman Tj" pitchFamily="18" charset="-52"/>
              </a:rPr>
              <a:t>Президенти Љумњурии Тољикистон </a:t>
            </a:r>
            <a:br>
              <a:rPr lang="en-US" sz="3000"/>
            </a:br>
            <a:endParaRPr lang="ru-RU" sz="3000" dirty="0">
              <a:latin typeface="Times New Roman Tj" pitchFamily="18" charset="-52"/>
            </a:endParaRP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215" y="1196752"/>
            <a:ext cx="8229600" cy="1143000"/>
          </a:xfrm>
        </p:spPr>
        <p:txBody>
          <a:bodyPr>
            <a:normAutofit/>
          </a:bodyPr>
          <a:lstStyle/>
          <a:p>
            <a:r>
              <a:rPr lang="ru-RU" sz="3200" b="1" dirty="0" err="1">
                <a:solidFill>
                  <a:srgbClr val="0070C0"/>
                </a:solidFill>
                <a:latin typeface="Times New Roman Tj" pitchFamily="18" charset="-52"/>
              </a:rPr>
              <a:t>Сарчашмањои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њуќуќии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хизмати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давлатї</a:t>
            </a:r>
            <a:br>
              <a:rPr lang="ru-RU" sz="3200" b="1" dirty="0">
                <a:solidFill>
                  <a:srgbClr val="0070C0"/>
                </a:solidFill>
                <a:latin typeface="Times New Roman Tj" pitchFamily="18" charset="-52"/>
              </a:rPr>
            </a:br>
            <a:endParaRPr lang="ru-RU" sz="3200" b="1" dirty="0">
              <a:solidFill>
                <a:srgbClr val="0070C0"/>
              </a:solidFill>
              <a:latin typeface="Times New Roman Tj" pitchFamily="18" charset="-52"/>
            </a:endParaRPr>
          </a:p>
        </p:txBody>
      </p:sp>
      <p:sp>
        <p:nvSpPr>
          <p:cNvPr id="3" name="Содержимое 2"/>
          <p:cNvSpPr>
            <a:spLocks noGrp="1"/>
          </p:cNvSpPr>
          <p:nvPr>
            <p:ph idx="1"/>
          </p:nvPr>
        </p:nvSpPr>
        <p:spPr>
          <a:xfrm>
            <a:off x="469037" y="2553241"/>
            <a:ext cx="8229600" cy="3108007"/>
          </a:xfrm>
        </p:spPr>
        <p:txBody>
          <a:bodyPr>
            <a:normAutofit/>
          </a:bodyPr>
          <a:lstStyle/>
          <a:p>
            <a:pPr marL="0" indent="0">
              <a:buNone/>
            </a:pPr>
            <a:r>
              <a:rPr lang="ru-RU" sz="3600" dirty="0">
                <a:latin typeface="Times New Roman Tj" pitchFamily="18" charset="-52"/>
              </a:rPr>
              <a:t>- </a:t>
            </a:r>
            <a:r>
              <a:rPr lang="ru-RU" sz="3600" dirty="0" err="1">
                <a:latin typeface="Times New Roman Tj" pitchFamily="18" charset="-52"/>
              </a:rPr>
              <a:t>Санадњои</a:t>
            </a:r>
            <a:r>
              <a:rPr lang="ru-RU" sz="3600" dirty="0">
                <a:latin typeface="Times New Roman Tj" pitchFamily="18" charset="-52"/>
              </a:rPr>
              <a:t> </a:t>
            </a:r>
            <a:r>
              <a:rPr lang="ru-RU" sz="3600" dirty="0" err="1">
                <a:latin typeface="Times New Roman Tj" pitchFamily="18" charset="-52"/>
              </a:rPr>
              <a:t>меъёрии</a:t>
            </a:r>
            <a:r>
              <a:rPr lang="ru-RU" sz="3600" dirty="0">
                <a:latin typeface="Times New Roman Tj" pitchFamily="18" charset="-52"/>
              </a:rPr>
              <a:t> </a:t>
            </a:r>
            <a:r>
              <a:rPr lang="ru-RU" sz="3600" dirty="0" err="1">
                <a:latin typeface="Times New Roman Tj" pitchFamily="18" charset="-52"/>
              </a:rPr>
              <a:t>њуќуќї</a:t>
            </a:r>
            <a:endParaRPr lang="ru-RU" sz="3600" dirty="0">
              <a:latin typeface="Times New Roman Tj" pitchFamily="18" charset="-52"/>
            </a:endParaRPr>
          </a:p>
          <a:p>
            <a:pPr marL="0" indent="0">
              <a:buNone/>
            </a:pPr>
            <a:r>
              <a:rPr lang="ru-RU" sz="3600" dirty="0">
                <a:latin typeface="Times New Roman Tj" pitchFamily="18" charset="-52"/>
              </a:rPr>
              <a:t>- </a:t>
            </a:r>
            <a:r>
              <a:rPr lang="ru-RU" sz="3600" dirty="0" err="1">
                <a:latin typeface="Times New Roman Tj" pitchFamily="18" charset="-52"/>
              </a:rPr>
              <a:t>Шартномањои</a:t>
            </a:r>
            <a:r>
              <a:rPr lang="ru-RU" sz="3600" dirty="0">
                <a:latin typeface="Times New Roman Tj" pitchFamily="18" charset="-52"/>
              </a:rPr>
              <a:t> </a:t>
            </a:r>
            <a:r>
              <a:rPr lang="ru-RU" sz="3600" dirty="0" err="1">
                <a:latin typeface="Times New Roman Tj" pitchFamily="18" charset="-52"/>
              </a:rPr>
              <a:t>маъмурї</a:t>
            </a:r>
            <a:endParaRPr lang="ru-RU" sz="3600" dirty="0">
              <a:latin typeface="Times New Roman Tj" pitchFamily="18" charset="-52"/>
            </a:endParaRPr>
          </a:p>
          <a:p>
            <a:pPr marL="0" indent="0">
              <a:buNone/>
            </a:pPr>
            <a:r>
              <a:rPr lang="ru-RU" sz="3600" dirty="0">
                <a:latin typeface="Times New Roman Tj" pitchFamily="18" charset="-52"/>
              </a:rPr>
              <a:t>- </a:t>
            </a:r>
            <a:r>
              <a:rPr lang="ru-RU" sz="3600" dirty="0" err="1">
                <a:latin typeface="Times New Roman Tj" pitchFamily="18" charset="-52"/>
              </a:rPr>
              <a:t>Одатњои</a:t>
            </a:r>
            <a:r>
              <a:rPr lang="ru-RU" sz="3600" dirty="0">
                <a:latin typeface="Times New Roman Tj" pitchFamily="18" charset="-52"/>
              </a:rPr>
              <a:t> (</a:t>
            </a:r>
            <a:r>
              <a:rPr lang="ru-RU" sz="3600" dirty="0" err="1">
                <a:latin typeface="Times New Roman Tj" pitchFamily="18" charset="-52"/>
              </a:rPr>
              <a:t>ќоидањои</a:t>
            </a:r>
            <a:r>
              <a:rPr lang="ru-RU" sz="3600" dirty="0">
                <a:latin typeface="Times New Roman Tj" pitchFamily="18" charset="-52"/>
              </a:rPr>
              <a:t>) </a:t>
            </a:r>
            <a:r>
              <a:rPr lang="ru-RU" sz="3600" dirty="0" err="1">
                <a:latin typeface="Times New Roman Tj" pitchFamily="18" charset="-52"/>
              </a:rPr>
              <a:t>маъмурї</a:t>
            </a:r>
            <a:endParaRPr lang="ru-RU" sz="3600" dirty="0">
              <a:latin typeface="Times New Roman Tj" pitchFamily="18" charset="-52"/>
            </a:endParaRPr>
          </a:p>
          <a:p>
            <a:pPr marL="0" indent="0">
              <a:buNone/>
            </a:pPr>
            <a:r>
              <a:rPr lang="ru-RU" sz="3600" dirty="0">
                <a:latin typeface="Times New Roman Tj" pitchFamily="18" charset="-52"/>
              </a:rPr>
              <a:t>- </a:t>
            </a:r>
            <a:r>
              <a:rPr lang="ru-RU" sz="3600" dirty="0" err="1">
                <a:latin typeface="Times New Roman Tj" pitchFamily="18" charset="-52"/>
              </a:rPr>
              <a:t>Санадњои</a:t>
            </a:r>
            <a:r>
              <a:rPr lang="ru-RU" sz="3600" dirty="0">
                <a:latin typeface="Times New Roman Tj" pitchFamily="18" charset="-52"/>
              </a:rPr>
              <a:t> </a:t>
            </a:r>
            <a:r>
              <a:rPr lang="ru-RU" sz="3600" dirty="0" err="1">
                <a:latin typeface="Times New Roman Tj" pitchFamily="18" charset="-52"/>
              </a:rPr>
              <a:t>судї</a:t>
            </a:r>
            <a:endParaRPr lang="ru-RU" sz="3600" dirty="0">
              <a:latin typeface="Times New Roman Tj" pitchFamily="18" charset="-52"/>
            </a:endParaRPr>
          </a:p>
          <a:p>
            <a:endParaRPr lang="ru-RU" sz="3600" dirty="0">
              <a:latin typeface="Times New Roman Tj" pitchFamily="18" charset="-52"/>
            </a:endParaRPr>
          </a:p>
        </p:txBody>
      </p:sp>
      <p:sp>
        <p:nvSpPr>
          <p:cNvPr id="4" name="Номер слайда 3"/>
          <p:cNvSpPr>
            <a:spLocks noGrp="1"/>
          </p:cNvSpPr>
          <p:nvPr>
            <p:ph type="sldNum" sz="quarter" idx="12"/>
          </p:nvPr>
        </p:nvSpPr>
        <p:spPr/>
        <p:txBody>
          <a:bodyPr/>
          <a:lstStyle/>
          <a:p>
            <a:fld id="{55CBD9F2-F491-4F64-B874-E143D18E6233}" type="slidenum">
              <a:rPr lang="ru-RU" smtClean="0"/>
              <a:pPr/>
              <a:t>18</a:t>
            </a:fld>
            <a:endParaRPr lang="ru-RU"/>
          </a:p>
        </p:txBody>
      </p:sp>
      <p:sp>
        <p:nvSpPr>
          <p:cNvPr id="5" name="Заголовок 1">
            <a:extLst>
              <a:ext uri="{FF2B5EF4-FFF2-40B4-BE49-F238E27FC236}">
                <a16:creationId xmlns:a16="http://schemas.microsoft.com/office/drawing/2014/main" id="{6EEDB8DE-A8F4-407E-AFA6-D9622F6CCA4F}"/>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7469" y="2416328"/>
            <a:ext cx="8429684" cy="4697427"/>
          </a:xfrm>
        </p:spPr>
        <p:txBody>
          <a:bodyPr>
            <a:normAutofit/>
          </a:bodyPr>
          <a:lstStyle/>
          <a:p>
            <a:pPr algn="just">
              <a:buNone/>
            </a:pPr>
            <a:r>
              <a:rPr lang="ru-RU" sz="4000" dirty="0">
                <a:latin typeface="Times New Roman Tj" pitchFamily="18" charset="-52"/>
              </a:rPr>
              <a:t>		</a:t>
            </a:r>
            <a:r>
              <a:rPr lang="ru-RU" sz="4000" b="1" dirty="0" err="1">
                <a:latin typeface="Times New Roman Tj" pitchFamily="18" charset="-52"/>
              </a:rPr>
              <a:t>Конститутсияи</a:t>
            </a:r>
            <a:r>
              <a:rPr lang="ru-RU" sz="4000" b="1" dirty="0">
                <a:latin typeface="Times New Roman Tj" pitchFamily="18" charset="-52"/>
              </a:rPr>
              <a:t> </a:t>
            </a:r>
            <a:r>
              <a:rPr lang="ru-RU" sz="4000" b="1" dirty="0" err="1">
                <a:latin typeface="Times New Roman Tj" pitchFamily="18" charset="-52"/>
              </a:rPr>
              <a:t>Љумњурии</a:t>
            </a:r>
            <a:r>
              <a:rPr lang="ru-RU" sz="4000" b="1" dirty="0">
                <a:latin typeface="Times New Roman Tj" pitchFamily="18" charset="-52"/>
              </a:rPr>
              <a:t> </a:t>
            </a:r>
            <a:r>
              <a:rPr lang="ru-RU" sz="4000" b="1" dirty="0" err="1">
                <a:latin typeface="Times New Roman Tj" pitchFamily="18" charset="-52"/>
              </a:rPr>
              <a:t>Тољикистон</a:t>
            </a:r>
            <a:r>
              <a:rPr lang="ru-RU" sz="4000" b="1" dirty="0">
                <a:latin typeface="Times New Roman Tj" pitchFamily="18" charset="-52"/>
              </a:rPr>
              <a:t> аз 6 ноябри соли 1994 </a:t>
            </a:r>
            <a:r>
              <a:rPr lang="ru-RU" sz="4000" dirty="0">
                <a:latin typeface="Times New Roman Tj" pitchFamily="18" charset="-52"/>
              </a:rPr>
              <a:t>(</a:t>
            </a:r>
            <a:r>
              <a:rPr lang="ru-RU" sz="4000" dirty="0" err="1">
                <a:latin typeface="Times New Roman Tj" pitchFamily="18" charset="-52"/>
              </a:rPr>
              <a:t>бо</a:t>
            </a:r>
            <a:r>
              <a:rPr lang="ru-RU" sz="4000" dirty="0">
                <a:latin typeface="Times New Roman Tj" pitchFamily="18" charset="-52"/>
              </a:rPr>
              <a:t> </a:t>
            </a:r>
            <a:r>
              <a:rPr lang="ru-RU" sz="4000" dirty="0" err="1">
                <a:latin typeface="Times New Roman Tj" pitchFamily="18" charset="-52"/>
              </a:rPr>
              <a:t>таѓйиру</a:t>
            </a:r>
            <a:r>
              <a:rPr lang="ru-RU" sz="4000" dirty="0">
                <a:latin typeface="Times New Roman Tj" pitchFamily="18" charset="-52"/>
              </a:rPr>
              <a:t> </a:t>
            </a:r>
            <a:r>
              <a:rPr lang="ru-RU" sz="4000" dirty="0" err="1">
                <a:latin typeface="Times New Roman Tj" pitchFamily="18" charset="-52"/>
              </a:rPr>
              <a:t>иловањо</a:t>
            </a:r>
            <a:r>
              <a:rPr lang="ru-RU" sz="4000" dirty="0">
                <a:latin typeface="Times New Roman Tj" pitchFamily="18" charset="-52"/>
              </a:rPr>
              <a:t> аз 26 сентябри соли 1999, аз 22 июни соли 2003 </a:t>
            </a:r>
            <a:r>
              <a:rPr lang="ru-RU" sz="4000" dirty="0" err="1">
                <a:latin typeface="Times New Roman Tj" pitchFamily="18" charset="-52"/>
              </a:rPr>
              <a:t>ва</a:t>
            </a:r>
            <a:r>
              <a:rPr lang="ru-RU" sz="4000" dirty="0">
                <a:latin typeface="Times New Roman Tj" pitchFamily="18" charset="-52"/>
              </a:rPr>
              <a:t> аз 22 майи соли 2016)</a:t>
            </a:r>
          </a:p>
          <a:p>
            <a:pPr algn="just"/>
            <a:endParaRPr lang="ru-RU" sz="4000" dirty="0">
              <a:latin typeface="Times New Roman Tj" pitchFamily="18" charset="-52"/>
            </a:endParaRPr>
          </a:p>
        </p:txBody>
      </p:sp>
      <p:sp>
        <p:nvSpPr>
          <p:cNvPr id="4" name="Заголовок 1"/>
          <p:cNvSpPr txBox="1">
            <a:spLocks/>
          </p:cNvSpPr>
          <p:nvPr/>
        </p:nvSpPr>
        <p:spPr>
          <a:xfrm>
            <a:off x="611560" y="1628800"/>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Заминаҳои ҳуқуқии хизмати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19</a:t>
            </a:fld>
            <a:endParaRPr lang="ru-RU"/>
          </a:p>
        </p:txBody>
      </p:sp>
      <p:sp>
        <p:nvSpPr>
          <p:cNvPr id="6" name="Заголовок 1">
            <a:extLst>
              <a:ext uri="{FF2B5EF4-FFF2-40B4-BE49-F238E27FC236}">
                <a16:creationId xmlns:a16="http://schemas.microsoft.com/office/drawing/2014/main" id="{F3D2E9E0-4A99-4B55-B4F8-89738ACC81D6}"/>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78958"/>
            <a:ext cx="8229600" cy="4786346"/>
          </a:xfrm>
        </p:spPr>
        <p:txBody>
          <a:bodyPr>
            <a:noAutofit/>
          </a:bodyPr>
          <a:lstStyle/>
          <a:p>
            <a:pPr indent="0" algn="just">
              <a:lnSpc>
                <a:spcPct val="107000"/>
              </a:lnSpc>
              <a:spcAft>
                <a:spcPts val="800"/>
              </a:spcAft>
              <a:buNone/>
            </a:pPr>
            <a:r>
              <a:rPr lang="tg-Cyrl-TJ" sz="2500" dirty="0">
                <a:effectLst/>
                <a:latin typeface="Times New Roman Tj" panose="02020603050405020304" pitchFamily="18" charset="-52"/>
                <a:ea typeface="Calibri" panose="020F0502020204030204" pitchFamily="34" charset="0"/>
                <a:cs typeface="Times New Roman" panose="02020603050405020304" pitchFamily="18" charset="0"/>
              </a:rPr>
              <a:t>	1.</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Таърихи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ташаккули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5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gn="just">
              <a:lnSpc>
                <a:spcPct val="107000"/>
              </a:lnSpc>
              <a:spcAft>
                <a:spcPts val="800"/>
              </a:spcAft>
              <a:buNone/>
            </a:pPr>
            <a:r>
              <a:rPr lang="ru-RU" sz="2500" b="1" dirty="0">
                <a:effectLst/>
                <a:latin typeface="Times New Roman Tj" panose="02020603050405020304" pitchFamily="18" charset="-52"/>
                <a:ea typeface="Calibri" panose="020F0502020204030204" pitchFamily="34" charset="0"/>
                <a:cs typeface="Times New Roman" panose="02020603050405020304" pitchFamily="18" charset="0"/>
              </a:rPr>
              <a:t>	-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даврони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давлатдории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тољикон</a:t>
            </a:r>
            <a:endParaRPr lang="ru-RU" sz="25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gn="just">
              <a:lnSpc>
                <a:spcPct val="107000"/>
              </a:lnSpc>
              <a:spcAft>
                <a:spcPts val="800"/>
              </a:spcAft>
              <a:buNone/>
            </a:pPr>
            <a:r>
              <a:rPr lang="ru-RU" sz="25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даврони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Иттињоди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Шўравї</a:t>
            </a:r>
            <a:endParaRPr lang="ru-RU" sz="25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500" dirty="0">
                <a:effectLst/>
                <a:latin typeface="Times New Roman Tj" panose="02020603050405020304" pitchFamily="18" charset="-52"/>
                <a:ea typeface="Calibri" panose="020F0502020204030204" pitchFamily="34" charset="0"/>
                <a:cs typeface="Times New Roman" panose="02020603050405020304" pitchFamily="18" charset="0"/>
              </a:rPr>
              <a:t>	2.</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Ташкилёбии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Тољикистон</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њамчун</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нињоди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иљтимої</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њуќуќї</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ташкилї</a:t>
            </a:r>
            <a:endParaRPr lang="ru-RU" sz="25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gn="just">
              <a:lnSpc>
                <a:spcPct val="107000"/>
              </a:lnSpc>
              <a:spcAft>
                <a:spcPts val="800"/>
              </a:spcAft>
              <a:buNone/>
            </a:pPr>
            <a:r>
              <a:rPr lang="tg-Cyrl-TJ" sz="2500" dirty="0">
                <a:effectLst/>
                <a:latin typeface="Times New Roman Tj" panose="02020603050405020304" pitchFamily="18" charset="-52"/>
                <a:ea typeface="Calibri" panose="020F0502020204030204" pitchFamily="34" charset="0"/>
                <a:cs typeface="Times New Roman" panose="02020603050405020304" pitchFamily="18" charset="0"/>
              </a:rPr>
              <a:t>	3.</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Ислоњот</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рушди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Тољикистон</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p>
          <a:p>
            <a:pPr algn="just">
              <a:buNone/>
            </a:pPr>
            <a:endParaRPr lang="ru-RU" sz="2500" dirty="0">
              <a:latin typeface="Times New Roman Tj" panose="02020603050405020304" pitchFamily="18" charset="-52"/>
            </a:endParaRPr>
          </a:p>
          <a:p>
            <a:pPr algn="just"/>
            <a:endParaRPr lang="ru-RU" sz="2500" dirty="0">
              <a:latin typeface="Times New Roman Tj" panose="02020603050405020304" pitchFamily="18" charset="-52"/>
            </a:endParaRPr>
          </a:p>
        </p:txBody>
      </p:sp>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2</a:t>
            </a:fld>
            <a:endParaRPr lang="ru-RU"/>
          </a:p>
        </p:txBody>
      </p:sp>
    </p:spTree>
    <p:extLst>
      <p:ext uri="{BB962C8B-B14F-4D97-AF65-F5344CB8AC3E}">
        <p14:creationId xmlns:p14="http://schemas.microsoft.com/office/powerpoint/2010/main" val="190133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2896" y="2852936"/>
            <a:ext cx="8229600" cy="4525963"/>
          </a:xfrm>
        </p:spPr>
        <p:txBody>
          <a:bodyPr>
            <a:normAutofit/>
          </a:bodyPr>
          <a:lstStyle/>
          <a:p>
            <a:pPr lvl="0" algn="just">
              <a:buNone/>
            </a:pPr>
            <a:r>
              <a:rPr lang="tg-Cyrl-TJ" sz="2800" dirty="0">
                <a:latin typeface="Times New Roman Tj" pitchFamily="18" charset="-52"/>
              </a:rPr>
              <a:t>		</a:t>
            </a:r>
            <a:r>
              <a:rPr lang="tg-Cyrl-TJ" sz="2800" b="1" dirty="0">
                <a:latin typeface="Times New Roman Tj" pitchFamily="18" charset="-52"/>
              </a:rPr>
              <a:t>Паймони байналмилалї оид ба њуќуќњои шањрвандї ва сиёсї</a:t>
            </a:r>
            <a:r>
              <a:rPr lang="tg-Cyrl-TJ" sz="2800" dirty="0">
                <a:latin typeface="Times New Roman Tj" pitchFamily="18" charset="-52"/>
              </a:rPr>
              <a:t> (бо Ќатъномаи №2200А (ХХI) Ассамблеяи генералии СММ аз 16 декабри соли 1966 ќабул шуда, аз 23 марти соли 1976 эътибор пайдо кардааст. Љумњурии Тољикистон бо ќарори Шӯрои Олї аз 13 ноябри соли 1998 №701 ба он њамроњ шудааст) </a:t>
            </a:r>
            <a:endParaRPr lang="ru-RU" sz="2800" dirty="0">
              <a:latin typeface="Times New Roman Tj" pitchFamily="18" charset="-52"/>
            </a:endParaRPr>
          </a:p>
          <a:p>
            <a:pPr algn="just"/>
            <a:endParaRPr lang="ru-RU" sz="2800" dirty="0">
              <a:latin typeface="Times New Roman Tj" pitchFamily="18" charset="-52"/>
            </a:endParaRPr>
          </a:p>
        </p:txBody>
      </p:sp>
      <p:sp>
        <p:nvSpPr>
          <p:cNvPr id="5" name="Заголовок 1"/>
          <p:cNvSpPr txBox="1">
            <a:spLocks/>
          </p:cNvSpPr>
          <p:nvPr/>
        </p:nvSpPr>
        <p:spPr>
          <a:xfrm>
            <a:off x="569527" y="1823840"/>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Заминаҳои ҳуқуқии хизмати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pPr/>
              <a:t>20</a:t>
            </a:fld>
            <a:endParaRPr lang="ru-RU"/>
          </a:p>
        </p:txBody>
      </p:sp>
      <p:sp>
        <p:nvSpPr>
          <p:cNvPr id="6" name="Заголовок 1"/>
          <p:cNvSpPr txBox="1">
            <a:spLocks/>
          </p:cNvSpPr>
          <p:nvPr/>
        </p:nvSpPr>
        <p:spPr>
          <a:xfrm>
            <a:off x="1043608" y="2195512"/>
            <a:ext cx="8458200" cy="571504"/>
          </a:xfrm>
          <a:prstGeom prst="rect">
            <a:avLst/>
          </a:prstGeom>
        </p:spPr>
        <p:txBody>
          <a:bodyPr vert="horz" lIns="91440" tIns="45720" rIns="91440" bIns="45720" rtlCol="0" anchor="ctr">
            <a:noAutofit/>
          </a:bodyPr>
          <a:lstStyle/>
          <a:p>
            <a:pPr lvl="0">
              <a:spcBef>
                <a:spcPct val="0"/>
              </a:spcBef>
              <a:defRPr/>
            </a:pP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p>
          <a:p>
            <a:pPr lvl="0">
              <a:spcBef>
                <a:spcPct val="0"/>
              </a:spcBef>
              <a:defRPr/>
            </a:pPr>
            <a:r>
              <a:rPr lang="ru-RU" sz="3200" b="1" dirty="0">
                <a:solidFill>
                  <a:srgbClr val="0070C0"/>
                </a:solidFill>
                <a:latin typeface="Times New Roman Tj" pitchFamily="18" charset="-52"/>
                <a:ea typeface="+mj-ea"/>
                <a:cs typeface="+mj-cs"/>
              </a:rPr>
              <a:t>	</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Шартнома</a:t>
            </a:r>
            <a:r>
              <a:rPr lang="ru-RU" sz="3200" b="1" dirty="0" err="1">
                <a:solidFill>
                  <a:srgbClr val="0070C0"/>
                </a:solidFill>
                <a:latin typeface="Times New Roman Tj" pitchFamily="18" charset="-52"/>
              </a:rPr>
              <a:t>ҳои байналмилалӣ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6E72A8DB-74B3-40C0-9E18-4FC7DA1A3B3D}"/>
              </a:ext>
            </a:extLst>
          </p:cNvPr>
          <p:cNvSpPr txBox="1">
            <a:spLocks/>
          </p:cNvSpPr>
          <p:nvPr/>
        </p:nvSpPr>
        <p:spPr>
          <a:xfrm>
            <a:off x="107504" y="966584"/>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294" y="2010160"/>
            <a:ext cx="8229600" cy="4525963"/>
          </a:xfrm>
        </p:spPr>
        <p:txBody>
          <a:bodyPr>
            <a:normAutofit lnSpcReduction="10000"/>
          </a:bodyPr>
          <a:lstStyle/>
          <a:p>
            <a:pPr algn="just">
              <a:buNone/>
            </a:pPr>
            <a:r>
              <a:rPr lang="ru-RU" sz="2800" dirty="0">
                <a:latin typeface="Times New Roman Tj" pitchFamily="18" charset="-52"/>
              </a:rPr>
              <a:t>		«</a:t>
            </a:r>
            <a:r>
              <a:rPr lang="ru-RU" dirty="0">
                <a:latin typeface="Times New Roman Tj" pitchFamily="18" charset="-52"/>
              </a:rPr>
              <a:t>Ба </a:t>
            </a:r>
            <a:r>
              <a:rPr lang="ru-RU" dirty="0" err="1">
                <a:latin typeface="Times New Roman Tj" pitchFamily="18" charset="-52"/>
              </a:rPr>
              <a:t>њар</a:t>
            </a:r>
            <a:r>
              <a:rPr lang="ru-RU" dirty="0">
                <a:latin typeface="Times New Roman Tj" pitchFamily="18" charset="-52"/>
              </a:rPr>
              <a:t> як </a:t>
            </a:r>
            <a:r>
              <a:rPr lang="ru-RU" dirty="0" err="1">
                <a:latin typeface="Times New Roman Tj" pitchFamily="18" charset="-52"/>
              </a:rPr>
              <a:t>шањрванд</a:t>
            </a:r>
            <a:r>
              <a:rPr lang="ru-RU" dirty="0">
                <a:latin typeface="Times New Roman Tj" pitchFamily="18" charset="-52"/>
              </a:rPr>
              <a:t> дар </a:t>
            </a:r>
            <a:r>
              <a:rPr lang="ru-RU" dirty="0" err="1">
                <a:latin typeface="Times New Roman Tj" pitchFamily="18" charset="-52"/>
              </a:rPr>
              <a:t>кишвари</a:t>
            </a:r>
            <a:r>
              <a:rPr lang="ru-RU" dirty="0">
                <a:latin typeface="Times New Roman Tj" pitchFamily="18" charset="-52"/>
              </a:rPr>
              <a:t> худ </a:t>
            </a:r>
            <a:r>
              <a:rPr lang="ru-RU" dirty="0" err="1">
                <a:latin typeface="Times New Roman Tj" pitchFamily="18" charset="-52"/>
              </a:rPr>
              <a:t>бояд</a:t>
            </a:r>
            <a:r>
              <a:rPr lang="ru-RU" dirty="0">
                <a:latin typeface="Times New Roman Tj" pitchFamily="18" charset="-52"/>
              </a:rPr>
              <a:t> </a:t>
            </a:r>
            <a:r>
              <a:rPr lang="ru-RU" dirty="0" err="1">
                <a:latin typeface="Times New Roman Tj" pitchFamily="18" charset="-52"/>
              </a:rPr>
              <a:t>бе</a:t>
            </a:r>
            <a:r>
              <a:rPr lang="ru-RU" dirty="0">
                <a:latin typeface="Times New Roman Tj" pitchFamily="18" charset="-52"/>
              </a:rPr>
              <a:t> </a:t>
            </a:r>
            <a:r>
              <a:rPr lang="ru-RU" dirty="0" err="1">
                <a:latin typeface="Times New Roman Tj" pitchFamily="18" charset="-52"/>
              </a:rPr>
              <a:t>њељ</a:t>
            </a:r>
            <a:r>
              <a:rPr lang="ru-RU" dirty="0">
                <a:latin typeface="Times New Roman Tj" pitchFamily="18" charset="-52"/>
              </a:rPr>
              <a:t> </a:t>
            </a:r>
            <a:r>
              <a:rPr lang="ru-RU" dirty="0" err="1">
                <a:latin typeface="Times New Roman Tj" pitchFamily="18" charset="-52"/>
              </a:rPr>
              <a:t>гуна</a:t>
            </a:r>
            <a:r>
              <a:rPr lang="ru-RU" dirty="0">
                <a:latin typeface="Times New Roman Tj" pitchFamily="18" charset="-52"/>
              </a:rPr>
              <a:t> </a:t>
            </a:r>
            <a:r>
              <a:rPr lang="ru-RU" dirty="0" err="1">
                <a:latin typeface="Times New Roman Tj" pitchFamily="18" charset="-52"/>
              </a:rPr>
              <a:t>поймолкунї</a:t>
            </a:r>
            <a:r>
              <a:rPr lang="ru-RU" dirty="0">
                <a:latin typeface="Times New Roman Tj" pitchFamily="18" charset="-52"/>
              </a:rPr>
              <a:t> </a:t>
            </a:r>
            <a:r>
              <a:rPr lang="ru-RU" dirty="0" err="1">
                <a:latin typeface="Times New Roman Tj" pitchFamily="18" charset="-52"/>
              </a:rPr>
              <a:t>ва</a:t>
            </a:r>
            <a:r>
              <a:rPr lang="ru-RU" dirty="0">
                <a:latin typeface="Times New Roman Tj" pitchFamily="18" charset="-52"/>
              </a:rPr>
              <a:t> </a:t>
            </a:r>
            <a:r>
              <a:rPr lang="ru-RU" dirty="0" err="1">
                <a:latin typeface="Times New Roman Tj" pitchFamily="18" charset="-52"/>
              </a:rPr>
              <a:t>мањдуднамоии</a:t>
            </a:r>
            <a:r>
              <a:rPr lang="ru-RU" dirty="0">
                <a:latin typeface="Times New Roman Tj" pitchFamily="18" charset="-52"/>
              </a:rPr>
              <a:t> </a:t>
            </a:r>
            <a:r>
              <a:rPr lang="ru-RU" dirty="0" err="1">
                <a:latin typeface="Times New Roman Tj" pitchFamily="18" charset="-52"/>
              </a:rPr>
              <a:t>беасос</a:t>
            </a:r>
            <a:r>
              <a:rPr lang="ru-RU" dirty="0">
                <a:latin typeface="Times New Roman Tj" pitchFamily="18" charset="-52"/>
              </a:rPr>
              <a:t> </a:t>
            </a:r>
            <a:r>
              <a:rPr lang="ru-RU" dirty="0" err="1">
                <a:latin typeface="Times New Roman Tj" pitchFamily="18" charset="-52"/>
              </a:rPr>
              <a:t>тибќи</a:t>
            </a:r>
            <a:r>
              <a:rPr lang="ru-RU" dirty="0">
                <a:latin typeface="Times New Roman Tj" pitchFamily="18" charset="-52"/>
              </a:rPr>
              <a:t> </a:t>
            </a:r>
            <a:r>
              <a:rPr lang="ru-RU" dirty="0" err="1">
                <a:latin typeface="Times New Roman Tj" pitchFamily="18" charset="-52"/>
              </a:rPr>
              <a:t>шарту</a:t>
            </a:r>
            <a:r>
              <a:rPr lang="ru-RU" dirty="0">
                <a:latin typeface="Times New Roman Tj" pitchFamily="18" charset="-52"/>
              </a:rPr>
              <a:t> </a:t>
            </a:r>
            <a:r>
              <a:rPr lang="ru-RU" dirty="0" err="1">
                <a:latin typeface="Times New Roman Tj" pitchFamily="18" charset="-52"/>
              </a:rPr>
              <a:t>шароити</a:t>
            </a:r>
            <a:r>
              <a:rPr lang="ru-RU" dirty="0">
                <a:latin typeface="Times New Roman Tj" pitchFamily="18" charset="-52"/>
              </a:rPr>
              <a:t> </a:t>
            </a:r>
            <a:r>
              <a:rPr lang="ru-RU" dirty="0" err="1">
                <a:latin typeface="Times New Roman Tj" pitchFamily="18" charset="-52"/>
              </a:rPr>
              <a:t>барои</a:t>
            </a:r>
            <a:r>
              <a:rPr lang="ru-RU" dirty="0">
                <a:latin typeface="Times New Roman Tj" pitchFamily="18" charset="-52"/>
              </a:rPr>
              <a:t> </a:t>
            </a:r>
            <a:r>
              <a:rPr lang="ru-RU" dirty="0" err="1">
                <a:latin typeface="Times New Roman Tj" pitchFamily="18" charset="-52"/>
              </a:rPr>
              <a:t>њама</a:t>
            </a:r>
            <a:r>
              <a:rPr lang="ru-RU" dirty="0">
                <a:latin typeface="Times New Roman Tj" pitchFamily="18" charset="-52"/>
              </a:rPr>
              <a:t> </a:t>
            </a:r>
            <a:r>
              <a:rPr lang="ru-RU" dirty="0" err="1">
                <a:latin typeface="Times New Roman Tj" pitchFamily="18" charset="-52"/>
              </a:rPr>
              <a:t>баробар</a:t>
            </a:r>
            <a:r>
              <a:rPr lang="ru-RU" dirty="0">
                <a:latin typeface="Times New Roman Tj" pitchFamily="18" charset="-52"/>
              </a:rPr>
              <a:t> </a:t>
            </a:r>
            <a:r>
              <a:rPr lang="ru-RU" dirty="0" err="1">
                <a:latin typeface="Times New Roman Tj" pitchFamily="18" charset="-52"/>
              </a:rPr>
              <a:t>њуќуќу</a:t>
            </a:r>
            <a:r>
              <a:rPr lang="ru-RU" dirty="0">
                <a:latin typeface="Times New Roman Tj" pitchFamily="18" charset="-52"/>
              </a:rPr>
              <a:t> </a:t>
            </a:r>
            <a:r>
              <a:rPr lang="ru-RU" dirty="0" err="1">
                <a:latin typeface="Times New Roman Tj" pitchFamily="18" charset="-52"/>
              </a:rPr>
              <a:t>имконияти</a:t>
            </a:r>
            <a:r>
              <a:rPr lang="ru-RU" dirty="0">
                <a:latin typeface="Times New Roman Tj" pitchFamily="18" charset="-52"/>
              </a:rPr>
              <a:t> </a:t>
            </a:r>
            <a:r>
              <a:rPr lang="ru-RU" dirty="0" err="1">
                <a:latin typeface="Times New Roman Tj" pitchFamily="18" charset="-52"/>
              </a:rPr>
              <a:t>иштирок</a:t>
            </a:r>
            <a:r>
              <a:rPr lang="ru-RU" dirty="0">
                <a:latin typeface="Times New Roman Tj" pitchFamily="18" charset="-52"/>
              </a:rPr>
              <a:t> кардан дар </a:t>
            </a:r>
            <a:r>
              <a:rPr lang="ru-RU" dirty="0" err="1">
                <a:latin typeface="Times New Roman Tj" pitchFamily="18" charset="-52"/>
              </a:rPr>
              <a:t>хизмати</a:t>
            </a:r>
            <a:r>
              <a:rPr lang="ru-RU" dirty="0">
                <a:latin typeface="Times New Roman Tj" pitchFamily="18" charset="-52"/>
              </a:rPr>
              <a:t> </a:t>
            </a:r>
            <a:r>
              <a:rPr lang="ru-RU" dirty="0" err="1">
                <a:latin typeface="Times New Roman Tj" pitchFamily="18" charset="-52"/>
              </a:rPr>
              <a:t>давлатї</a:t>
            </a:r>
            <a:r>
              <a:rPr lang="ru-RU" dirty="0">
                <a:latin typeface="Times New Roman Tj" pitchFamily="18" charset="-52"/>
              </a:rPr>
              <a:t> </a:t>
            </a:r>
            <a:r>
              <a:rPr lang="ru-RU" dirty="0" err="1">
                <a:latin typeface="Times New Roman Tj" pitchFamily="18" charset="-52"/>
              </a:rPr>
              <a:t>дода</a:t>
            </a:r>
            <a:r>
              <a:rPr lang="ru-RU" dirty="0">
                <a:latin typeface="Times New Roman Tj" pitchFamily="18" charset="-52"/>
              </a:rPr>
              <a:t> </a:t>
            </a:r>
            <a:r>
              <a:rPr lang="ru-RU" dirty="0" err="1">
                <a:latin typeface="Times New Roman Tj" pitchFamily="18" charset="-52"/>
              </a:rPr>
              <a:t>шавад</a:t>
            </a:r>
            <a:r>
              <a:rPr lang="ru-RU" dirty="0">
                <a:latin typeface="Times New Roman Tj" pitchFamily="18" charset="-52"/>
              </a:rPr>
              <a:t>».</a:t>
            </a:r>
            <a:r>
              <a:rPr lang="en-US" dirty="0">
                <a:latin typeface="Times New Roman Tj" pitchFamily="18" charset="-52"/>
              </a:rPr>
              <a:t> </a:t>
            </a:r>
            <a:endParaRPr lang="ru-RU" dirty="0">
              <a:latin typeface="Times New Roman Tj" pitchFamily="18" charset="-52"/>
            </a:endParaRPr>
          </a:p>
          <a:p>
            <a:pPr algn="just">
              <a:buNone/>
            </a:pPr>
            <a:r>
              <a:rPr lang="ru-RU" dirty="0">
                <a:latin typeface="Times New Roman Tj" pitchFamily="18" charset="-52"/>
              </a:rPr>
              <a:t>		</a:t>
            </a:r>
            <a:r>
              <a:rPr lang="en-US" i="1" dirty="0">
                <a:latin typeface="Times New Roman Tj" pitchFamily="18" charset="-52"/>
              </a:rPr>
              <a:t>(</a:t>
            </a:r>
            <a:r>
              <a:rPr lang="ru-RU" i="1" dirty="0">
                <a:latin typeface="Times New Roman Tj" pitchFamily="18" charset="-52"/>
              </a:rPr>
              <a:t>Банди «е»-и </a:t>
            </a:r>
            <a:r>
              <a:rPr lang="ru-RU" i="1" dirty="0" err="1">
                <a:latin typeface="Times New Roman Tj" pitchFamily="18" charset="-52"/>
              </a:rPr>
              <a:t>моддаи</a:t>
            </a:r>
            <a:r>
              <a:rPr lang="ru-RU" i="1" dirty="0">
                <a:latin typeface="Times New Roman Tj" pitchFamily="18" charset="-52"/>
              </a:rPr>
              <a:t> 25 </a:t>
            </a:r>
            <a:r>
              <a:rPr lang="ru-RU" i="1" dirty="0" err="1">
                <a:latin typeface="Times New Roman Tj" pitchFamily="18" charset="-52"/>
              </a:rPr>
              <a:t>Паймони</a:t>
            </a:r>
            <a:r>
              <a:rPr lang="ru-RU" i="1" dirty="0">
                <a:latin typeface="Times New Roman Tj" pitchFamily="18" charset="-52"/>
              </a:rPr>
              <a:t> </a:t>
            </a:r>
            <a:r>
              <a:rPr lang="ru-RU" i="1" dirty="0" err="1">
                <a:latin typeface="Times New Roman Tj" pitchFamily="18" charset="-52"/>
              </a:rPr>
              <a:t>байналмилалї</a:t>
            </a:r>
            <a:r>
              <a:rPr lang="ru-RU" i="1" dirty="0">
                <a:latin typeface="Times New Roman Tj" pitchFamily="18" charset="-52"/>
              </a:rPr>
              <a:t> </a:t>
            </a:r>
            <a:r>
              <a:rPr lang="ru-RU" i="1" dirty="0" err="1">
                <a:latin typeface="Times New Roman Tj" pitchFamily="18" charset="-52"/>
              </a:rPr>
              <a:t>оид</a:t>
            </a:r>
            <a:r>
              <a:rPr lang="ru-RU" i="1" dirty="0">
                <a:latin typeface="Times New Roman Tj" pitchFamily="18" charset="-52"/>
              </a:rPr>
              <a:t> ба </a:t>
            </a:r>
            <a:r>
              <a:rPr lang="ru-RU" i="1" dirty="0" err="1">
                <a:latin typeface="Times New Roman Tj" pitchFamily="18" charset="-52"/>
              </a:rPr>
              <a:t>њуќуќи</a:t>
            </a:r>
            <a:r>
              <a:rPr lang="ru-RU" i="1" dirty="0">
                <a:latin typeface="Times New Roman Tj" pitchFamily="18" charset="-52"/>
              </a:rPr>
              <a:t> </a:t>
            </a:r>
            <a:r>
              <a:rPr lang="ru-RU" i="1" dirty="0" err="1">
                <a:latin typeface="Times New Roman Tj" pitchFamily="18" charset="-52"/>
              </a:rPr>
              <a:t>шањрвандї</a:t>
            </a:r>
            <a:r>
              <a:rPr lang="ru-RU" i="1" dirty="0">
                <a:latin typeface="Times New Roman Tj" pitchFamily="18" charset="-52"/>
              </a:rPr>
              <a:t> </a:t>
            </a:r>
            <a:r>
              <a:rPr lang="ru-RU" i="1" dirty="0" err="1">
                <a:latin typeface="Times New Roman Tj" pitchFamily="18" charset="-52"/>
              </a:rPr>
              <a:t>ва</a:t>
            </a:r>
            <a:r>
              <a:rPr lang="ru-RU" i="1" dirty="0">
                <a:latin typeface="Times New Roman Tj" pitchFamily="18" charset="-52"/>
              </a:rPr>
              <a:t> </a:t>
            </a:r>
            <a:r>
              <a:rPr lang="ru-RU" i="1" dirty="0" err="1">
                <a:latin typeface="Times New Roman Tj" pitchFamily="18" charset="-52"/>
              </a:rPr>
              <a:t>сиёсї</a:t>
            </a:r>
            <a:r>
              <a:rPr lang="en-US" i="1" dirty="0">
                <a:latin typeface="Times New Roman Tj" pitchFamily="18" charset="-52"/>
              </a:rPr>
              <a:t>)</a:t>
            </a:r>
          </a:p>
          <a:p>
            <a:endParaRPr lang="ru-RU" dirty="0"/>
          </a:p>
        </p:txBody>
      </p:sp>
      <p:sp>
        <p:nvSpPr>
          <p:cNvPr id="4" name="Номер слайда 3"/>
          <p:cNvSpPr>
            <a:spLocks noGrp="1"/>
          </p:cNvSpPr>
          <p:nvPr>
            <p:ph type="sldNum" sz="quarter" idx="12"/>
          </p:nvPr>
        </p:nvSpPr>
        <p:spPr/>
        <p:txBody>
          <a:bodyPr/>
          <a:lstStyle/>
          <a:p>
            <a:fld id="{55CBD9F2-F491-4F64-B874-E143D18E6233}" type="slidenum">
              <a:rPr lang="ru-RU" smtClean="0"/>
              <a:pPr/>
              <a:t>21</a:t>
            </a:fld>
            <a:endParaRPr lang="ru-RU"/>
          </a:p>
        </p:txBody>
      </p:sp>
      <p:sp>
        <p:nvSpPr>
          <p:cNvPr id="5" name="Заголовок 1"/>
          <p:cNvSpPr>
            <a:spLocks noGrp="1"/>
          </p:cNvSpPr>
          <p:nvPr>
            <p:ph type="title"/>
          </p:nvPr>
        </p:nvSpPr>
        <p:spPr>
          <a:xfrm>
            <a:off x="539552" y="1277888"/>
            <a:ext cx="8229600" cy="1143000"/>
          </a:xfrm>
        </p:spPr>
        <p:txBody>
          <a:bodyPr>
            <a:noAutofit/>
          </a:bodyPr>
          <a:lstStyle/>
          <a:p>
            <a:pPr algn="ctr"/>
            <a:r>
              <a:rPr lang="ru-RU" sz="3200" b="1" dirty="0" err="1">
                <a:solidFill>
                  <a:srgbClr val="0070C0"/>
                </a:solidFill>
                <a:latin typeface="Times New Roman Tj" pitchFamily="18" charset="-52"/>
              </a:rPr>
              <a:t>Заминаҳои ҳуқуқии хизмати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давлатӣ</a:t>
            </a:r>
            <a:r>
              <a:rPr lang="ru-RU" sz="3200" b="1" dirty="0">
                <a:solidFill>
                  <a:srgbClr val="0070C0"/>
                </a:solidFill>
                <a:latin typeface="Times New Roman Tj" pitchFamily="18" charset="-52"/>
              </a:rPr>
              <a:t> </a:t>
            </a:r>
            <a:br>
              <a:rPr lang="ru-RU" sz="2800" dirty="0">
                <a:solidFill>
                  <a:srgbClr val="0070C0"/>
                </a:solidFill>
                <a:latin typeface="Times New Roman Tj" pitchFamily="18" charset="-52"/>
              </a:rPr>
            </a:br>
            <a:endParaRPr lang="ru-RU" sz="2800" dirty="0">
              <a:solidFill>
                <a:srgbClr val="0070C0"/>
              </a:solidFill>
              <a:latin typeface="Times New Roman Tj" pitchFamily="18" charset="-52"/>
            </a:endParaRPr>
          </a:p>
        </p:txBody>
      </p:sp>
      <p:sp>
        <p:nvSpPr>
          <p:cNvPr id="6" name="Заголовок 1">
            <a:extLst>
              <a:ext uri="{FF2B5EF4-FFF2-40B4-BE49-F238E27FC236}">
                <a16:creationId xmlns:a16="http://schemas.microsoft.com/office/drawing/2014/main" id="{9A761505-F676-45F4-AB6C-4A58E4A6CDE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3463" y="1785926"/>
            <a:ext cx="8465024" cy="4888212"/>
          </a:xfrm>
        </p:spPr>
        <p:txBody>
          <a:bodyPr>
            <a:normAutofit fontScale="85000" lnSpcReduction="10000"/>
          </a:bodyPr>
          <a:lstStyle/>
          <a:p>
            <a:pPr algn="just">
              <a:buNone/>
            </a:pPr>
            <a:r>
              <a:rPr lang="ru-RU" dirty="0">
                <a:latin typeface="Times New Roman Tj" pitchFamily="18" charset="-52"/>
              </a:rPr>
              <a:t>		</a:t>
            </a:r>
          </a:p>
          <a:p>
            <a:pPr algn="just">
              <a:buNone/>
            </a:pPr>
            <a:r>
              <a:rPr lang="ru-RU" dirty="0">
                <a:latin typeface="Times New Roman Tj" pitchFamily="18" charset="-52"/>
              </a:rPr>
              <a:t>		</a:t>
            </a:r>
            <a:r>
              <a:rPr lang="ru-RU" b="1" dirty="0" err="1">
                <a:latin typeface="Times New Roman Tj" pitchFamily="18" charset="-52"/>
              </a:rPr>
              <a:t>Ќонуни</a:t>
            </a:r>
            <a:r>
              <a:rPr lang="ru-RU" b="1" dirty="0">
                <a:latin typeface="Times New Roman Tj" pitchFamily="18" charset="-52"/>
              </a:rPr>
              <a:t> </a:t>
            </a:r>
            <a:r>
              <a:rPr lang="ru-RU" b="1" dirty="0" err="1">
                <a:latin typeface="Times New Roman Tj" pitchFamily="18" charset="-52"/>
              </a:rPr>
              <a:t>Љумњурии</a:t>
            </a:r>
            <a:r>
              <a:rPr lang="ru-RU" b="1" dirty="0">
                <a:latin typeface="Times New Roman Tj" pitchFamily="18" charset="-52"/>
              </a:rPr>
              <a:t> </a:t>
            </a:r>
            <a:r>
              <a:rPr lang="ru-RU" b="1" dirty="0" err="1">
                <a:latin typeface="Times New Roman Tj" pitchFamily="18" charset="-52"/>
              </a:rPr>
              <a:t>Тољикистон</a:t>
            </a:r>
            <a:r>
              <a:rPr lang="ru-RU" b="1" dirty="0">
                <a:latin typeface="Times New Roman Tj" pitchFamily="18" charset="-52"/>
              </a:rPr>
              <a:t> аз 5 </a:t>
            </a:r>
            <a:r>
              <a:rPr lang="ru-RU" b="1" dirty="0" err="1">
                <a:latin typeface="Times New Roman Tj" pitchFamily="18" charset="-52"/>
              </a:rPr>
              <a:t>марти</a:t>
            </a:r>
            <a:r>
              <a:rPr lang="ru-RU" b="1" dirty="0">
                <a:latin typeface="Times New Roman Tj" pitchFamily="18" charset="-52"/>
              </a:rPr>
              <a:t> соли 2007 №233 «Дар </a:t>
            </a:r>
            <a:r>
              <a:rPr lang="ru-RU" b="1" dirty="0" err="1">
                <a:latin typeface="Times New Roman Tj" pitchFamily="18" charset="-52"/>
              </a:rPr>
              <a:t>бораи</a:t>
            </a:r>
            <a:r>
              <a:rPr lang="ru-RU" b="1" dirty="0">
                <a:latin typeface="Times New Roman Tj" pitchFamily="18" charset="-52"/>
              </a:rPr>
              <a:t> </a:t>
            </a:r>
            <a:r>
              <a:rPr lang="ru-RU" b="1" dirty="0" err="1">
                <a:latin typeface="Times New Roman Tj" pitchFamily="18" charset="-52"/>
              </a:rPr>
              <a:t>хизмати</a:t>
            </a:r>
            <a:r>
              <a:rPr lang="ru-RU" b="1" dirty="0">
                <a:latin typeface="Times New Roman Tj" pitchFamily="18" charset="-52"/>
              </a:rPr>
              <a:t> </a:t>
            </a:r>
            <a:r>
              <a:rPr lang="ru-RU" b="1" dirty="0" err="1">
                <a:latin typeface="Times New Roman Tj" pitchFamily="18" charset="-52"/>
              </a:rPr>
              <a:t>давлатї</a:t>
            </a:r>
            <a:r>
              <a:rPr lang="ru-RU" b="1" dirty="0">
                <a:latin typeface="Times New Roman Tj" pitchFamily="18" charset="-52"/>
              </a:rPr>
              <a:t>»</a:t>
            </a:r>
            <a:r>
              <a:rPr lang="ru-RU" dirty="0">
                <a:latin typeface="Times New Roman Tj" pitchFamily="18" charset="-52"/>
              </a:rPr>
              <a:t> (</a:t>
            </a:r>
            <a:r>
              <a:rPr lang="ru-RU" dirty="0" err="1">
                <a:latin typeface="Times New Roman Tj" pitchFamily="18" charset="-52"/>
              </a:rPr>
              <a:t>бо</a:t>
            </a:r>
            <a:r>
              <a:rPr lang="ru-RU" dirty="0">
                <a:latin typeface="Times New Roman Tj" pitchFamily="18" charset="-52"/>
              </a:rPr>
              <a:t> </a:t>
            </a:r>
            <a:r>
              <a:rPr lang="ru-RU" dirty="0" err="1">
                <a:latin typeface="Times New Roman Tj" pitchFamily="18" charset="-52"/>
              </a:rPr>
              <a:t>таѓйиру</a:t>
            </a:r>
            <a:r>
              <a:rPr lang="ru-RU" dirty="0">
                <a:latin typeface="Times New Roman Tj" pitchFamily="18" charset="-52"/>
              </a:rPr>
              <a:t> </a:t>
            </a:r>
            <a:r>
              <a:rPr lang="ru-RU" dirty="0" err="1">
                <a:latin typeface="Times New Roman Tj" pitchFamily="18" charset="-52"/>
              </a:rPr>
              <a:t>иловањо</a:t>
            </a:r>
            <a:r>
              <a:rPr lang="ru-RU" dirty="0">
                <a:latin typeface="Times New Roman Tj" pitchFamily="18" charset="-52"/>
              </a:rPr>
              <a:t> аз 8 июни соли 2007 №273; аз 11 </a:t>
            </a:r>
            <a:r>
              <a:rPr lang="ru-RU" dirty="0" err="1">
                <a:latin typeface="Times New Roman Tj" pitchFamily="18" charset="-52"/>
              </a:rPr>
              <a:t>марти</a:t>
            </a:r>
            <a:r>
              <a:rPr lang="ru-RU" dirty="0">
                <a:latin typeface="Times New Roman Tj" pitchFamily="18" charset="-52"/>
              </a:rPr>
              <a:t> соли 2010 №603; аз 28 июни соли 2011 №741; аз 1 </a:t>
            </a:r>
            <a:r>
              <a:rPr lang="ru-RU" dirty="0" err="1">
                <a:latin typeface="Times New Roman Tj" pitchFamily="18" charset="-52"/>
              </a:rPr>
              <a:t>августи</a:t>
            </a:r>
            <a:r>
              <a:rPr lang="ru-RU" dirty="0">
                <a:latin typeface="Times New Roman Tj" pitchFamily="18" charset="-52"/>
              </a:rPr>
              <a:t> соли 2012 №900; аз 28 декабри соли 2012 №914; аз 22 июли соли 2013 №1016; аз 26 июли соли 2014 №1128; аз 25 декабри соли 2015 №1260</a:t>
            </a:r>
            <a:r>
              <a:rPr lang="tg-Cyrl-TJ" dirty="0">
                <a:latin typeface="Times New Roman Tj" pitchFamily="18" charset="-52"/>
              </a:rPr>
              <a:t>;</a:t>
            </a:r>
            <a:r>
              <a:rPr lang="ru-RU" dirty="0">
                <a:latin typeface="Times New Roman Tj" pitchFamily="18" charset="-52"/>
              </a:rPr>
              <a:t> аз 15 </a:t>
            </a:r>
            <a:r>
              <a:rPr lang="ru-RU" dirty="0" err="1">
                <a:latin typeface="Times New Roman Tj" pitchFamily="18" charset="-52"/>
              </a:rPr>
              <a:t>марти</a:t>
            </a:r>
            <a:r>
              <a:rPr lang="ru-RU" dirty="0">
                <a:latin typeface="Times New Roman Tj" pitchFamily="18" charset="-52"/>
              </a:rPr>
              <a:t> соли 2016 №1303; аз 24 феврали соли 2017 №1405; аз 24 феврали соли 2017 №1406; аз 30 майи соли 2017 №1433</a:t>
            </a:r>
            <a:r>
              <a:rPr lang="tg-Cyrl-TJ" dirty="0">
                <a:latin typeface="Times New Roman Tj" pitchFamily="18" charset="-52"/>
              </a:rPr>
              <a:t>; аз 03 августи соли 2018, </a:t>
            </a:r>
            <a:r>
              <a:rPr lang="tg-Cyrl-TJ">
                <a:latin typeface="Times New Roman Tj" pitchFamily="18" charset="-52"/>
              </a:rPr>
              <a:t>№1543; аз 4 апрели соли 2019, №1597</a:t>
            </a:r>
            <a:r>
              <a:rPr lang="ru-RU">
                <a:latin typeface="Times New Roman Tj" pitchFamily="18" charset="-52"/>
              </a:rPr>
              <a:t>)</a:t>
            </a:r>
            <a:endParaRPr lang="ru-RU" dirty="0">
              <a:latin typeface="Times New Roman Tj" pitchFamily="18" charset="-52"/>
            </a:endParaRPr>
          </a:p>
          <a:p>
            <a:pPr algn="just"/>
            <a:endParaRPr lang="ru-RU" dirty="0">
              <a:latin typeface="Times New Roman Tj" pitchFamily="18" charset="-52"/>
            </a:endParaRPr>
          </a:p>
        </p:txBody>
      </p:sp>
      <p:sp>
        <p:nvSpPr>
          <p:cNvPr id="4" name="Заголовок 1"/>
          <p:cNvSpPr txBox="1">
            <a:spLocks/>
          </p:cNvSpPr>
          <p:nvPr/>
        </p:nvSpPr>
        <p:spPr>
          <a:xfrm>
            <a:off x="428596" y="1345328"/>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Заминаҳои ҳуқуқии хизмати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22</a:t>
            </a:fld>
            <a:endParaRPr lang="ru-RU"/>
          </a:p>
        </p:txBody>
      </p:sp>
      <p:sp>
        <p:nvSpPr>
          <p:cNvPr id="6" name="Заголовок 1"/>
          <p:cNvSpPr txBox="1">
            <a:spLocks/>
          </p:cNvSpPr>
          <p:nvPr/>
        </p:nvSpPr>
        <p:spPr>
          <a:xfrm>
            <a:off x="685800" y="1849384"/>
            <a:ext cx="8458200" cy="571504"/>
          </a:xfrm>
          <a:prstGeom prst="rect">
            <a:avLst/>
          </a:prstGeom>
        </p:spPr>
        <p:txBody>
          <a:bodyPr vert="horz" lIns="91440" tIns="45720" rIns="91440" bIns="45720" rtlCol="0" anchor="ctr">
            <a:noAutofit/>
          </a:bodyPr>
          <a:lstStyle/>
          <a:p>
            <a:pPr lvl="0">
              <a:spcBef>
                <a:spcPct val="0"/>
              </a:spcBef>
              <a:defRPr/>
            </a:pPr>
            <a:r>
              <a:rPr lang="ru-RU" sz="3200" b="1" dirty="0">
                <a:solidFill>
                  <a:srgbClr val="0070C0"/>
                </a:solidFill>
                <a:latin typeface="Times New Roman Tj" pitchFamily="18" charset="-52"/>
              </a:rPr>
              <a:t>	- </a:t>
            </a:r>
            <a:r>
              <a:rPr lang="ru-RU" sz="3200" b="1" dirty="0" err="1">
                <a:solidFill>
                  <a:srgbClr val="0070C0"/>
                </a:solidFill>
                <a:latin typeface="Times New Roman Tj" pitchFamily="18" charset="-52"/>
              </a:rPr>
              <a:t>Қонун</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ҳо</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8F8A155-B85C-40D5-AEB8-45F9212F16EA}"/>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6758" y="2215405"/>
            <a:ext cx="8229600" cy="4525963"/>
          </a:xfrm>
        </p:spPr>
        <p:txBody>
          <a:bodyPr>
            <a:normAutofit/>
          </a:bodyPr>
          <a:lstStyle/>
          <a:p>
            <a:pPr algn="just">
              <a:buNone/>
            </a:pPr>
            <a:r>
              <a:rPr lang="ru-RU" sz="3000" dirty="0">
                <a:latin typeface="Times New Roman Tj" pitchFamily="18" charset="-52"/>
              </a:rPr>
              <a:t>		</a:t>
            </a:r>
            <a:r>
              <a:rPr lang="ru-RU" sz="3000" b="1" dirty="0" err="1">
                <a:latin typeface="Times New Roman Tj" pitchFamily="18" charset="-52"/>
              </a:rPr>
              <a:t>Ќонуни</a:t>
            </a:r>
            <a:r>
              <a:rPr lang="ru-RU" sz="3000" b="1" dirty="0">
                <a:latin typeface="Times New Roman Tj" pitchFamily="18" charset="-52"/>
              </a:rPr>
              <a:t> </a:t>
            </a:r>
            <a:r>
              <a:rPr lang="ru-RU" sz="3000" b="1" dirty="0" err="1">
                <a:latin typeface="Times New Roman Tj" pitchFamily="18" charset="-52"/>
              </a:rPr>
              <a:t>Љумњурии</a:t>
            </a:r>
            <a:r>
              <a:rPr lang="ru-RU" sz="3000" b="1" dirty="0">
                <a:latin typeface="Times New Roman Tj" pitchFamily="18" charset="-52"/>
              </a:rPr>
              <a:t> </a:t>
            </a:r>
            <a:r>
              <a:rPr lang="ru-RU" sz="3000" b="1" dirty="0" err="1">
                <a:latin typeface="Times New Roman Tj" pitchFamily="18" charset="-52"/>
              </a:rPr>
              <a:t>Тољикистон</a:t>
            </a:r>
            <a:r>
              <a:rPr lang="ru-RU" sz="3000" b="1" dirty="0">
                <a:latin typeface="Times New Roman Tj" pitchFamily="18" charset="-52"/>
              </a:rPr>
              <a:t> аз 7 </a:t>
            </a:r>
            <a:r>
              <a:rPr lang="ru-RU" sz="3000" b="1" dirty="0" err="1">
                <a:latin typeface="Times New Roman Tj" pitchFamily="18" charset="-52"/>
              </a:rPr>
              <a:t>августи</a:t>
            </a:r>
            <a:r>
              <a:rPr lang="ru-RU" sz="3000" b="1" dirty="0">
                <a:latin typeface="Times New Roman Tj" pitchFamily="18" charset="-52"/>
              </a:rPr>
              <a:t> соли 2020 №1714 «Дар </a:t>
            </a:r>
            <a:r>
              <a:rPr lang="ru-RU" sz="3000" b="1" dirty="0" err="1">
                <a:latin typeface="Times New Roman Tj" pitchFamily="18" charset="-52"/>
              </a:rPr>
              <a:t>бораи</a:t>
            </a:r>
            <a:r>
              <a:rPr lang="ru-RU" sz="3000" b="1" dirty="0">
                <a:latin typeface="Times New Roman Tj" pitchFamily="18" charset="-52"/>
              </a:rPr>
              <a:t> </a:t>
            </a:r>
            <a:r>
              <a:rPr lang="ru-RU" sz="3000" b="1" dirty="0" err="1">
                <a:latin typeface="Times New Roman Tj" pitchFamily="18" charset="-52"/>
              </a:rPr>
              <a:t>муқовимат</a:t>
            </a:r>
            <a:r>
              <a:rPr lang="ru-RU" sz="3000" b="1" dirty="0">
                <a:latin typeface="Times New Roman Tj" pitchFamily="18" charset="-52"/>
              </a:rPr>
              <a:t> ба </a:t>
            </a:r>
            <a:r>
              <a:rPr lang="ru-RU" sz="3000" b="1" dirty="0" err="1">
                <a:latin typeface="Times New Roman Tj" pitchFamily="18" charset="-52"/>
              </a:rPr>
              <a:t>коррупсия</a:t>
            </a:r>
            <a:r>
              <a:rPr lang="ru-RU" sz="3000" b="1" dirty="0">
                <a:latin typeface="Times New Roman Tj" pitchFamily="18" charset="-52"/>
              </a:rPr>
              <a:t>»</a:t>
            </a:r>
            <a:endParaRPr lang="ru-RU" sz="3000" dirty="0">
              <a:latin typeface="Times New Roman Tj" pitchFamily="18" charset="-52"/>
            </a:endParaRPr>
          </a:p>
        </p:txBody>
      </p:sp>
      <p:sp>
        <p:nvSpPr>
          <p:cNvPr id="4" name="Заголовок 1"/>
          <p:cNvSpPr txBox="1">
            <a:spLocks/>
          </p:cNvSpPr>
          <p:nvPr/>
        </p:nvSpPr>
        <p:spPr>
          <a:xfrm>
            <a:off x="428596" y="1273320"/>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Заминаҳои ҳуқуқии хизмати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23</a:t>
            </a:fld>
            <a:endParaRPr lang="ru-RU"/>
          </a:p>
        </p:txBody>
      </p:sp>
      <p:sp>
        <p:nvSpPr>
          <p:cNvPr id="6" name="Заголовок 1"/>
          <p:cNvSpPr txBox="1">
            <a:spLocks/>
          </p:cNvSpPr>
          <p:nvPr/>
        </p:nvSpPr>
        <p:spPr>
          <a:xfrm>
            <a:off x="685800" y="1849384"/>
            <a:ext cx="8458200" cy="571504"/>
          </a:xfrm>
          <a:prstGeom prst="rect">
            <a:avLst/>
          </a:prstGeom>
        </p:spPr>
        <p:txBody>
          <a:bodyPr vert="horz" lIns="91440" tIns="45720" rIns="91440" bIns="45720" rtlCol="0" anchor="ctr">
            <a:noAutofit/>
          </a:bodyPr>
          <a:lstStyle/>
          <a:p>
            <a:pPr lvl="0">
              <a:spcBef>
                <a:spcPct val="0"/>
              </a:spcBef>
              <a:defRPr/>
            </a:pP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lang="ru-RU" sz="3200" b="1" dirty="0" err="1">
                <a:solidFill>
                  <a:srgbClr val="0070C0"/>
                </a:solidFill>
                <a:latin typeface="Times New Roman Tj" pitchFamily="18" charset="-52"/>
              </a:rPr>
              <a:t>Қонун</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ҳо</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949D2C97-61D4-4BA9-A73A-750F05FDCE22}"/>
              </a:ext>
            </a:extLst>
          </p:cNvPr>
          <p:cNvSpPr txBox="1">
            <a:spLocks/>
          </p:cNvSpPr>
          <p:nvPr/>
        </p:nvSpPr>
        <p:spPr>
          <a:xfrm>
            <a:off x="107504" y="69269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1849384"/>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err="1">
                <a:ln>
                  <a:noFill/>
                </a:ln>
                <a:solidFill>
                  <a:srgbClr val="0070C0"/>
                </a:solidFill>
                <a:effectLst/>
                <a:uLnTx/>
                <a:uFillTx/>
                <a:latin typeface="Times New Roman Tj" pitchFamily="18" charset="-52"/>
                <a:ea typeface="+mj-ea"/>
                <a:cs typeface="+mj-cs"/>
              </a:rPr>
              <a:t>Заминаҳои</a:t>
            </a:r>
            <a:r>
              <a:rPr kumimoji="0" lang="ru-RU" sz="36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600" b="1" i="0" u="none" strike="noStrike" kern="1200" cap="none" spc="0" normalizeH="0" baseline="0" noProof="0" dirty="0" err="1">
                <a:ln>
                  <a:noFill/>
                </a:ln>
                <a:solidFill>
                  <a:srgbClr val="0070C0"/>
                </a:solidFill>
                <a:effectLst/>
                <a:uLnTx/>
                <a:uFillTx/>
                <a:latin typeface="Times New Roman Tj" pitchFamily="18" charset="-52"/>
                <a:ea typeface="+mj-ea"/>
                <a:cs typeface="+mj-cs"/>
              </a:rPr>
              <a:t>ҳуқуқии</a:t>
            </a:r>
            <a:r>
              <a:rPr kumimoji="0" lang="ru-RU" sz="36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600" b="1" i="0" u="none" strike="noStrike" kern="1200" cap="none" spc="0" normalizeH="0" baseline="0" noProof="0" dirty="0" err="1">
                <a:ln>
                  <a:noFill/>
                </a:ln>
                <a:solidFill>
                  <a:srgbClr val="0070C0"/>
                </a:solidFill>
                <a:effectLst/>
                <a:uLnTx/>
                <a:uFillTx/>
                <a:latin typeface="Times New Roman Tj" pitchFamily="18" charset="-52"/>
                <a:ea typeface="+mj-ea"/>
                <a:cs typeface="+mj-cs"/>
              </a:rPr>
              <a:t>хизмати</a:t>
            </a:r>
            <a:r>
              <a:rPr kumimoji="0" lang="ru-RU" sz="36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6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6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36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36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24</a:t>
            </a:fld>
            <a:endParaRPr lang="ru-RU"/>
          </a:p>
        </p:txBody>
      </p:sp>
      <p:sp>
        <p:nvSpPr>
          <p:cNvPr id="6" name="Заголовок 1"/>
          <p:cNvSpPr txBox="1">
            <a:spLocks/>
          </p:cNvSpPr>
          <p:nvPr/>
        </p:nvSpPr>
        <p:spPr>
          <a:xfrm>
            <a:off x="428596" y="4153640"/>
            <a:ext cx="8458200" cy="571504"/>
          </a:xfrm>
          <a:prstGeom prst="rect">
            <a:avLst/>
          </a:prstGeom>
        </p:spPr>
        <p:txBody>
          <a:bodyPr vert="horz" lIns="91440" tIns="45720" rIns="91440" bIns="45720" rtlCol="0" anchor="ctr">
            <a:noAutofit/>
          </a:bodyPr>
          <a:lstStyle/>
          <a:p>
            <a:pPr algn="just">
              <a:spcBef>
                <a:spcPct val="0"/>
              </a:spcBef>
              <a:defRPr/>
            </a:pPr>
            <a:r>
              <a:rPr lang="ru-RU" sz="3600" b="1" dirty="0">
                <a:solidFill>
                  <a:srgbClr val="0070C0"/>
                </a:solidFill>
                <a:latin typeface="Times New Roman Tj" pitchFamily="18" charset="-52"/>
              </a:rPr>
              <a:t>	</a:t>
            </a:r>
            <a:r>
              <a:rPr lang="ru-RU" sz="3200" b="1" dirty="0">
                <a:latin typeface="Times New Roman Tj" pitchFamily="18" charset="-52"/>
              </a:rPr>
              <a:t>- </a:t>
            </a:r>
            <a:r>
              <a:rPr lang="ru-RU" sz="3200" b="1" dirty="0" err="1">
                <a:latin typeface="Times New Roman Tj" pitchFamily="18" charset="-52"/>
              </a:rPr>
              <a:t>Ќонунњо</a:t>
            </a:r>
            <a:endParaRPr lang="ru-RU" sz="3200" b="1" dirty="0">
              <a:latin typeface="Times New Roman Tj" pitchFamily="18" charset="-52"/>
            </a:endParaRPr>
          </a:p>
          <a:p>
            <a:pPr algn="just">
              <a:spcBef>
                <a:spcPct val="0"/>
              </a:spcBef>
              <a:defRPr/>
            </a:pPr>
            <a:endParaRPr lang="ru-RU" sz="3200" b="1" dirty="0">
              <a:latin typeface="Times New Roman Tj" pitchFamily="18" charset="-52"/>
            </a:endParaRPr>
          </a:p>
          <a:p>
            <a:pPr algn="just">
              <a:spcBef>
                <a:spcPct val="0"/>
              </a:spcBef>
              <a:defRPr/>
            </a:pPr>
            <a:r>
              <a:rPr lang="ru-RU" sz="3200" b="1" dirty="0">
                <a:latin typeface="Times New Roman Tj" pitchFamily="18" charset="-52"/>
              </a:rPr>
              <a:t>	</a:t>
            </a:r>
            <a:r>
              <a:rPr lang="ru-RU" sz="3200" b="1" dirty="0" err="1">
                <a:latin typeface="Times New Roman Tj" pitchFamily="18" charset="-52"/>
              </a:rPr>
              <a:t>Кодекси</a:t>
            </a:r>
            <a:r>
              <a:rPr lang="ru-RU" sz="3200" b="1" dirty="0">
                <a:latin typeface="Times New Roman Tj" pitchFamily="18" charset="-52"/>
              </a:rPr>
              <a:t> </a:t>
            </a:r>
            <a:r>
              <a:rPr lang="ru-RU" sz="3200" b="1" dirty="0" err="1">
                <a:latin typeface="Times New Roman Tj" pitchFamily="18" charset="-52"/>
              </a:rPr>
              <a:t>мењнати</a:t>
            </a:r>
            <a:r>
              <a:rPr lang="ru-RU" sz="3200" b="1" dirty="0">
                <a:latin typeface="Times New Roman Tj" pitchFamily="18" charset="-52"/>
              </a:rPr>
              <a:t> </a:t>
            </a:r>
            <a:r>
              <a:rPr lang="ru-RU" sz="3200" b="1" dirty="0" err="1">
                <a:latin typeface="Times New Roman Tj" pitchFamily="18" charset="-52"/>
              </a:rPr>
              <a:t>Љумњурии</a:t>
            </a:r>
            <a:r>
              <a:rPr lang="ru-RU" sz="3200" b="1" dirty="0">
                <a:latin typeface="Times New Roman Tj" pitchFamily="18" charset="-52"/>
              </a:rPr>
              <a:t> </a:t>
            </a:r>
            <a:r>
              <a:rPr lang="ru-RU" sz="3200" b="1" dirty="0" err="1">
                <a:latin typeface="Times New Roman Tj" pitchFamily="18" charset="-52"/>
              </a:rPr>
              <a:t>Тољикистон</a:t>
            </a:r>
            <a:r>
              <a:rPr lang="ru-RU" sz="3200" b="1" dirty="0">
                <a:latin typeface="Times New Roman Tj" pitchFamily="18" charset="-52"/>
              </a:rPr>
              <a:t> аз 23 июли соли 2016 №1329</a:t>
            </a:r>
          </a:p>
          <a:p>
            <a:pPr lvl="0" algn="just">
              <a:spcBef>
                <a:spcPct val="0"/>
              </a:spcBef>
              <a:defRPr/>
            </a:pPr>
            <a:br>
              <a:rPr kumimoji="0" lang="ru-RU" sz="36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36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778B363B-5E85-4FCB-BD94-7E6AF346EB33}"/>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extLst>
      <p:ext uri="{BB962C8B-B14F-4D97-AF65-F5344CB8AC3E}">
        <p14:creationId xmlns:p14="http://schemas.microsoft.com/office/powerpoint/2010/main" val="115054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55365"/>
            <a:ext cx="8229600" cy="4525963"/>
          </a:xfrm>
        </p:spPr>
        <p:txBody>
          <a:bodyPr/>
          <a:lstStyle/>
          <a:p>
            <a:pPr>
              <a:buNone/>
            </a:pPr>
            <a:r>
              <a:rPr lang="ru-RU" b="1" dirty="0">
                <a:latin typeface="Times New Roman Tj" pitchFamily="18" charset="-52"/>
              </a:rPr>
              <a:t>-  </a:t>
            </a:r>
            <a:r>
              <a:rPr lang="ru-RU" b="1" dirty="0" err="1">
                <a:latin typeface="Times New Roman Tj" pitchFamily="18" charset="-52"/>
              </a:rPr>
              <a:t>Ќарорњои</a:t>
            </a:r>
            <a:r>
              <a:rPr lang="ru-RU" b="1" dirty="0">
                <a:latin typeface="Times New Roman Tj" pitchFamily="18" charset="-52"/>
              </a:rPr>
              <a:t> </a:t>
            </a:r>
            <a:r>
              <a:rPr lang="ru-RU" b="1" dirty="0" err="1">
                <a:latin typeface="Times New Roman Tj" pitchFamily="18" charset="-52"/>
              </a:rPr>
              <a:t>Маљлиси</a:t>
            </a:r>
            <a:r>
              <a:rPr lang="ru-RU" b="1" dirty="0">
                <a:latin typeface="Times New Roman Tj" pitchFamily="18" charset="-52"/>
              </a:rPr>
              <a:t> </a:t>
            </a:r>
            <a:r>
              <a:rPr lang="ru-RU" b="1" dirty="0" err="1">
                <a:latin typeface="Times New Roman Tj" pitchFamily="18" charset="-52"/>
              </a:rPr>
              <a:t>Олии</a:t>
            </a:r>
            <a:r>
              <a:rPr lang="ru-RU" b="1" dirty="0">
                <a:latin typeface="Times New Roman Tj" pitchFamily="18" charset="-52"/>
              </a:rPr>
              <a:t> </a:t>
            </a:r>
            <a:r>
              <a:rPr lang="ru-RU" b="1" dirty="0" err="1">
                <a:latin typeface="Times New Roman Tj" pitchFamily="18" charset="-52"/>
              </a:rPr>
              <a:t>Љумњурии</a:t>
            </a:r>
            <a:r>
              <a:rPr lang="ru-RU" b="1" dirty="0">
                <a:latin typeface="Times New Roman Tj" pitchFamily="18" charset="-52"/>
              </a:rPr>
              <a:t> </a:t>
            </a:r>
            <a:r>
              <a:rPr lang="ru-RU" b="1" dirty="0" err="1">
                <a:latin typeface="Times New Roman Tj" pitchFamily="18" charset="-52"/>
              </a:rPr>
              <a:t>Тољикистон</a:t>
            </a:r>
            <a:endParaRPr lang="ru-RU" b="1" dirty="0">
              <a:latin typeface="Times New Roman Tj" pitchFamily="18" charset="-52"/>
            </a:endParaRPr>
          </a:p>
          <a:p>
            <a:pPr>
              <a:buNone/>
            </a:pPr>
            <a:r>
              <a:rPr lang="ru-RU" b="1" dirty="0">
                <a:latin typeface="Times New Roman Tj" pitchFamily="18" charset="-52"/>
              </a:rPr>
              <a:t>-  </a:t>
            </a:r>
            <a:r>
              <a:rPr lang="ru-RU" b="1" dirty="0" err="1">
                <a:latin typeface="Times New Roman Tj" pitchFamily="18" charset="-52"/>
              </a:rPr>
              <a:t>Фармонњои</a:t>
            </a:r>
            <a:r>
              <a:rPr lang="ru-RU" b="1" dirty="0">
                <a:latin typeface="Times New Roman Tj" pitchFamily="18" charset="-52"/>
              </a:rPr>
              <a:t> </a:t>
            </a:r>
            <a:r>
              <a:rPr lang="ru-RU" b="1" dirty="0" err="1">
                <a:latin typeface="Times New Roman Tj" pitchFamily="18" charset="-52"/>
              </a:rPr>
              <a:t>Президенти</a:t>
            </a:r>
            <a:r>
              <a:rPr lang="ru-RU" b="1" dirty="0">
                <a:latin typeface="Times New Roman Tj" pitchFamily="18" charset="-52"/>
              </a:rPr>
              <a:t> </a:t>
            </a:r>
            <a:r>
              <a:rPr lang="ru-RU" b="1" dirty="0" err="1">
                <a:latin typeface="Times New Roman Tj" pitchFamily="18" charset="-52"/>
              </a:rPr>
              <a:t>Љумњурии</a:t>
            </a:r>
            <a:r>
              <a:rPr lang="ru-RU" b="1" dirty="0">
                <a:latin typeface="Times New Roman Tj" pitchFamily="18" charset="-52"/>
              </a:rPr>
              <a:t> </a:t>
            </a:r>
            <a:r>
              <a:rPr lang="ru-RU" b="1" dirty="0" err="1">
                <a:latin typeface="Times New Roman Tj" pitchFamily="18" charset="-52"/>
              </a:rPr>
              <a:t>Тољикистон</a:t>
            </a:r>
            <a:endParaRPr lang="ru-RU" b="1" dirty="0">
              <a:latin typeface="Times New Roman Tj" pitchFamily="18" charset="-52"/>
            </a:endParaRPr>
          </a:p>
          <a:p>
            <a:pPr>
              <a:buNone/>
            </a:pPr>
            <a:r>
              <a:rPr lang="ru-RU" b="1" dirty="0">
                <a:latin typeface="Times New Roman Tj" pitchFamily="18" charset="-52"/>
              </a:rPr>
              <a:t>-  </a:t>
            </a:r>
            <a:r>
              <a:rPr lang="ru-RU" b="1" dirty="0" err="1">
                <a:latin typeface="Times New Roman Tj" pitchFamily="18" charset="-52"/>
              </a:rPr>
              <a:t>Ќарорњои</a:t>
            </a:r>
            <a:r>
              <a:rPr lang="ru-RU" b="1" dirty="0">
                <a:latin typeface="Times New Roman Tj" pitchFamily="18" charset="-52"/>
              </a:rPr>
              <a:t> </a:t>
            </a:r>
            <a:r>
              <a:rPr lang="ru-RU" b="1" dirty="0" err="1">
                <a:latin typeface="Times New Roman Tj" pitchFamily="18" charset="-52"/>
              </a:rPr>
              <a:t>Њукумати</a:t>
            </a:r>
            <a:r>
              <a:rPr lang="ru-RU" b="1" dirty="0">
                <a:latin typeface="Times New Roman Tj" pitchFamily="18" charset="-52"/>
              </a:rPr>
              <a:t> </a:t>
            </a:r>
            <a:r>
              <a:rPr lang="ru-RU" b="1" dirty="0" err="1">
                <a:latin typeface="Times New Roman Tj" pitchFamily="18" charset="-52"/>
              </a:rPr>
              <a:t>Љумњурии</a:t>
            </a:r>
            <a:r>
              <a:rPr lang="ru-RU" b="1" dirty="0">
                <a:latin typeface="Times New Roman Tj" pitchFamily="18" charset="-52"/>
              </a:rPr>
              <a:t> </a:t>
            </a:r>
            <a:r>
              <a:rPr lang="ru-RU" b="1" dirty="0" err="1">
                <a:latin typeface="Times New Roman Tj" pitchFamily="18" charset="-52"/>
              </a:rPr>
              <a:t>Тољикистон</a:t>
            </a:r>
            <a:endParaRPr lang="ru-RU" b="1" dirty="0">
              <a:latin typeface="Times New Roman Tj" pitchFamily="18" charset="-52"/>
            </a:endParaRPr>
          </a:p>
          <a:p>
            <a:pPr>
              <a:buNone/>
            </a:pPr>
            <a:r>
              <a:rPr lang="ru-RU" b="1" dirty="0">
                <a:latin typeface="Times New Roman Tj" pitchFamily="18" charset="-52"/>
              </a:rPr>
              <a:t>-  </a:t>
            </a:r>
            <a:r>
              <a:rPr lang="ru-RU" b="1" dirty="0" err="1">
                <a:latin typeface="Times New Roman Tj" pitchFamily="18" charset="-52"/>
              </a:rPr>
              <a:t>Санадњои</a:t>
            </a:r>
            <a:r>
              <a:rPr lang="ru-RU" b="1" dirty="0">
                <a:latin typeface="Times New Roman Tj" pitchFamily="18" charset="-52"/>
              </a:rPr>
              <a:t> </a:t>
            </a:r>
            <a:r>
              <a:rPr lang="ru-RU" b="1" dirty="0" err="1">
                <a:latin typeface="Times New Roman Tj" pitchFamily="18" charset="-52"/>
              </a:rPr>
              <a:t>Агентии</a:t>
            </a:r>
            <a:r>
              <a:rPr lang="ru-RU" b="1" dirty="0">
                <a:latin typeface="Times New Roman Tj" pitchFamily="18" charset="-52"/>
              </a:rPr>
              <a:t> </a:t>
            </a:r>
            <a:r>
              <a:rPr lang="ru-RU" b="1" dirty="0" err="1">
                <a:latin typeface="Times New Roman Tj" pitchFamily="18" charset="-52"/>
              </a:rPr>
              <a:t>хизмати</a:t>
            </a:r>
            <a:r>
              <a:rPr lang="ru-RU" b="1" dirty="0">
                <a:latin typeface="Times New Roman Tj" pitchFamily="18" charset="-52"/>
              </a:rPr>
              <a:t> </a:t>
            </a:r>
            <a:r>
              <a:rPr lang="ru-RU" b="1" dirty="0" err="1">
                <a:latin typeface="Times New Roman Tj" pitchFamily="18" charset="-52"/>
              </a:rPr>
              <a:t>давлатї</a:t>
            </a:r>
            <a:r>
              <a:rPr lang="ru-RU" b="1" dirty="0">
                <a:latin typeface="Times New Roman Tj" pitchFamily="18" charset="-52"/>
              </a:rPr>
              <a:t>, </a:t>
            </a:r>
            <a:r>
              <a:rPr lang="ru-RU" b="1" dirty="0" err="1">
                <a:latin typeface="Times New Roman Tj" pitchFamily="18" charset="-52"/>
              </a:rPr>
              <a:t>дигар</a:t>
            </a:r>
            <a:r>
              <a:rPr lang="ru-RU" b="1" dirty="0">
                <a:latin typeface="Times New Roman Tj" pitchFamily="18" charset="-52"/>
              </a:rPr>
              <a:t> </a:t>
            </a:r>
            <a:r>
              <a:rPr lang="ru-RU" b="1" dirty="0" err="1">
                <a:latin typeface="Times New Roman Tj" pitchFamily="18" charset="-52"/>
              </a:rPr>
              <a:t>вазорату</a:t>
            </a:r>
            <a:r>
              <a:rPr lang="ru-RU" b="1" dirty="0">
                <a:latin typeface="Times New Roman Tj" pitchFamily="18" charset="-52"/>
              </a:rPr>
              <a:t> </a:t>
            </a:r>
            <a:r>
              <a:rPr lang="ru-RU" b="1" dirty="0" err="1">
                <a:latin typeface="Times New Roman Tj" pitchFamily="18" charset="-52"/>
              </a:rPr>
              <a:t>идорањо</a:t>
            </a:r>
            <a:endParaRPr lang="ru-RU" b="1" dirty="0">
              <a:latin typeface="Times New Roman Tj" pitchFamily="18" charset="-52"/>
            </a:endParaRPr>
          </a:p>
          <a:p>
            <a:endParaRPr lang="ru-RU" b="1" dirty="0">
              <a:latin typeface="Times New Roman Tj" pitchFamily="18" charset="-52"/>
            </a:endParaRPr>
          </a:p>
        </p:txBody>
      </p:sp>
      <p:sp>
        <p:nvSpPr>
          <p:cNvPr id="4" name="Заголовок 1"/>
          <p:cNvSpPr>
            <a:spLocks noGrp="1"/>
          </p:cNvSpPr>
          <p:nvPr>
            <p:ph type="title"/>
          </p:nvPr>
        </p:nvSpPr>
        <p:spPr>
          <a:xfrm>
            <a:off x="457200" y="1205880"/>
            <a:ext cx="8229600" cy="1143000"/>
          </a:xfrm>
        </p:spPr>
        <p:txBody>
          <a:bodyPr>
            <a:normAutofit/>
          </a:bodyPr>
          <a:lstStyle/>
          <a:p>
            <a:r>
              <a:rPr lang="ru-RU" sz="3200" b="1" dirty="0" err="1">
                <a:solidFill>
                  <a:srgbClr val="0070C0"/>
                </a:solidFill>
                <a:latin typeface="Times New Roman Tj" pitchFamily="18" charset="-52"/>
              </a:rPr>
              <a:t>Заминањои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њуќуќии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хизмати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давлатї</a:t>
            </a:r>
            <a:r>
              <a:rPr lang="ru-RU" sz="3200" b="1" dirty="0">
                <a:solidFill>
                  <a:srgbClr val="0070C0"/>
                </a:solidFill>
                <a:latin typeface="Times New Roman Tj" pitchFamily="18" charset="-52"/>
              </a:rPr>
              <a:t> </a:t>
            </a:r>
            <a:br>
              <a:rPr lang="ru-RU" sz="3200" b="1" dirty="0">
                <a:solidFill>
                  <a:srgbClr val="0070C0"/>
                </a:solidFill>
                <a:latin typeface="Times New Roman Tj" pitchFamily="18" charset="-52"/>
              </a:rPr>
            </a:br>
            <a:endParaRPr lang="ru-RU" sz="3200" b="1" dirty="0">
              <a:solidFill>
                <a:srgbClr val="0070C0"/>
              </a:solidFill>
              <a:latin typeface="Times New Roman Tj" pitchFamily="18" charset="-52"/>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25</a:t>
            </a:fld>
            <a:endParaRPr lang="ru-RU"/>
          </a:p>
        </p:txBody>
      </p:sp>
      <p:sp>
        <p:nvSpPr>
          <p:cNvPr id="6" name="Заголовок 1">
            <a:extLst>
              <a:ext uri="{FF2B5EF4-FFF2-40B4-BE49-F238E27FC236}">
                <a16:creationId xmlns:a16="http://schemas.microsoft.com/office/drawing/2014/main" id="{5330EB98-09C8-41D3-B8F7-1269EAE8802F}"/>
              </a:ext>
            </a:extLst>
          </p:cNvPr>
          <p:cNvSpPr txBox="1">
            <a:spLocks/>
          </p:cNvSpPr>
          <p:nvPr/>
        </p:nvSpPr>
        <p:spPr>
          <a:xfrm>
            <a:off x="107504" y="764704"/>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76872"/>
            <a:ext cx="8229600" cy="4525963"/>
          </a:xfrm>
        </p:spPr>
        <p:txBody>
          <a:bodyPr>
            <a:normAutofit/>
          </a:bodyPr>
          <a:lstStyle/>
          <a:p>
            <a:pPr>
              <a:buNone/>
            </a:pPr>
            <a:r>
              <a:rPr lang="ru-RU" sz="3600" b="1" dirty="0">
                <a:latin typeface="Times New Roman Tj" pitchFamily="18" charset="-52"/>
              </a:rPr>
              <a:t>-  </a:t>
            </a:r>
            <a:r>
              <a:rPr lang="ru-RU" sz="3600" b="1" dirty="0" err="1">
                <a:latin typeface="Times New Roman Tj" pitchFamily="18" charset="-52"/>
              </a:rPr>
              <a:t>Санадњои</a:t>
            </a:r>
            <a:r>
              <a:rPr lang="ru-RU" sz="3600" b="1" dirty="0">
                <a:latin typeface="Times New Roman Tj" pitchFamily="18" charset="-52"/>
              </a:rPr>
              <a:t> </a:t>
            </a:r>
            <a:r>
              <a:rPr lang="ru-RU" sz="3600" b="1" dirty="0" err="1">
                <a:latin typeface="Times New Roman Tj" pitchFamily="18" charset="-52"/>
              </a:rPr>
              <a:t>маќомоти</a:t>
            </a:r>
            <a:r>
              <a:rPr lang="ru-RU" sz="3600" b="1" dirty="0">
                <a:latin typeface="Times New Roman Tj" pitchFamily="18" charset="-52"/>
              </a:rPr>
              <a:t> </a:t>
            </a:r>
            <a:r>
              <a:rPr lang="ru-RU" sz="3600" b="1" dirty="0" err="1">
                <a:latin typeface="Times New Roman Tj" pitchFamily="18" charset="-52"/>
              </a:rPr>
              <a:t>мањаллии</a:t>
            </a:r>
            <a:r>
              <a:rPr lang="ru-RU" sz="3600" b="1" dirty="0">
                <a:latin typeface="Times New Roman Tj" pitchFamily="18" charset="-52"/>
              </a:rPr>
              <a:t> </a:t>
            </a:r>
            <a:r>
              <a:rPr lang="ru-RU" sz="3600" b="1" dirty="0" err="1">
                <a:latin typeface="Times New Roman Tj" pitchFamily="18" charset="-52"/>
              </a:rPr>
              <a:t>њокимияти</a:t>
            </a:r>
            <a:r>
              <a:rPr lang="ru-RU" sz="3600" b="1" dirty="0">
                <a:latin typeface="Times New Roman Tj" pitchFamily="18" charset="-52"/>
              </a:rPr>
              <a:t> </a:t>
            </a:r>
            <a:r>
              <a:rPr lang="ru-RU" sz="3600" b="1" dirty="0" err="1">
                <a:latin typeface="Times New Roman Tj" pitchFamily="18" charset="-52"/>
              </a:rPr>
              <a:t>давлатї</a:t>
            </a:r>
            <a:endParaRPr lang="ru-RU" sz="3600" b="1" dirty="0">
              <a:latin typeface="Times New Roman Tj" pitchFamily="18" charset="-52"/>
            </a:endParaRPr>
          </a:p>
          <a:p>
            <a:pPr>
              <a:buNone/>
            </a:pPr>
            <a:r>
              <a:rPr lang="ru-RU" sz="3600" b="1" dirty="0">
                <a:latin typeface="Times New Roman Tj" pitchFamily="18" charset="-52"/>
              </a:rPr>
              <a:t>- </a:t>
            </a:r>
            <a:r>
              <a:rPr lang="ru-RU" sz="3600" b="1" dirty="0" err="1">
                <a:latin typeface="Times New Roman Tj" pitchFamily="18" charset="-52"/>
              </a:rPr>
              <a:t>Санадњои</a:t>
            </a:r>
            <a:r>
              <a:rPr lang="ru-RU" sz="3600" b="1" dirty="0">
                <a:latin typeface="Times New Roman Tj" pitchFamily="18" charset="-52"/>
              </a:rPr>
              <a:t> </a:t>
            </a:r>
            <a:r>
              <a:rPr lang="ru-RU" sz="3600" b="1" dirty="0" err="1">
                <a:latin typeface="Times New Roman Tj" pitchFamily="18" charset="-52"/>
              </a:rPr>
              <a:t>маќомоти</a:t>
            </a:r>
            <a:r>
              <a:rPr lang="ru-RU" sz="3600" b="1" dirty="0">
                <a:latin typeface="Times New Roman Tj" pitchFamily="18" charset="-52"/>
              </a:rPr>
              <a:t> </a:t>
            </a:r>
            <a:r>
              <a:rPr lang="ru-RU" sz="3600" b="1" dirty="0" err="1">
                <a:latin typeface="Times New Roman Tj" pitchFamily="18" charset="-52"/>
              </a:rPr>
              <a:t>худидоракунии</a:t>
            </a:r>
            <a:r>
              <a:rPr lang="ru-RU" sz="3600" b="1" dirty="0">
                <a:latin typeface="Times New Roman Tj" pitchFamily="18" charset="-52"/>
              </a:rPr>
              <a:t> </a:t>
            </a:r>
            <a:r>
              <a:rPr lang="ru-RU" sz="3600" b="1" dirty="0" err="1">
                <a:latin typeface="Times New Roman Tj" pitchFamily="18" charset="-52"/>
              </a:rPr>
              <a:t>шањрак</a:t>
            </a:r>
            <a:r>
              <a:rPr lang="ru-RU" sz="3600" b="1" dirty="0">
                <a:latin typeface="Times New Roman Tj" pitchFamily="18" charset="-52"/>
              </a:rPr>
              <a:t> </a:t>
            </a:r>
            <a:r>
              <a:rPr lang="ru-RU" sz="3600" b="1" dirty="0" err="1">
                <a:latin typeface="Times New Roman Tj" pitchFamily="18" charset="-52"/>
              </a:rPr>
              <a:t>ва</a:t>
            </a:r>
            <a:r>
              <a:rPr lang="ru-RU" sz="3600" b="1" dirty="0">
                <a:latin typeface="Times New Roman Tj" pitchFamily="18" charset="-52"/>
              </a:rPr>
              <a:t> </a:t>
            </a:r>
            <a:r>
              <a:rPr lang="ru-RU" sz="3600" b="1" dirty="0" err="1">
                <a:latin typeface="Times New Roman Tj" pitchFamily="18" charset="-52"/>
              </a:rPr>
              <a:t>дењот</a:t>
            </a:r>
            <a:endParaRPr lang="ru-RU" sz="3600" b="1" dirty="0">
              <a:latin typeface="Times New Roman Tj" pitchFamily="18" charset="-52"/>
            </a:endParaRPr>
          </a:p>
          <a:p>
            <a:pPr>
              <a:buNone/>
            </a:pPr>
            <a:r>
              <a:rPr lang="ru-RU" sz="3600" b="1" dirty="0">
                <a:latin typeface="Times New Roman Tj" pitchFamily="18" charset="-52"/>
              </a:rPr>
              <a:t>- </a:t>
            </a:r>
            <a:r>
              <a:rPr lang="ru-RU" sz="3600" b="1" dirty="0" err="1">
                <a:latin typeface="Times New Roman Tj" pitchFamily="18" charset="-52"/>
              </a:rPr>
              <a:t>Санадњои</a:t>
            </a:r>
            <a:r>
              <a:rPr lang="ru-RU" sz="3600" b="1" dirty="0">
                <a:latin typeface="Times New Roman Tj" pitchFamily="18" charset="-52"/>
              </a:rPr>
              <a:t> </a:t>
            </a:r>
            <a:r>
              <a:rPr lang="ru-RU" sz="3600" b="1" dirty="0" err="1">
                <a:latin typeface="Times New Roman Tj" pitchFamily="18" charset="-52"/>
              </a:rPr>
              <a:t>локалї</a:t>
            </a:r>
            <a:endParaRPr lang="ru-RU" sz="3600" b="1" dirty="0">
              <a:latin typeface="Times New Roman Tj" pitchFamily="18" charset="-52"/>
            </a:endParaRPr>
          </a:p>
          <a:p>
            <a:pPr>
              <a:lnSpc>
                <a:spcPct val="150000"/>
              </a:lnSpc>
            </a:pPr>
            <a:endParaRPr lang="ru-RU" sz="3600" b="1" dirty="0">
              <a:latin typeface="Times New Roman Tj" pitchFamily="18" charset="-52"/>
            </a:endParaRPr>
          </a:p>
        </p:txBody>
      </p:sp>
      <p:sp>
        <p:nvSpPr>
          <p:cNvPr id="4" name="Заголовок 1"/>
          <p:cNvSpPr>
            <a:spLocks noGrp="1"/>
          </p:cNvSpPr>
          <p:nvPr>
            <p:ph type="title"/>
          </p:nvPr>
        </p:nvSpPr>
        <p:spPr>
          <a:xfrm>
            <a:off x="483835" y="1210739"/>
            <a:ext cx="8229600" cy="1143000"/>
          </a:xfrm>
        </p:spPr>
        <p:txBody>
          <a:bodyPr>
            <a:normAutofit/>
          </a:bodyPr>
          <a:lstStyle/>
          <a:p>
            <a:r>
              <a:rPr lang="ru-RU" sz="3200" b="1" dirty="0" err="1">
                <a:solidFill>
                  <a:srgbClr val="0070C0"/>
                </a:solidFill>
                <a:latin typeface="Times New Roman Tj" pitchFamily="18" charset="-52"/>
              </a:rPr>
              <a:t>Заминањои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њуќуќии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хизмати</a:t>
            </a:r>
            <a:r>
              <a:rPr lang="ru-RU" sz="3200" b="1" dirty="0">
                <a:solidFill>
                  <a:srgbClr val="0070C0"/>
                </a:solidFill>
                <a:latin typeface="Times New Roman Tj" pitchFamily="18" charset="-52"/>
              </a:rPr>
              <a:t> </a:t>
            </a:r>
            <a:r>
              <a:rPr lang="ru-RU" sz="3200" b="1" dirty="0" err="1">
                <a:solidFill>
                  <a:srgbClr val="0070C0"/>
                </a:solidFill>
                <a:latin typeface="Times New Roman Tj" pitchFamily="18" charset="-52"/>
              </a:rPr>
              <a:t>давлатї</a:t>
            </a:r>
            <a:r>
              <a:rPr lang="ru-RU" sz="3200" b="1" dirty="0">
                <a:solidFill>
                  <a:srgbClr val="0070C0"/>
                </a:solidFill>
                <a:latin typeface="Times New Roman Tj" pitchFamily="18" charset="-52"/>
              </a:rPr>
              <a:t> </a:t>
            </a:r>
            <a:br>
              <a:rPr lang="ru-RU" sz="3200" b="1" dirty="0">
                <a:solidFill>
                  <a:srgbClr val="0070C0"/>
                </a:solidFill>
                <a:latin typeface="Times New Roman Tj" pitchFamily="18" charset="-52"/>
              </a:rPr>
            </a:br>
            <a:endParaRPr lang="ru-RU" sz="3200" b="1" dirty="0">
              <a:solidFill>
                <a:srgbClr val="0070C0"/>
              </a:solidFill>
              <a:latin typeface="Times New Roman Tj" pitchFamily="18" charset="-52"/>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26</a:t>
            </a:fld>
            <a:endParaRPr lang="ru-RU"/>
          </a:p>
        </p:txBody>
      </p:sp>
      <p:sp>
        <p:nvSpPr>
          <p:cNvPr id="6" name="Заголовок 1">
            <a:extLst>
              <a:ext uri="{FF2B5EF4-FFF2-40B4-BE49-F238E27FC236}">
                <a16:creationId xmlns:a16="http://schemas.microsoft.com/office/drawing/2014/main" id="{B8BA9756-523C-4491-B889-2544CF2199D4}"/>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78" y="2460075"/>
            <a:ext cx="80724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5400" b="1" dirty="0" err="1">
                <a:solidFill>
                  <a:schemeClr val="accent1">
                    <a:lumMod val="75000"/>
                  </a:schemeClr>
                </a:solidFill>
                <a:latin typeface="Times New Roman Tj" pitchFamily="18" charset="-52"/>
              </a:rPr>
              <a:t>Сипос</a:t>
            </a:r>
            <a:r>
              <a:rPr lang="ru-RU" sz="5400" b="1" dirty="0">
                <a:solidFill>
                  <a:schemeClr val="accent1">
                    <a:lumMod val="75000"/>
                  </a:schemeClr>
                </a:solidFill>
                <a:latin typeface="Times New Roman Tj" pitchFamily="18" charset="-52"/>
              </a:rPr>
              <a:t> аз </a:t>
            </a:r>
            <a:r>
              <a:rPr lang="ru-RU" sz="5400" b="1" dirty="0" err="1">
                <a:solidFill>
                  <a:schemeClr val="accent1">
                    <a:lumMod val="75000"/>
                  </a:schemeClr>
                </a:solidFill>
                <a:latin typeface="Times New Roman Tj" pitchFamily="18" charset="-52"/>
              </a:rPr>
              <a:t>таваљљуњатон</a:t>
            </a:r>
            <a:r>
              <a:rPr kumimoji="0" lang="ru-RU" sz="5400" b="1" i="0" u="none" strike="noStrike" cap="none" normalizeH="0" baseline="0" dirty="0">
                <a:ln>
                  <a:noFill/>
                </a:ln>
                <a:solidFill>
                  <a:schemeClr val="accent1">
                    <a:lumMod val="75000"/>
                  </a:schemeClr>
                </a:solidFill>
                <a:effectLst/>
                <a:latin typeface="Times New Roman Tj" pitchFamily="18" charset="-52"/>
                <a:ea typeface="Times New Roman" pitchFamily="18" charset="0"/>
                <a:cs typeface="Times New Roman" pitchFamily="18" charset="0"/>
              </a:rPr>
              <a:t>!</a:t>
            </a:r>
            <a:endParaRPr kumimoji="0" lang="ru-RU" sz="5400" b="1" i="0" u="none" strike="noStrike" cap="none" normalizeH="0" baseline="0" dirty="0">
              <a:ln>
                <a:noFill/>
              </a:ln>
              <a:solidFill>
                <a:schemeClr val="accent1">
                  <a:lumMod val="75000"/>
                </a:schemeClr>
              </a:solidFill>
              <a:effectLst/>
              <a:latin typeface="Arial" pitchFamily="34" charset="0"/>
            </a:endParaRPr>
          </a:p>
        </p:txBody>
      </p:sp>
      <p:sp>
        <p:nvSpPr>
          <p:cNvPr id="3" name="Заголовок 1"/>
          <p:cNvSpPr txBox="1">
            <a:spLocks/>
          </p:cNvSpPr>
          <p:nvPr/>
        </p:nvSpPr>
        <p:spPr>
          <a:xfrm>
            <a:off x="3923928" y="5870954"/>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solidFill>
                  <a:schemeClr val="tx1"/>
                </a:solidFill>
              </a:rPr>
              <a:pPr/>
              <a:t>27</a:t>
            </a:fld>
            <a:endParaRPr lang="ru-RU"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
        <p:nvSpPr>
          <p:cNvPr id="7" name="Заголовок 1"/>
          <p:cNvSpPr txBox="1">
            <a:spLocks/>
          </p:cNvSpPr>
          <p:nvPr/>
        </p:nvSpPr>
        <p:spPr>
          <a:xfrm>
            <a:off x="1619672" y="4509120"/>
            <a:ext cx="7772400" cy="10715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u-RU" sz="3000" b="1">
                <a:solidFill>
                  <a:srgbClr val="0070C0"/>
                </a:solidFill>
                <a:latin typeface="Times New Roman Tj" pitchFamily="18" charset="-52"/>
              </a:rPr>
              <a:t>Агентии хизмати давлатии назди</a:t>
            </a:r>
            <a:br>
              <a:rPr lang="ru-RU" sz="3000" b="1">
                <a:solidFill>
                  <a:srgbClr val="0070C0"/>
                </a:solidFill>
                <a:latin typeface="Times New Roman Tj" pitchFamily="18" charset="-52"/>
              </a:rPr>
            </a:br>
            <a:r>
              <a:rPr lang="ru-RU" sz="3000" b="1">
                <a:solidFill>
                  <a:srgbClr val="0070C0"/>
                </a:solidFill>
                <a:latin typeface="Times New Roman Tj" pitchFamily="18" charset="-52"/>
              </a:rPr>
              <a:t>Президенти Љумњурии Тољикистон </a:t>
            </a:r>
            <a:br>
              <a:rPr lang="en-US" sz="3000"/>
            </a:br>
            <a:endParaRPr lang="ru-RU" sz="3000" dirty="0">
              <a:latin typeface="Times New Roman Tj" pitchFamily="18" charset="-52"/>
            </a:endParaRPr>
          </a:p>
        </p:txBody>
      </p:sp>
    </p:spTree>
    <p:extLst>
      <p:ext uri="{BB962C8B-B14F-4D97-AF65-F5344CB8AC3E}">
        <p14:creationId xmlns:p14="http://schemas.microsoft.com/office/powerpoint/2010/main" val="1095036546"/>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60648"/>
            <a:ext cx="7772400" cy="1071570"/>
          </a:xfrm>
        </p:spPr>
        <p:txBody>
          <a:bodyPr>
            <a:noAutofit/>
          </a:bodyPr>
          <a:lstStyle/>
          <a:p>
            <a:pPr algn="ctr">
              <a:spcBef>
                <a:spcPct val="20000"/>
              </a:spcBef>
            </a:pPr>
            <a:r>
              <a:rPr lang="ru-RU" sz="3000" b="1" dirty="0" err="1">
                <a:solidFill>
                  <a:srgbClr val="0070C0"/>
                </a:solidFill>
                <a:latin typeface="Times New Roman Tj" pitchFamily="18" charset="-52"/>
              </a:rPr>
              <a:t>Агентии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хизмати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давлатии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назди</a:t>
            </a:r>
            <a:br>
              <a:rPr lang="ru-RU" sz="3000" b="1" dirty="0">
                <a:solidFill>
                  <a:srgbClr val="0070C0"/>
                </a:solidFill>
                <a:latin typeface="Times New Roman Tj" pitchFamily="18" charset="-52"/>
              </a:rPr>
            </a:br>
            <a:r>
              <a:rPr lang="ru-RU" sz="3000" b="1" dirty="0" err="1">
                <a:solidFill>
                  <a:srgbClr val="0070C0"/>
                </a:solidFill>
                <a:latin typeface="Times New Roman Tj" pitchFamily="18" charset="-52"/>
              </a:rPr>
              <a:t>Президенти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Љумњурии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Тољикистон</a:t>
            </a:r>
            <a:r>
              <a:rPr lang="ru-RU" sz="3000" b="1" dirty="0">
                <a:solidFill>
                  <a:srgbClr val="0070C0"/>
                </a:solidFill>
                <a:latin typeface="Times New Roman Tj" pitchFamily="18" charset="-52"/>
              </a:rPr>
              <a:t> </a:t>
            </a:r>
            <a:br>
              <a:rPr lang="en-US" sz="3000" dirty="0"/>
            </a:br>
            <a:endParaRPr lang="ru-RU" sz="3000" dirty="0">
              <a:latin typeface="Times New Roman Tj" pitchFamily="18" charset="-52"/>
            </a:endParaRPr>
          </a:p>
        </p:txBody>
      </p:sp>
      <p:sp>
        <p:nvSpPr>
          <p:cNvPr id="3" name="Подзаголовок 2"/>
          <p:cNvSpPr>
            <a:spLocks noGrp="1"/>
          </p:cNvSpPr>
          <p:nvPr>
            <p:ph type="subTitle" idx="1"/>
          </p:nvPr>
        </p:nvSpPr>
        <p:spPr>
          <a:xfrm>
            <a:off x="395536" y="1966880"/>
            <a:ext cx="8572560" cy="4572032"/>
          </a:xfrm>
        </p:spPr>
        <p:txBody>
          <a:bodyPr>
            <a:normAutofit/>
          </a:bodyPr>
          <a:lstStyle/>
          <a:p>
            <a:endParaRPr lang="ru-RU" sz="3600" dirty="0">
              <a:solidFill>
                <a:schemeClr val="tx1"/>
              </a:solidFill>
              <a:latin typeface="Times New Roman Tj" pitchFamily="18" charset="-52"/>
            </a:endParaRPr>
          </a:p>
          <a:p>
            <a:r>
              <a:rPr lang="ru-RU" sz="4300" b="1" dirty="0" err="1">
                <a:solidFill>
                  <a:schemeClr val="tx1"/>
                </a:solidFill>
                <a:latin typeface="Times New Roman Tj" pitchFamily="18" charset="-52"/>
              </a:rPr>
              <a:t>Хизмати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давлатӣ</a:t>
            </a:r>
            <a:r>
              <a:rPr lang="ru-RU" sz="4300" b="1" dirty="0">
                <a:solidFill>
                  <a:schemeClr val="tx1"/>
                </a:solidFill>
                <a:latin typeface="Times New Roman Tj" pitchFamily="18" charset="-52"/>
              </a:rPr>
              <a:t> дар </a:t>
            </a:r>
          </a:p>
          <a:p>
            <a:r>
              <a:rPr lang="ru-RU" sz="4300" b="1" dirty="0" err="1">
                <a:solidFill>
                  <a:schemeClr val="tx1"/>
                </a:solidFill>
                <a:latin typeface="Times New Roman Tj" pitchFamily="18" charset="-52"/>
              </a:rPr>
              <a:t>Ҷумҳурии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Тоҷикистон</a:t>
            </a:r>
            <a:br>
              <a:rPr lang="ru-RU" sz="4300" dirty="0">
                <a:solidFill>
                  <a:schemeClr val="tx1"/>
                </a:solidFill>
                <a:latin typeface="Times New Roman Tj" pitchFamily="18" charset="-52"/>
              </a:rPr>
            </a:br>
            <a:endParaRPr lang="ru-RU" sz="3600" dirty="0">
              <a:solidFill>
                <a:schemeClr val="tx1"/>
              </a:solidFill>
              <a:latin typeface="Times New Roman Tj" pitchFamily="18" charset="-52"/>
            </a:endParaRPr>
          </a:p>
          <a:p>
            <a:pPr>
              <a:lnSpc>
                <a:spcPct val="120000"/>
              </a:lnSpc>
            </a:pPr>
            <a:r>
              <a:rPr lang="ru-RU" sz="2000" dirty="0">
                <a:solidFill>
                  <a:schemeClr val="tx1"/>
                </a:solidFill>
                <a:latin typeface="Times New Roman Tj" pitchFamily="18" charset="-52"/>
              </a:rPr>
              <a:t>	</a:t>
            </a:r>
            <a:r>
              <a:rPr lang="ru-RU" sz="3400" dirty="0" err="1">
                <a:solidFill>
                  <a:schemeClr val="tx1"/>
                </a:solidFill>
                <a:latin typeface="Times New Roman Tj" pitchFamily="18" charset="-52"/>
              </a:rPr>
              <a:t>Д</a:t>
            </a:r>
            <a:r>
              <a:rPr lang="ru-RU" b="1" dirty="0" err="1">
                <a:solidFill>
                  <a:schemeClr val="tx1"/>
                </a:solidFill>
                <a:latin typeface="Times New Roman Tj" pitchFamily="18" charset="-52"/>
              </a:rPr>
              <a:t>иректори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Агентии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хизмати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давлатї</a:t>
            </a:r>
            <a:r>
              <a:rPr lang="ru-RU" b="1" dirty="0">
                <a:solidFill>
                  <a:schemeClr val="tx1"/>
                </a:solidFill>
                <a:latin typeface="Times New Roman Tj" pitchFamily="18" charset="-52"/>
              </a:rPr>
              <a:t> </a:t>
            </a:r>
          </a:p>
          <a:p>
            <a:pPr>
              <a:lnSpc>
                <a:spcPct val="120000"/>
              </a:lnSpc>
            </a:pP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Давлатов</a:t>
            </a:r>
            <a:r>
              <a:rPr lang="ru-RU" b="1" dirty="0">
                <a:solidFill>
                  <a:schemeClr val="tx1"/>
                </a:solidFill>
                <a:latin typeface="Times New Roman Tj" pitchFamily="18" charset="-52"/>
              </a:rPr>
              <a:t> Љ.М. </a:t>
            </a:r>
          </a:p>
          <a:p>
            <a:endParaRPr lang="ru-RU" sz="2000" dirty="0">
              <a:solidFill>
                <a:schemeClr val="tx1"/>
              </a:solidFill>
              <a:latin typeface="Times New Roman Tj" pitchFamily="18" charset="-52"/>
            </a:endParaRPr>
          </a:p>
          <a:p>
            <a:endParaRPr lang="ru-RU" dirty="0">
              <a:latin typeface="Times New Roman Tj" pitchFamily="18" charset="-52"/>
            </a:endParaRPr>
          </a:p>
        </p:txBody>
      </p:sp>
      <p:sp>
        <p:nvSpPr>
          <p:cNvPr id="4" name="Заголовок 1"/>
          <p:cNvSpPr txBox="1">
            <a:spLocks/>
          </p:cNvSpPr>
          <p:nvPr/>
        </p:nvSpPr>
        <p:spPr>
          <a:xfrm>
            <a:off x="3923928" y="1250153"/>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6" name="Номер слайда 5"/>
          <p:cNvSpPr>
            <a:spLocks noGrp="1"/>
          </p:cNvSpPr>
          <p:nvPr>
            <p:ph type="sldNum" sz="quarter" idx="12"/>
          </p:nvPr>
        </p:nvSpPr>
        <p:spPr/>
        <p:txBody>
          <a:bodyPr/>
          <a:lstStyle/>
          <a:p>
            <a:fld id="{55CBD9F2-F491-4F64-B874-E143D18E6233}" type="slidenum">
              <a:rPr lang="ru-RU" smtClean="0"/>
              <a:pPr/>
              <a:t>28</a:t>
            </a:fld>
            <a:endParaRPr lang="ru-RU"/>
          </a:p>
        </p:txBody>
      </p:sp>
      <p:pic>
        <p:nvPicPr>
          <p:cNvPr id="7"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Tree>
    <p:extLst>
      <p:ext uri="{BB962C8B-B14F-4D97-AF65-F5344CB8AC3E}">
        <p14:creationId xmlns:p14="http://schemas.microsoft.com/office/powerpoint/2010/main" val="823642140"/>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29</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8" name="Объект 2">
            <a:extLst>
              <a:ext uri="{FF2B5EF4-FFF2-40B4-BE49-F238E27FC236}">
                <a16:creationId xmlns:a16="http://schemas.microsoft.com/office/drawing/2014/main" id="{C85EAA03-8C0A-43F9-A54A-CC95204C387C}"/>
              </a:ext>
            </a:extLst>
          </p:cNvPr>
          <p:cNvSpPr>
            <a:spLocks noGrp="1"/>
          </p:cNvSpPr>
          <p:nvPr>
            <p:ph idx="1"/>
          </p:nvPr>
        </p:nvSpPr>
        <p:spPr>
          <a:xfrm>
            <a:off x="221804" y="1335170"/>
            <a:ext cx="8526660" cy="5021180"/>
          </a:xfrm>
        </p:spPr>
        <p:txBody>
          <a:bodyPr>
            <a:noAutofit/>
          </a:bodyPr>
          <a:lstStyle/>
          <a:p>
            <a:pPr indent="0">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1.</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Мафњуми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2.</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Намудњои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3.</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Принсипњои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4.</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Идоракунии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a:t>
            </a:r>
          </a:p>
          <a:p>
            <a:pPr indent="0">
              <a:lnSpc>
                <a:spcPct val="107000"/>
              </a:lnSpc>
              <a:spcAft>
                <a:spcPts val="800"/>
              </a:spcAft>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сиёсати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соњаи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nSpc>
                <a:spcPct val="107000"/>
              </a:lnSpc>
              <a:spcAft>
                <a:spcPts val="800"/>
              </a:spcAft>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батанзимдарории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меъёрии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њуќуќии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соњаи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nSpc>
                <a:spcPct val="107000"/>
              </a:lnSpc>
              <a:spcAft>
                <a:spcPts val="800"/>
              </a:spcAft>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назорати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иљрои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ќонунгузории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соњаи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идорав</a:t>
            </a: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ӣ, </a:t>
            </a:r>
            <a:r>
              <a:rPr lang="tg-Cyrl-TJ" sz="2800" dirty="0">
                <a:latin typeface="Times New Roman Tj" panose="02020603050405020304" pitchFamily="18" charset="-52"/>
                <a:ea typeface="Calibri" panose="020F0502020204030204" pitchFamily="34" charset="0"/>
                <a:cs typeface="Times New Roman" panose="02020603050405020304" pitchFamily="18" charset="0"/>
              </a:rPr>
              <a:t>байни</a:t>
            </a: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идоравӣ</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a:t>
            </a:r>
          </a:p>
          <a:p>
            <a:pPr marL="0" indent="0" algn="just">
              <a:buNone/>
            </a:pPr>
            <a:endParaRPr lang="ru-RU" sz="2800" dirty="0">
              <a:latin typeface="Times New Roman Tj" pitchFamily="18" charset="-52"/>
            </a:endParaRPr>
          </a:p>
          <a:p>
            <a:pPr marL="0" indent="0" algn="just">
              <a:buNone/>
            </a:pPr>
            <a:endParaRPr lang="ru-RU" sz="2800" dirty="0">
              <a:latin typeface="Times New Roman Tj" pitchFamily="18" charset="-52"/>
            </a:endParaRPr>
          </a:p>
          <a:p>
            <a:pPr marL="0" indent="0" algn="just">
              <a:buNone/>
            </a:pPr>
            <a:r>
              <a:rPr lang="ru-RU" sz="2800" dirty="0">
                <a:latin typeface="Times New Roman Tj" pitchFamily="18" charset="-52"/>
              </a:rPr>
              <a:t>	</a:t>
            </a:r>
          </a:p>
          <a:p>
            <a:pPr marL="0" indent="0" algn="just">
              <a:buNone/>
            </a:pPr>
            <a:endParaRPr lang="ru-RU" sz="2800" dirty="0">
              <a:latin typeface="Times New Roman Tj" pitchFamily="18" charset="-52"/>
            </a:endParaRPr>
          </a:p>
          <a:p>
            <a:pPr marL="0" indent="0" algn="just">
              <a:buNone/>
            </a:pPr>
            <a:r>
              <a:rPr lang="ru-RU" sz="2800" dirty="0">
                <a:latin typeface="Times New Roman Tj" pitchFamily="18" charset="-52"/>
              </a:rPr>
              <a:t> </a:t>
            </a:r>
          </a:p>
        </p:txBody>
      </p:sp>
    </p:spTree>
    <p:extLst>
      <p:ext uri="{BB962C8B-B14F-4D97-AF65-F5344CB8AC3E}">
        <p14:creationId xmlns:p14="http://schemas.microsoft.com/office/powerpoint/2010/main" val="121479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28146"/>
            <a:ext cx="8229600" cy="4786346"/>
          </a:xfrm>
        </p:spPr>
        <p:txBody>
          <a:bodyPr>
            <a:noAutofit/>
          </a:bodyPr>
          <a:lstStyle/>
          <a:p>
            <a:pPr indent="0" algn="just">
              <a:lnSpc>
                <a:spcPct val="107000"/>
              </a:lnSpc>
              <a:spcAft>
                <a:spcPts val="800"/>
              </a:spcAft>
              <a:buNone/>
            </a:pPr>
            <a:r>
              <a:rPr lang="tg-Cyrl-TJ" sz="2500" dirty="0">
                <a:latin typeface="Times New Roman Tj" panose="02020603050405020304" pitchFamily="18" charset="-52"/>
                <a:ea typeface="Calibri" panose="020F0502020204030204" pitchFamily="34" charset="0"/>
                <a:cs typeface="Times New Roman" panose="02020603050405020304" pitchFamily="18" charset="0"/>
              </a:rPr>
              <a:t>	</a:t>
            </a:r>
            <a:r>
              <a:rPr lang="tg-Cyrl-TJ" sz="2500" dirty="0">
                <a:effectLst/>
                <a:latin typeface="Times New Roman Tj" panose="02020603050405020304" pitchFamily="18" charset="-52"/>
                <a:ea typeface="Calibri" panose="020F0502020204030204" pitchFamily="34" charset="0"/>
                <a:cs typeface="Times New Roman" panose="02020603050405020304" pitchFamily="18" charset="0"/>
              </a:rPr>
              <a:t>4.</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Асосњои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конститутсионї</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њуќуќии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Тољикистон</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a:t>
            </a:r>
          </a:p>
          <a:p>
            <a:pPr indent="0">
              <a:lnSpc>
                <a:spcPct val="107000"/>
              </a:lnSpc>
              <a:spcAft>
                <a:spcPts val="800"/>
              </a:spcAft>
              <a:buNone/>
            </a:pPr>
            <a:r>
              <a:rPr lang="ru-RU" sz="25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Конститутсияи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5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nSpc>
                <a:spcPct val="107000"/>
              </a:lnSpc>
              <a:spcAft>
                <a:spcPts val="800"/>
              </a:spcAft>
              <a:buNone/>
            </a:pPr>
            <a:r>
              <a:rPr lang="ru-RU" sz="2500" b="1" dirty="0">
                <a:effectLst/>
                <a:latin typeface="Times New Roman Tj" panose="02020603050405020304" pitchFamily="18" charset="-52"/>
                <a:ea typeface="Calibri" panose="020F0502020204030204" pitchFamily="34" charset="0"/>
                <a:cs typeface="Times New Roman" panose="02020603050405020304" pitchFamily="18" charset="0"/>
              </a:rPr>
              <a:t>	-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Ќонуни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Тољикистон</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бораи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a:t>
            </a:r>
          </a:p>
          <a:p>
            <a:pPr indent="0">
              <a:lnSpc>
                <a:spcPct val="107000"/>
              </a:lnSpc>
              <a:spcAft>
                <a:spcPts val="800"/>
              </a:spcAft>
              <a:buNone/>
            </a:pPr>
            <a:r>
              <a:rPr lang="ru-RU" sz="25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Ќонунњои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соњавї</a:t>
            </a:r>
            <a:endParaRPr lang="ru-RU" sz="2500" dirty="0">
              <a:effectLst/>
              <a:latin typeface="Times New Roman Tj" panose="02020603050405020304" pitchFamily="18" charset="-52"/>
              <a:ea typeface="Calibri" panose="020F0502020204030204" pitchFamily="34" charset="0"/>
              <a:cs typeface="Times New Roman" panose="02020603050405020304" pitchFamily="18" charset="0"/>
            </a:endParaRPr>
          </a:p>
          <a:p>
            <a:pPr indent="0">
              <a:lnSpc>
                <a:spcPct val="107000"/>
              </a:lnSpc>
              <a:spcAft>
                <a:spcPts val="800"/>
              </a:spcAft>
              <a:buNone/>
            </a:pPr>
            <a:r>
              <a:rPr lang="ru-RU" sz="25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Дигар</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санадњои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меъёрии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њуќуќии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танзимкунандаи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соњаи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5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5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5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just">
              <a:buNone/>
            </a:pPr>
            <a:endParaRPr lang="ru-RU" sz="2500" dirty="0">
              <a:latin typeface="Times New Roman Tj" panose="02020603050405020304" pitchFamily="18" charset="-52"/>
            </a:endParaRPr>
          </a:p>
          <a:p>
            <a:pPr algn="just"/>
            <a:endParaRPr lang="ru-RU" sz="2500" dirty="0">
              <a:latin typeface="Times New Roman Tj" panose="02020603050405020304" pitchFamily="18" charset="-52"/>
            </a:endParaRPr>
          </a:p>
        </p:txBody>
      </p:sp>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3</a:t>
            </a:fld>
            <a:endParaRPr lang="ru-RU"/>
          </a:p>
        </p:txBody>
      </p:sp>
    </p:spTree>
    <p:extLst>
      <p:ext uri="{BB962C8B-B14F-4D97-AF65-F5344CB8AC3E}">
        <p14:creationId xmlns:p14="http://schemas.microsoft.com/office/powerpoint/2010/main" val="4241906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30</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2CB28891-8570-4DB2-A071-20A09182FC7A}"/>
              </a:ext>
            </a:extLst>
          </p:cNvPr>
          <p:cNvSpPr txBox="1">
            <a:spLocks/>
          </p:cNvSpPr>
          <p:nvPr/>
        </p:nvSpPr>
        <p:spPr>
          <a:xfrm>
            <a:off x="428596" y="1489344"/>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Хизмати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pic>
        <p:nvPicPr>
          <p:cNvPr id="9" name="Picture 5">
            <a:extLst>
              <a:ext uri="{FF2B5EF4-FFF2-40B4-BE49-F238E27FC236}">
                <a16:creationId xmlns:a16="http://schemas.microsoft.com/office/drawing/2014/main" id="{1ABC7267-6893-48FB-9791-1DDA8392FA1B}"/>
              </a:ext>
            </a:extLst>
          </p:cNvPr>
          <p:cNvPicPr>
            <a:picLocks noChangeAspect="1" noChangeArrowheads="1"/>
          </p:cNvPicPr>
          <p:nvPr/>
        </p:nvPicPr>
        <p:blipFill>
          <a:blip r:embed="rId2"/>
          <a:srcRect/>
          <a:stretch>
            <a:fillRect/>
          </a:stretch>
        </p:blipFill>
        <p:spPr bwMode="auto">
          <a:xfrm>
            <a:off x="571472" y="1916832"/>
            <a:ext cx="7816952" cy="4536504"/>
          </a:xfrm>
          <a:prstGeom prst="rect">
            <a:avLst/>
          </a:prstGeom>
          <a:noFill/>
          <a:ln w="9525">
            <a:noFill/>
            <a:miter lim="800000"/>
            <a:headEnd/>
            <a:tailEnd/>
          </a:ln>
          <a:effectLst/>
        </p:spPr>
      </p:pic>
    </p:spTree>
    <p:extLst>
      <p:ext uri="{BB962C8B-B14F-4D97-AF65-F5344CB8AC3E}">
        <p14:creationId xmlns:p14="http://schemas.microsoft.com/office/powerpoint/2010/main" val="922131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31</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3" name="Объект 2">
            <a:extLst>
              <a:ext uri="{FF2B5EF4-FFF2-40B4-BE49-F238E27FC236}">
                <a16:creationId xmlns:a16="http://schemas.microsoft.com/office/drawing/2014/main" id="{7033A480-8CE6-4D24-A018-8468A44C3603}"/>
              </a:ext>
            </a:extLst>
          </p:cNvPr>
          <p:cNvSpPr>
            <a:spLocks noGrp="1"/>
          </p:cNvSpPr>
          <p:nvPr>
            <p:ph idx="1"/>
          </p:nvPr>
        </p:nvSpPr>
        <p:spPr>
          <a:xfrm>
            <a:off x="457200" y="2215405"/>
            <a:ext cx="8229600" cy="4525963"/>
          </a:xfrm>
        </p:spPr>
        <p:txBody>
          <a:bodyPr>
            <a:normAutofit lnSpcReduction="10000"/>
          </a:bodyPr>
          <a:lstStyle/>
          <a:p>
            <a:pPr algn="just">
              <a:buNone/>
            </a:pPr>
            <a:r>
              <a:rPr lang="ru-RU" dirty="0">
                <a:latin typeface="Times New Roman Tj" pitchFamily="18" charset="-52"/>
              </a:rPr>
              <a:t>		«</a:t>
            </a:r>
            <a:r>
              <a:rPr lang="ru-RU" b="1" i="1" dirty="0" err="1">
                <a:latin typeface="Times New Roman Tj" pitchFamily="18" charset="-52"/>
              </a:rPr>
              <a:t>Хизмати</a:t>
            </a:r>
            <a:r>
              <a:rPr lang="ru-RU" b="1" i="1" dirty="0">
                <a:latin typeface="Times New Roman Tj" pitchFamily="18" charset="-52"/>
              </a:rPr>
              <a:t> </a:t>
            </a:r>
            <a:r>
              <a:rPr lang="ru-RU" b="1" i="1" dirty="0" err="1">
                <a:latin typeface="Times New Roman Tj" pitchFamily="18" charset="-52"/>
              </a:rPr>
              <a:t>давлатї</a:t>
            </a:r>
            <a:r>
              <a:rPr lang="ru-RU" b="1" i="1" dirty="0">
                <a:latin typeface="Times New Roman Tj" pitchFamily="18" charset="-52"/>
              </a:rPr>
              <a:t> </a:t>
            </a:r>
            <a:r>
              <a:rPr lang="ru-RU" dirty="0">
                <a:latin typeface="Times New Roman Tj" pitchFamily="18" charset="-52"/>
              </a:rPr>
              <a:t> – </a:t>
            </a:r>
            <a:r>
              <a:rPr lang="ru-RU" dirty="0" err="1">
                <a:latin typeface="Times New Roman Tj" pitchFamily="18" charset="-52"/>
              </a:rPr>
              <a:t>фаъолияти</a:t>
            </a:r>
            <a:r>
              <a:rPr lang="ru-RU" dirty="0">
                <a:latin typeface="Times New Roman Tj" pitchFamily="18" charset="-52"/>
              </a:rPr>
              <a:t> </a:t>
            </a:r>
            <a:r>
              <a:rPr lang="ru-RU" dirty="0" err="1">
                <a:latin typeface="Times New Roman Tj" pitchFamily="18" charset="-52"/>
              </a:rPr>
              <a:t>касбии</a:t>
            </a:r>
            <a:r>
              <a:rPr lang="ru-RU" dirty="0">
                <a:latin typeface="Times New Roman Tj" pitchFamily="18" charset="-52"/>
              </a:rPr>
              <a:t> </a:t>
            </a:r>
            <a:r>
              <a:rPr lang="ru-RU" dirty="0" err="1">
                <a:latin typeface="Times New Roman Tj" pitchFamily="18" charset="-52"/>
              </a:rPr>
              <a:t>хизматчиёни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ки</a:t>
            </a:r>
            <a:r>
              <a:rPr lang="ru-RU" dirty="0">
                <a:latin typeface="Times New Roman Tj" pitchFamily="18" charset="-52"/>
              </a:rPr>
              <a:t> </a:t>
            </a:r>
            <a:r>
              <a:rPr lang="ru-RU" dirty="0" err="1">
                <a:latin typeface="Times New Roman Tj" pitchFamily="18" charset="-52"/>
              </a:rPr>
              <a:t>барои</a:t>
            </a:r>
            <a:r>
              <a:rPr lang="ru-RU" dirty="0">
                <a:latin typeface="Times New Roman Tj" pitchFamily="18" charset="-52"/>
              </a:rPr>
              <a:t> </a:t>
            </a:r>
            <a:r>
              <a:rPr lang="ru-RU" dirty="0" err="1">
                <a:latin typeface="Times New Roman Tj" pitchFamily="18" charset="-52"/>
              </a:rPr>
              <a:t>таъмини</a:t>
            </a:r>
            <a:r>
              <a:rPr lang="ru-RU" dirty="0">
                <a:latin typeface="Times New Roman Tj" pitchFamily="18" charset="-52"/>
              </a:rPr>
              <a:t> </a:t>
            </a:r>
            <a:r>
              <a:rPr lang="ru-RU" dirty="0" err="1">
                <a:latin typeface="Times New Roman Tj" pitchFamily="18" charset="-52"/>
              </a:rPr>
              <a:t>иҷрои</a:t>
            </a:r>
            <a:r>
              <a:rPr lang="ru-RU" dirty="0">
                <a:latin typeface="Times New Roman Tj" pitchFamily="18" charset="-52"/>
              </a:rPr>
              <a:t> </a:t>
            </a:r>
            <a:r>
              <a:rPr lang="ru-RU" dirty="0" err="1">
                <a:latin typeface="Times New Roman Tj" pitchFamily="18" charset="-52"/>
              </a:rPr>
              <a:t>ваколатҳои</a:t>
            </a:r>
            <a:r>
              <a:rPr lang="ru-RU" dirty="0">
                <a:latin typeface="Times New Roman Tj" pitchFamily="18" charset="-52"/>
              </a:rPr>
              <a:t> </a:t>
            </a:r>
            <a:r>
              <a:rPr lang="ru-RU" dirty="0" err="1">
                <a:latin typeface="Times New Roman Tj" pitchFamily="18" charset="-52"/>
              </a:rPr>
              <a:t>шахсони</a:t>
            </a:r>
            <a:r>
              <a:rPr lang="ru-RU" dirty="0">
                <a:latin typeface="Times New Roman Tj" pitchFamily="18" charset="-52"/>
              </a:rPr>
              <a:t> </a:t>
            </a:r>
            <a:r>
              <a:rPr lang="ru-RU" dirty="0" err="1">
                <a:latin typeface="Times New Roman Tj" pitchFamily="18" charset="-52"/>
              </a:rPr>
              <a:t>мансабдори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ҳокимияти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ва</a:t>
            </a:r>
            <a:r>
              <a:rPr lang="ru-RU" dirty="0">
                <a:latin typeface="Times New Roman Tj" pitchFamily="18" charset="-52"/>
              </a:rPr>
              <a:t> </a:t>
            </a:r>
            <a:r>
              <a:rPr lang="ru-RU" dirty="0" err="1">
                <a:latin typeface="Times New Roman Tj" pitchFamily="18" charset="-52"/>
              </a:rPr>
              <a:t>амалӣ</a:t>
            </a:r>
            <a:r>
              <a:rPr lang="ru-RU" dirty="0">
                <a:latin typeface="Times New Roman Tj" pitchFamily="18" charset="-52"/>
              </a:rPr>
              <a:t> </a:t>
            </a:r>
            <a:r>
              <a:rPr lang="ru-RU" dirty="0" err="1">
                <a:latin typeface="Times New Roman Tj" pitchFamily="18" charset="-52"/>
              </a:rPr>
              <a:t>намудани</a:t>
            </a:r>
            <a:r>
              <a:rPr lang="ru-RU" dirty="0">
                <a:latin typeface="Times New Roman Tj" pitchFamily="18" charset="-52"/>
              </a:rPr>
              <a:t> </a:t>
            </a:r>
            <a:r>
              <a:rPr lang="ru-RU" dirty="0" err="1">
                <a:latin typeface="Times New Roman Tj" pitchFamily="18" charset="-52"/>
              </a:rPr>
              <a:t>салоҳияти</a:t>
            </a:r>
            <a:r>
              <a:rPr lang="ru-RU" dirty="0">
                <a:latin typeface="Times New Roman Tj" pitchFamily="18" charset="-52"/>
              </a:rPr>
              <a:t> </a:t>
            </a:r>
            <a:r>
              <a:rPr lang="ru-RU" dirty="0" err="1">
                <a:latin typeface="Times New Roman Tj" pitchFamily="18" charset="-52"/>
              </a:rPr>
              <a:t>мақомоти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муқаррар</a:t>
            </a:r>
            <a:r>
              <a:rPr lang="ru-RU" dirty="0">
                <a:latin typeface="Times New Roman Tj" pitchFamily="18" charset="-52"/>
              </a:rPr>
              <a:t> карда  </a:t>
            </a:r>
            <a:r>
              <a:rPr lang="ru-RU" dirty="0" err="1">
                <a:latin typeface="Times New Roman Tj" pitchFamily="18" charset="-52"/>
              </a:rPr>
              <a:t>шудааст</a:t>
            </a:r>
            <a:r>
              <a:rPr lang="ru-RU" dirty="0">
                <a:latin typeface="Times New Roman Tj" pitchFamily="18" charset="-52"/>
              </a:rPr>
              <a:t>»</a:t>
            </a:r>
          </a:p>
          <a:p>
            <a:pPr algn="just">
              <a:buNone/>
            </a:pPr>
            <a:r>
              <a:rPr lang="ru-RU" dirty="0">
                <a:latin typeface="Times New Roman Tj" pitchFamily="18" charset="-52"/>
              </a:rPr>
              <a:t>		</a:t>
            </a:r>
            <a:r>
              <a:rPr lang="ru-RU" i="1" dirty="0">
                <a:latin typeface="Times New Roman Tj" pitchFamily="18" charset="-52"/>
              </a:rPr>
              <a:t>(</a:t>
            </a:r>
            <a:r>
              <a:rPr lang="ru-RU" i="1" dirty="0" err="1">
                <a:latin typeface="Times New Roman Tj" pitchFamily="18" charset="-52"/>
              </a:rPr>
              <a:t>Сархати</a:t>
            </a:r>
            <a:r>
              <a:rPr lang="ru-RU" i="1" dirty="0">
                <a:latin typeface="Times New Roman Tj" pitchFamily="18" charset="-52"/>
              </a:rPr>
              <a:t> </a:t>
            </a:r>
            <a:r>
              <a:rPr lang="ru-RU" i="1" dirty="0" err="1">
                <a:latin typeface="Times New Roman Tj" pitchFamily="18" charset="-52"/>
              </a:rPr>
              <a:t>шашуми</a:t>
            </a:r>
            <a:r>
              <a:rPr lang="ru-RU" i="1" dirty="0">
                <a:latin typeface="Times New Roman Tj" pitchFamily="18" charset="-52"/>
              </a:rPr>
              <a:t> </a:t>
            </a:r>
            <a:r>
              <a:rPr lang="ru-RU" i="1" dirty="0" err="1">
                <a:latin typeface="Times New Roman Tj" pitchFamily="18" charset="-52"/>
              </a:rPr>
              <a:t>моддаи</a:t>
            </a:r>
            <a:r>
              <a:rPr lang="ru-RU" i="1" dirty="0">
                <a:latin typeface="Times New Roman Tj" pitchFamily="18" charset="-52"/>
              </a:rPr>
              <a:t> 1 </a:t>
            </a:r>
            <a:r>
              <a:rPr lang="ru-RU" i="1" dirty="0" err="1">
                <a:latin typeface="Times New Roman Tj" pitchFamily="18" charset="-52"/>
              </a:rPr>
              <a:t>Ќонуни</a:t>
            </a:r>
            <a:r>
              <a:rPr lang="ru-RU" i="1" dirty="0">
                <a:latin typeface="Times New Roman Tj" pitchFamily="18" charset="-52"/>
              </a:rPr>
              <a:t> </a:t>
            </a:r>
            <a:r>
              <a:rPr lang="ru-RU" i="1" dirty="0" err="1">
                <a:latin typeface="Times New Roman Tj" pitchFamily="18" charset="-52"/>
              </a:rPr>
              <a:t>Љумњурии</a:t>
            </a:r>
            <a:r>
              <a:rPr lang="ru-RU" i="1" dirty="0">
                <a:latin typeface="Times New Roman Tj" pitchFamily="18" charset="-52"/>
              </a:rPr>
              <a:t> </a:t>
            </a:r>
            <a:r>
              <a:rPr lang="ru-RU" i="1" dirty="0" err="1">
                <a:latin typeface="Times New Roman Tj" pitchFamily="18" charset="-52"/>
              </a:rPr>
              <a:t>Тољикистон</a:t>
            </a:r>
            <a:r>
              <a:rPr lang="ru-RU" i="1" dirty="0">
                <a:latin typeface="Times New Roman Tj" pitchFamily="18" charset="-52"/>
              </a:rPr>
              <a:t> «Дар </a:t>
            </a:r>
            <a:r>
              <a:rPr lang="ru-RU" i="1" dirty="0" err="1">
                <a:latin typeface="Times New Roman Tj" pitchFamily="18" charset="-52"/>
              </a:rPr>
              <a:t>бораи</a:t>
            </a:r>
            <a:r>
              <a:rPr lang="ru-RU" i="1" dirty="0">
                <a:latin typeface="Times New Roman Tj" pitchFamily="18" charset="-52"/>
              </a:rPr>
              <a:t> </a:t>
            </a:r>
            <a:r>
              <a:rPr lang="ru-RU" i="1" dirty="0" err="1">
                <a:latin typeface="Times New Roman Tj" pitchFamily="18" charset="-52"/>
              </a:rPr>
              <a:t>хизмати</a:t>
            </a:r>
            <a:r>
              <a:rPr lang="ru-RU" i="1" dirty="0">
                <a:latin typeface="Times New Roman Tj" pitchFamily="18" charset="-52"/>
              </a:rPr>
              <a:t> </a:t>
            </a:r>
            <a:r>
              <a:rPr lang="ru-RU" i="1" dirty="0" err="1">
                <a:latin typeface="Times New Roman Tj" pitchFamily="18" charset="-52"/>
              </a:rPr>
              <a:t>давлатї</a:t>
            </a:r>
            <a:r>
              <a:rPr lang="ru-RU" i="1" dirty="0">
                <a:latin typeface="Times New Roman Tj" pitchFamily="18" charset="-52"/>
              </a:rPr>
              <a:t>»)</a:t>
            </a:r>
          </a:p>
          <a:p>
            <a:endParaRPr lang="ru-RU" dirty="0"/>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409096"/>
            <a:ext cx="8229600" cy="939784"/>
          </a:xfrm>
        </p:spPr>
        <p:txBody>
          <a:bodyPr>
            <a:noAutofit/>
          </a:bodyPr>
          <a:lstStyle/>
          <a:p>
            <a:r>
              <a:rPr lang="ru-RU" sz="3200" b="1" dirty="0" err="1">
                <a:solidFill>
                  <a:schemeClr val="accent1">
                    <a:lumMod val="75000"/>
                  </a:schemeClr>
                </a:solidFill>
                <a:latin typeface="Times New Roman Tj" pitchFamily="18" charset="-52"/>
              </a:rPr>
              <a:t>Мафњуми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хизмати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119019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4D2A687F-25BA-4F7A-80D8-09619C108B2F}"/>
              </a:ext>
            </a:extLst>
          </p:cNvPr>
          <p:cNvSpPr txBox="1">
            <a:spLocks/>
          </p:cNvSpPr>
          <p:nvPr/>
        </p:nvSpPr>
        <p:spPr>
          <a:xfrm>
            <a:off x="251520" y="69269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pic>
        <p:nvPicPr>
          <p:cNvPr id="6" name="Picture 2">
            <a:extLst>
              <a:ext uri="{FF2B5EF4-FFF2-40B4-BE49-F238E27FC236}">
                <a16:creationId xmlns:a16="http://schemas.microsoft.com/office/drawing/2014/main" id="{7A2FE73A-27BF-40F2-93B1-65DC03E680F0}"/>
              </a:ext>
            </a:extLst>
          </p:cNvPr>
          <p:cNvPicPr>
            <a:picLocks noChangeAspect="1" noChangeArrowheads="1"/>
          </p:cNvPicPr>
          <p:nvPr/>
        </p:nvPicPr>
        <p:blipFill>
          <a:blip r:embed="rId2"/>
          <a:srcRect/>
          <a:stretch>
            <a:fillRect/>
          </a:stretch>
        </p:blipFill>
        <p:spPr bwMode="auto">
          <a:xfrm>
            <a:off x="623748" y="1988840"/>
            <a:ext cx="7836684" cy="4536504"/>
          </a:xfrm>
          <a:prstGeom prst="rect">
            <a:avLst/>
          </a:prstGeom>
          <a:noFill/>
          <a:ln w="9525">
            <a:noFill/>
            <a:miter lim="800000"/>
            <a:headEnd/>
            <a:tailEnd/>
          </a:ln>
          <a:effectLst/>
        </p:spPr>
      </p:pic>
      <p:sp>
        <p:nvSpPr>
          <p:cNvPr id="7" name="Заголовок 1">
            <a:extLst>
              <a:ext uri="{FF2B5EF4-FFF2-40B4-BE49-F238E27FC236}">
                <a16:creationId xmlns:a16="http://schemas.microsoft.com/office/drawing/2014/main" id="{BFD38410-DA87-4904-B7A6-8B7090FCBD34}"/>
              </a:ext>
            </a:extLst>
          </p:cNvPr>
          <p:cNvSpPr txBox="1">
            <a:spLocks/>
          </p:cNvSpPr>
          <p:nvPr/>
        </p:nvSpPr>
        <p:spPr>
          <a:xfrm>
            <a:off x="428596" y="1273320"/>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Хизмати</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5CBD9F2-F491-4F64-B874-E143D18E6233}" type="slidenum">
              <a:rPr lang="ru-RU" smtClean="0"/>
              <a:pPr/>
              <a:t>33</a:t>
            </a:fld>
            <a:endParaRPr lang="ru-RU"/>
          </a:p>
        </p:txBody>
      </p:sp>
      <p:sp>
        <p:nvSpPr>
          <p:cNvPr id="6" name="Заголовок 1"/>
          <p:cNvSpPr txBox="1">
            <a:spLocks/>
          </p:cNvSpPr>
          <p:nvPr/>
        </p:nvSpPr>
        <p:spPr>
          <a:xfrm>
            <a:off x="428596" y="1561352"/>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err="1">
                <a:ln>
                  <a:noFill/>
                </a:ln>
                <a:solidFill>
                  <a:srgbClr val="0070C0"/>
                </a:solidFill>
                <a:effectLst/>
                <a:uLnTx/>
                <a:uFillTx/>
                <a:latin typeface="Times New Roman Tj" pitchFamily="18" charset="-52"/>
                <a:ea typeface="+mj-ea"/>
                <a:cs typeface="+mj-cs"/>
              </a:rPr>
              <a:t>Хизмати</a:t>
            </a:r>
            <a:r>
              <a:rPr kumimoji="0" lang="ru-RU" sz="44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44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4400" b="1" i="0" u="none" strike="noStrike" kern="1200" cap="none" spc="0" normalizeH="0" baseline="0" noProof="0" dirty="0">
                <a:ln>
                  <a:noFill/>
                </a:ln>
                <a:solidFill>
                  <a:srgbClr val="0070C0"/>
                </a:solidFill>
                <a:effectLst/>
                <a:uLnTx/>
                <a:uFillTx/>
                <a:latin typeface="Times New Roman Tj" pitchFamily="18" charset="-52"/>
                <a:ea typeface="+mj-ea"/>
                <a:cs typeface="+mj-cs"/>
              </a:rPr>
              <a:t> - 1 </a:t>
            </a:r>
            <a:br>
              <a:rPr kumimoji="0" lang="ru-RU" sz="44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44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3" name="Прямоугольник 2"/>
          <p:cNvSpPr/>
          <p:nvPr/>
        </p:nvSpPr>
        <p:spPr>
          <a:xfrm>
            <a:off x="841272" y="1844824"/>
            <a:ext cx="7632848" cy="3631763"/>
          </a:xfrm>
          <a:prstGeom prst="rect">
            <a:avLst/>
          </a:prstGeom>
        </p:spPr>
        <p:txBody>
          <a:bodyPr wrap="square">
            <a:spAutoFit/>
          </a:bodyPr>
          <a:lstStyle/>
          <a:p>
            <a:pPr algn="just">
              <a:lnSpc>
                <a:spcPct val="115000"/>
              </a:lnSpc>
              <a:spcAft>
                <a:spcPts val="1000"/>
              </a:spcAft>
            </a:pPr>
            <a:r>
              <a:rPr lang="ru-RU" sz="4000" b="1" dirty="0" err="1">
                <a:latin typeface="Times New Roman Tj"/>
                <a:ea typeface="Calibri"/>
                <a:cs typeface="Times New Roman"/>
              </a:rPr>
              <a:t>Фаъолияти</a:t>
            </a:r>
            <a:r>
              <a:rPr lang="ru-RU" sz="4000" b="1" dirty="0">
                <a:latin typeface="Times New Roman Tj"/>
                <a:ea typeface="Calibri"/>
                <a:cs typeface="Times New Roman"/>
              </a:rPr>
              <a:t> </a:t>
            </a:r>
            <a:r>
              <a:rPr lang="ru-RU" sz="4000" b="1" dirty="0" err="1">
                <a:latin typeface="Times New Roman Tj"/>
                <a:ea typeface="Calibri"/>
                <a:cs typeface="Times New Roman"/>
              </a:rPr>
              <a:t>касбии</a:t>
            </a:r>
            <a:r>
              <a:rPr lang="ru-RU" sz="4000" b="1" dirty="0">
                <a:latin typeface="Times New Roman Tj"/>
                <a:ea typeface="Calibri"/>
                <a:cs typeface="Times New Roman"/>
              </a:rPr>
              <a:t> </a:t>
            </a:r>
            <a:r>
              <a:rPr lang="ru-RU" sz="4000" b="1" dirty="0" err="1">
                <a:latin typeface="Times New Roman Tj"/>
                <a:ea typeface="Calibri"/>
                <a:cs typeface="Times New Roman"/>
              </a:rPr>
              <a:t>хизматчии</a:t>
            </a:r>
            <a:r>
              <a:rPr lang="ru-RU" sz="4000" b="1" dirty="0">
                <a:latin typeface="Times New Roman Tj"/>
                <a:ea typeface="Calibri"/>
                <a:cs typeface="Times New Roman"/>
              </a:rPr>
              <a:t> </a:t>
            </a:r>
            <a:r>
              <a:rPr lang="ru-RU" sz="4000" b="1" dirty="0" err="1">
                <a:latin typeface="Times New Roman Tj"/>
                <a:ea typeface="Calibri"/>
                <a:cs typeface="Times New Roman"/>
              </a:rPr>
              <a:t>давлатї</a:t>
            </a:r>
            <a:r>
              <a:rPr lang="ru-RU" sz="4000" b="1" dirty="0">
                <a:latin typeface="Times New Roman Tj"/>
                <a:ea typeface="Calibri"/>
                <a:cs typeface="Times New Roman"/>
              </a:rPr>
              <a:t> (</a:t>
            </a:r>
            <a:r>
              <a:rPr lang="ru-RU" sz="4000" b="1" dirty="0" err="1">
                <a:latin typeface="Times New Roman Tj"/>
                <a:ea typeface="Calibri"/>
                <a:cs typeface="Times New Roman"/>
              </a:rPr>
              <a:t>фаъолияти</a:t>
            </a:r>
            <a:r>
              <a:rPr lang="ru-RU" sz="4000" b="1" dirty="0">
                <a:latin typeface="Times New Roman Tj"/>
                <a:ea typeface="Calibri"/>
                <a:cs typeface="Times New Roman"/>
              </a:rPr>
              <a:t> </a:t>
            </a:r>
            <a:r>
              <a:rPr lang="ru-RU" sz="4000" b="1" dirty="0" err="1">
                <a:latin typeface="Times New Roman Tj"/>
                <a:ea typeface="Calibri"/>
                <a:cs typeface="Times New Roman"/>
              </a:rPr>
              <a:t>мењнатї</a:t>
            </a:r>
            <a:r>
              <a:rPr lang="ru-RU" sz="4000" b="1" dirty="0">
                <a:latin typeface="Times New Roman Tj"/>
                <a:ea typeface="Calibri"/>
                <a:cs typeface="Times New Roman"/>
              </a:rPr>
              <a:t>, </a:t>
            </a:r>
            <a:r>
              <a:rPr lang="ru-RU" sz="4000" b="1" dirty="0" err="1">
                <a:latin typeface="Times New Roman Tj"/>
                <a:ea typeface="Calibri"/>
                <a:cs typeface="Times New Roman"/>
              </a:rPr>
              <a:t>фаъолияти</a:t>
            </a:r>
            <a:r>
              <a:rPr lang="ru-RU" sz="4000" b="1" dirty="0">
                <a:latin typeface="Times New Roman Tj"/>
                <a:ea typeface="Calibri"/>
                <a:cs typeface="Times New Roman"/>
              </a:rPr>
              <a:t> </a:t>
            </a:r>
            <a:r>
              <a:rPr lang="ru-RU" sz="4000" b="1" dirty="0" err="1">
                <a:latin typeface="Times New Roman Tj"/>
                <a:ea typeface="Calibri"/>
                <a:cs typeface="Times New Roman"/>
              </a:rPr>
              <a:t>хизматї</a:t>
            </a:r>
            <a:r>
              <a:rPr lang="ru-RU" sz="4000" b="1" dirty="0">
                <a:latin typeface="Times New Roman Tj"/>
                <a:ea typeface="Calibri"/>
                <a:cs typeface="Times New Roman"/>
              </a:rPr>
              <a:t>, </a:t>
            </a:r>
            <a:r>
              <a:rPr lang="ru-RU" sz="4000" b="1" dirty="0" err="1">
                <a:latin typeface="Times New Roman Tj"/>
                <a:ea typeface="Calibri"/>
                <a:cs typeface="Times New Roman"/>
              </a:rPr>
              <a:t>иштироки</a:t>
            </a:r>
            <a:r>
              <a:rPr lang="ru-RU" sz="4000" b="1" dirty="0">
                <a:latin typeface="Times New Roman Tj"/>
                <a:ea typeface="Calibri"/>
                <a:cs typeface="Times New Roman"/>
              </a:rPr>
              <a:t> </a:t>
            </a:r>
            <a:r>
              <a:rPr lang="ru-RU" sz="4000" b="1" dirty="0" err="1">
                <a:latin typeface="Times New Roman Tj"/>
                <a:ea typeface="Calibri"/>
                <a:cs typeface="Times New Roman"/>
              </a:rPr>
              <a:t>шањрванд</a:t>
            </a:r>
            <a:r>
              <a:rPr lang="ru-RU" sz="4000" b="1" dirty="0">
                <a:latin typeface="Times New Roman Tj"/>
                <a:ea typeface="Calibri"/>
                <a:cs typeface="Times New Roman"/>
              </a:rPr>
              <a:t> дар </a:t>
            </a:r>
            <a:r>
              <a:rPr lang="ru-RU" sz="4000" b="1" dirty="0" err="1">
                <a:latin typeface="Times New Roman Tj"/>
                <a:ea typeface="Calibri"/>
                <a:cs typeface="Times New Roman"/>
              </a:rPr>
              <a:t>идоракунии</a:t>
            </a:r>
            <a:r>
              <a:rPr lang="ru-RU" sz="4000" b="1" dirty="0">
                <a:latin typeface="Times New Roman Tj"/>
                <a:ea typeface="Calibri"/>
                <a:cs typeface="Times New Roman"/>
              </a:rPr>
              <a:t> </a:t>
            </a:r>
            <a:r>
              <a:rPr lang="ru-RU" sz="4000" b="1" dirty="0" err="1">
                <a:latin typeface="Times New Roman Tj"/>
                <a:ea typeface="Calibri"/>
                <a:cs typeface="Times New Roman"/>
              </a:rPr>
              <a:t>давлатї</a:t>
            </a:r>
            <a:r>
              <a:rPr lang="ru-RU" sz="4000" b="1" dirty="0">
                <a:latin typeface="Times New Roman Tj"/>
                <a:ea typeface="Calibri"/>
                <a:cs typeface="Times New Roman"/>
              </a:rPr>
              <a:t>)</a:t>
            </a:r>
            <a:endParaRPr lang="ru-RU" sz="4000" dirty="0">
              <a:ea typeface="Calibri"/>
              <a:cs typeface="Times New Roman"/>
            </a:endParaRPr>
          </a:p>
        </p:txBody>
      </p:sp>
      <p:sp>
        <p:nvSpPr>
          <p:cNvPr id="5" name="Заголовок 1">
            <a:extLst>
              <a:ext uri="{FF2B5EF4-FFF2-40B4-BE49-F238E27FC236}">
                <a16:creationId xmlns:a16="http://schemas.microsoft.com/office/drawing/2014/main" id="{9EAD303D-0773-44FD-866D-6FCA7EAE58D6}"/>
              </a:ext>
            </a:extLst>
          </p:cNvPr>
          <p:cNvSpPr txBox="1">
            <a:spLocks/>
          </p:cNvSpPr>
          <p:nvPr/>
        </p:nvSpPr>
        <p:spPr>
          <a:xfrm>
            <a:off x="251520" y="69269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extLst>
      <p:ext uri="{BB962C8B-B14F-4D97-AF65-F5344CB8AC3E}">
        <p14:creationId xmlns:p14="http://schemas.microsoft.com/office/powerpoint/2010/main" val="989774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5CBD9F2-F491-4F64-B874-E143D18E6233}" type="slidenum">
              <a:rPr lang="ru-RU" smtClean="0"/>
              <a:pPr/>
              <a:t>34</a:t>
            </a:fld>
            <a:endParaRPr lang="ru-RU"/>
          </a:p>
        </p:txBody>
      </p:sp>
      <p:sp>
        <p:nvSpPr>
          <p:cNvPr id="6" name="Заголовок 1"/>
          <p:cNvSpPr txBox="1">
            <a:spLocks/>
          </p:cNvSpPr>
          <p:nvPr/>
        </p:nvSpPr>
        <p:spPr>
          <a:xfrm>
            <a:off x="428596" y="1561352"/>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err="1">
                <a:ln>
                  <a:noFill/>
                </a:ln>
                <a:solidFill>
                  <a:srgbClr val="0070C0"/>
                </a:solidFill>
                <a:effectLst/>
                <a:uLnTx/>
                <a:uFillTx/>
                <a:latin typeface="Times New Roman Tj" pitchFamily="18" charset="-52"/>
                <a:ea typeface="+mj-ea"/>
                <a:cs typeface="+mj-cs"/>
              </a:rPr>
              <a:t>Хизмати</a:t>
            </a:r>
            <a:r>
              <a:rPr kumimoji="0" lang="ru-RU" sz="44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r>
              <a:rPr kumimoji="0" lang="ru-RU" sz="4400" b="1" i="0" u="none" strike="noStrike" kern="1200" cap="none" spc="0" normalizeH="0" baseline="0" noProof="0" dirty="0" err="1">
                <a:ln>
                  <a:noFill/>
                </a:ln>
                <a:solidFill>
                  <a:srgbClr val="0070C0"/>
                </a:solidFill>
                <a:effectLst/>
                <a:uLnTx/>
                <a:uFillTx/>
                <a:latin typeface="Times New Roman Tj" pitchFamily="18" charset="-52"/>
                <a:ea typeface="+mj-ea"/>
                <a:cs typeface="+mj-cs"/>
              </a:rPr>
              <a:t>давлатӣ</a:t>
            </a:r>
            <a:r>
              <a:rPr kumimoji="0" lang="ru-RU" sz="4400" b="1" i="0" u="none" strike="noStrike" kern="1200" cap="none" spc="0" normalizeH="0" baseline="0" noProof="0" dirty="0">
                <a:ln>
                  <a:noFill/>
                </a:ln>
                <a:solidFill>
                  <a:srgbClr val="0070C0"/>
                </a:solidFill>
                <a:effectLst/>
                <a:uLnTx/>
                <a:uFillTx/>
                <a:latin typeface="Times New Roman Tj" pitchFamily="18" charset="-52"/>
                <a:ea typeface="+mj-ea"/>
                <a:cs typeface="+mj-cs"/>
              </a:rPr>
              <a:t> - 2 </a:t>
            </a:r>
            <a:br>
              <a:rPr kumimoji="0" lang="ru-RU" sz="44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44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3" name="Прямоугольник 2"/>
          <p:cNvSpPr/>
          <p:nvPr/>
        </p:nvSpPr>
        <p:spPr>
          <a:xfrm>
            <a:off x="769264" y="2132856"/>
            <a:ext cx="7776864" cy="2215991"/>
          </a:xfrm>
          <a:prstGeom prst="rect">
            <a:avLst/>
          </a:prstGeom>
        </p:spPr>
        <p:txBody>
          <a:bodyPr wrap="square">
            <a:spAutoFit/>
          </a:bodyPr>
          <a:lstStyle/>
          <a:p>
            <a:pPr algn="just">
              <a:lnSpc>
                <a:spcPct val="115000"/>
              </a:lnSpc>
              <a:spcAft>
                <a:spcPts val="1000"/>
              </a:spcAft>
            </a:pPr>
            <a:r>
              <a:rPr lang="ru-RU" sz="4000" b="1" dirty="0" err="1">
                <a:latin typeface="Times New Roman Tj"/>
                <a:ea typeface="Calibri"/>
                <a:cs typeface="Times New Roman"/>
              </a:rPr>
              <a:t>Таъмини</a:t>
            </a:r>
            <a:r>
              <a:rPr lang="ru-RU" sz="4000" b="1" dirty="0">
                <a:latin typeface="Times New Roman Tj"/>
                <a:ea typeface="Calibri"/>
                <a:cs typeface="Times New Roman"/>
              </a:rPr>
              <a:t> </a:t>
            </a:r>
            <a:r>
              <a:rPr lang="ru-RU" sz="4000" b="1" dirty="0" err="1">
                <a:latin typeface="Times New Roman Tj"/>
                <a:ea typeface="Calibri"/>
                <a:cs typeface="Times New Roman"/>
              </a:rPr>
              <a:t>иљрои</a:t>
            </a:r>
            <a:r>
              <a:rPr lang="ru-RU" sz="4000" b="1" dirty="0">
                <a:latin typeface="Times New Roman Tj"/>
                <a:ea typeface="Calibri"/>
                <a:cs typeface="Times New Roman"/>
              </a:rPr>
              <a:t> </a:t>
            </a:r>
            <a:r>
              <a:rPr lang="ru-RU" sz="4000" b="1" dirty="0" err="1">
                <a:latin typeface="Times New Roman Tj"/>
                <a:ea typeface="Calibri"/>
                <a:cs typeface="Times New Roman"/>
              </a:rPr>
              <a:t>ваколатњои</a:t>
            </a:r>
            <a:r>
              <a:rPr lang="ru-RU" sz="4000" b="1" dirty="0">
                <a:latin typeface="Times New Roman Tj"/>
                <a:ea typeface="Calibri"/>
                <a:cs typeface="Times New Roman"/>
              </a:rPr>
              <a:t> </a:t>
            </a:r>
            <a:r>
              <a:rPr lang="ru-RU" sz="4000" b="1" dirty="0" err="1">
                <a:latin typeface="Times New Roman Tj"/>
                <a:ea typeface="Calibri"/>
                <a:cs typeface="Times New Roman"/>
              </a:rPr>
              <a:t>шахсони</a:t>
            </a:r>
            <a:r>
              <a:rPr lang="ru-RU" sz="4000" b="1" dirty="0">
                <a:latin typeface="Times New Roman Tj"/>
                <a:ea typeface="Calibri"/>
                <a:cs typeface="Times New Roman"/>
              </a:rPr>
              <a:t> </a:t>
            </a:r>
            <a:r>
              <a:rPr lang="ru-RU" sz="4000" b="1" dirty="0" err="1">
                <a:latin typeface="Times New Roman Tj"/>
                <a:ea typeface="Calibri"/>
                <a:cs typeface="Times New Roman"/>
              </a:rPr>
              <a:t>мансабдори</a:t>
            </a:r>
            <a:r>
              <a:rPr lang="ru-RU" sz="4000" b="1" dirty="0">
                <a:latin typeface="Times New Roman Tj"/>
                <a:ea typeface="Calibri"/>
                <a:cs typeface="Times New Roman"/>
              </a:rPr>
              <a:t> </a:t>
            </a:r>
            <a:r>
              <a:rPr lang="ru-RU" sz="4000" b="1" dirty="0" err="1">
                <a:latin typeface="Times New Roman Tj"/>
                <a:ea typeface="Calibri"/>
                <a:cs typeface="Times New Roman"/>
              </a:rPr>
              <a:t>давлатии</a:t>
            </a:r>
            <a:r>
              <a:rPr lang="ru-RU" sz="4000" b="1" dirty="0">
                <a:latin typeface="Times New Roman Tj"/>
                <a:ea typeface="Calibri"/>
                <a:cs typeface="Times New Roman"/>
              </a:rPr>
              <a:t> </a:t>
            </a:r>
            <a:r>
              <a:rPr lang="ru-RU" sz="4000" b="1" dirty="0" err="1">
                <a:latin typeface="Times New Roman Tj"/>
                <a:ea typeface="Calibri"/>
                <a:cs typeface="Times New Roman"/>
              </a:rPr>
              <a:t>њокимияти</a:t>
            </a:r>
            <a:r>
              <a:rPr lang="ru-RU" sz="4000" b="1" dirty="0">
                <a:latin typeface="Times New Roman Tj"/>
                <a:ea typeface="Calibri"/>
                <a:cs typeface="Times New Roman"/>
              </a:rPr>
              <a:t> </a:t>
            </a:r>
            <a:r>
              <a:rPr lang="ru-RU" sz="4000" b="1" dirty="0" err="1">
                <a:latin typeface="Times New Roman Tj"/>
                <a:ea typeface="Calibri"/>
                <a:cs typeface="Times New Roman"/>
              </a:rPr>
              <a:t>давлатї</a:t>
            </a:r>
            <a:r>
              <a:rPr lang="ru-RU" sz="4000" b="1" dirty="0">
                <a:latin typeface="Times New Roman Tj"/>
                <a:ea typeface="Calibri"/>
                <a:cs typeface="Times New Roman"/>
              </a:rPr>
              <a:t> </a:t>
            </a:r>
            <a:endParaRPr lang="ru-RU" sz="4000" dirty="0">
              <a:ea typeface="Calibri"/>
              <a:cs typeface="Times New Roman"/>
            </a:endParaRPr>
          </a:p>
        </p:txBody>
      </p:sp>
      <p:sp>
        <p:nvSpPr>
          <p:cNvPr id="5" name="Заголовок 1">
            <a:extLst>
              <a:ext uri="{FF2B5EF4-FFF2-40B4-BE49-F238E27FC236}">
                <a16:creationId xmlns:a16="http://schemas.microsoft.com/office/drawing/2014/main" id="{ABA8010B-653F-4FDB-9000-37D920FE9822}"/>
              </a:ext>
            </a:extLst>
          </p:cNvPr>
          <p:cNvSpPr txBox="1">
            <a:spLocks/>
          </p:cNvSpPr>
          <p:nvPr/>
        </p:nvSpPr>
        <p:spPr>
          <a:xfrm>
            <a:off x="251520" y="69269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extLst>
      <p:ext uri="{BB962C8B-B14F-4D97-AF65-F5344CB8AC3E}">
        <p14:creationId xmlns:p14="http://schemas.microsoft.com/office/powerpoint/2010/main" val="2369208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000657"/>
            <a:ext cx="8229600" cy="4786346"/>
          </a:xfrm>
        </p:spPr>
        <p:txBody>
          <a:bodyPr>
            <a:normAutofit/>
          </a:bodyPr>
          <a:lstStyle/>
          <a:p>
            <a:pPr algn="just">
              <a:buNone/>
            </a:pPr>
            <a:r>
              <a:rPr lang="ru-RU" dirty="0">
                <a:latin typeface="Times New Roman Tj" pitchFamily="18" charset="-52"/>
              </a:rPr>
              <a:t>		«</a:t>
            </a:r>
            <a:r>
              <a:rPr lang="ru-RU" dirty="0" err="1">
                <a:latin typeface="Times New Roman Tj" pitchFamily="18" charset="-52"/>
              </a:rPr>
              <a:t>Хизматчиёни</a:t>
            </a:r>
            <a:r>
              <a:rPr lang="ru-RU" dirty="0">
                <a:latin typeface="Times New Roman Tj" pitchFamily="18" charset="-52"/>
              </a:rPr>
              <a:t> </a:t>
            </a:r>
            <a:r>
              <a:rPr lang="ru-RU" dirty="0" err="1">
                <a:latin typeface="Times New Roman Tj" pitchFamily="18" charset="-52"/>
              </a:rPr>
              <a:t>давлатї</a:t>
            </a:r>
            <a:r>
              <a:rPr lang="ru-RU" dirty="0">
                <a:latin typeface="Times New Roman Tj" pitchFamily="18" charset="-52"/>
              </a:rPr>
              <a:t> </a:t>
            </a:r>
            <a:r>
              <a:rPr lang="ru-RU" dirty="0" err="1">
                <a:latin typeface="Times New Roman Tj" pitchFamily="18" charset="-52"/>
              </a:rPr>
              <a:t>бояд</a:t>
            </a:r>
            <a:r>
              <a:rPr lang="ru-RU" dirty="0">
                <a:latin typeface="Times New Roman Tj" pitchFamily="18" charset="-52"/>
              </a:rPr>
              <a:t> </a:t>
            </a:r>
            <a:r>
              <a:rPr lang="ru-RU" dirty="0" err="1">
                <a:latin typeface="Times New Roman Tj" pitchFamily="18" charset="-52"/>
              </a:rPr>
              <a:t>њамеша</a:t>
            </a:r>
            <a:r>
              <a:rPr lang="ru-RU" dirty="0">
                <a:latin typeface="Times New Roman Tj" pitchFamily="18" charset="-52"/>
              </a:rPr>
              <a:t> дар </a:t>
            </a:r>
            <a:r>
              <a:rPr lang="ru-RU" dirty="0" err="1">
                <a:latin typeface="Times New Roman Tj" pitchFamily="18" charset="-52"/>
              </a:rPr>
              <a:t>хотир</a:t>
            </a:r>
            <a:r>
              <a:rPr lang="ru-RU" dirty="0">
                <a:latin typeface="Times New Roman Tj" pitchFamily="18" charset="-52"/>
              </a:rPr>
              <a:t> </a:t>
            </a:r>
            <a:r>
              <a:rPr lang="ru-RU" dirty="0" err="1">
                <a:latin typeface="Times New Roman Tj" pitchFamily="18" charset="-52"/>
              </a:rPr>
              <a:t>дошта</a:t>
            </a:r>
            <a:r>
              <a:rPr lang="ru-RU" dirty="0">
                <a:latin typeface="Times New Roman Tj" pitchFamily="18" charset="-52"/>
              </a:rPr>
              <a:t> </a:t>
            </a:r>
            <a:r>
              <a:rPr lang="ru-RU" dirty="0" err="1">
                <a:latin typeface="Times New Roman Tj" pitchFamily="18" charset="-52"/>
              </a:rPr>
              <a:t>бошанд</a:t>
            </a:r>
            <a:r>
              <a:rPr lang="ru-RU" dirty="0">
                <a:latin typeface="Times New Roman Tj" pitchFamily="18" charset="-52"/>
              </a:rPr>
              <a:t>, </a:t>
            </a:r>
            <a:r>
              <a:rPr lang="ru-RU" dirty="0" err="1">
                <a:latin typeface="Times New Roman Tj" pitchFamily="18" charset="-52"/>
              </a:rPr>
              <a:t>ки</a:t>
            </a:r>
            <a:r>
              <a:rPr lang="ru-RU" dirty="0">
                <a:latin typeface="Times New Roman Tj" pitchFamily="18" charset="-52"/>
              </a:rPr>
              <a:t> </a:t>
            </a:r>
            <a:r>
              <a:rPr lang="ru-RU" dirty="0" err="1">
                <a:latin typeface="Times New Roman Tj" pitchFamily="18" charset="-52"/>
              </a:rPr>
              <a:t>савганди</a:t>
            </a:r>
            <a:r>
              <a:rPr lang="ru-RU" dirty="0">
                <a:latin typeface="Times New Roman Tj" pitchFamily="18" charset="-52"/>
              </a:rPr>
              <a:t> </a:t>
            </a:r>
            <a:r>
              <a:rPr lang="ru-RU" dirty="0" err="1">
                <a:latin typeface="Times New Roman Tj" pitchFamily="18" charset="-52"/>
              </a:rPr>
              <a:t>ёдкардаи</a:t>
            </a:r>
            <a:r>
              <a:rPr lang="ru-RU" dirty="0">
                <a:latin typeface="Times New Roman Tj" pitchFamily="18" charset="-52"/>
              </a:rPr>
              <a:t> </a:t>
            </a:r>
            <a:r>
              <a:rPr lang="ru-RU" dirty="0" err="1">
                <a:latin typeface="Times New Roman Tj" pitchFamily="18" charset="-52"/>
              </a:rPr>
              <a:t>Президенти</a:t>
            </a:r>
            <a:r>
              <a:rPr lang="ru-RU" dirty="0">
                <a:latin typeface="Times New Roman Tj" pitchFamily="18" charset="-52"/>
              </a:rPr>
              <a:t> </a:t>
            </a:r>
            <a:r>
              <a:rPr lang="ru-RU" dirty="0" err="1">
                <a:latin typeface="Times New Roman Tj" pitchFamily="18" charset="-52"/>
              </a:rPr>
              <a:t>мамлакат</a:t>
            </a:r>
            <a:r>
              <a:rPr lang="ru-RU" dirty="0">
                <a:latin typeface="Times New Roman Tj" pitchFamily="18" charset="-52"/>
              </a:rPr>
              <a:t> </a:t>
            </a:r>
            <a:r>
              <a:rPr lang="ru-RU" dirty="0" err="1">
                <a:latin typeface="Times New Roman Tj" pitchFamily="18" charset="-52"/>
              </a:rPr>
              <a:t>нафаќат</a:t>
            </a:r>
            <a:r>
              <a:rPr lang="ru-RU" dirty="0">
                <a:latin typeface="Times New Roman Tj" pitchFamily="18" charset="-52"/>
              </a:rPr>
              <a:t> ба </a:t>
            </a:r>
            <a:r>
              <a:rPr lang="ru-RU" dirty="0" err="1">
                <a:latin typeface="Times New Roman Tj" pitchFamily="18" charset="-52"/>
              </a:rPr>
              <a:t>Роњбари</a:t>
            </a:r>
            <a:r>
              <a:rPr lang="ru-RU" dirty="0">
                <a:latin typeface="Times New Roman Tj" pitchFamily="18" charset="-52"/>
              </a:rPr>
              <a:t> </a:t>
            </a:r>
            <a:r>
              <a:rPr lang="ru-RU" dirty="0" err="1">
                <a:latin typeface="Times New Roman Tj" pitchFamily="18" charset="-52"/>
              </a:rPr>
              <a:t>давлат</a:t>
            </a:r>
            <a:r>
              <a:rPr lang="ru-RU" dirty="0">
                <a:latin typeface="Times New Roman Tj" pitchFamily="18" charset="-52"/>
              </a:rPr>
              <a:t>, балки ба </a:t>
            </a:r>
            <a:r>
              <a:rPr lang="ru-RU" dirty="0" err="1">
                <a:latin typeface="Times New Roman Tj" pitchFamily="18" charset="-52"/>
              </a:rPr>
              <a:t>њар</a:t>
            </a:r>
            <a:r>
              <a:rPr lang="ru-RU" dirty="0">
                <a:latin typeface="Times New Roman Tj" pitchFamily="18" charset="-52"/>
              </a:rPr>
              <a:t> </a:t>
            </a:r>
            <a:r>
              <a:rPr lang="ru-RU" dirty="0" err="1">
                <a:latin typeface="Times New Roman Tj" pitchFamily="18" charset="-52"/>
              </a:rPr>
              <a:t>кадоми</a:t>
            </a:r>
            <a:r>
              <a:rPr lang="ru-RU" dirty="0">
                <a:latin typeface="Times New Roman Tj" pitchFamily="18" charset="-52"/>
              </a:rPr>
              <a:t> </a:t>
            </a:r>
            <a:r>
              <a:rPr lang="ru-RU" dirty="0" err="1">
                <a:latin typeface="Times New Roman Tj" pitchFamily="18" charset="-52"/>
              </a:rPr>
              <a:t>онњо</a:t>
            </a:r>
            <a:r>
              <a:rPr lang="ru-RU" dirty="0">
                <a:latin typeface="Times New Roman Tj" pitchFamily="18" charset="-52"/>
              </a:rPr>
              <a:t> низ </a:t>
            </a:r>
            <a:r>
              <a:rPr lang="ru-RU" dirty="0" err="1">
                <a:latin typeface="Times New Roman Tj" pitchFamily="18" charset="-52"/>
              </a:rPr>
              <a:t>дахл</a:t>
            </a:r>
            <a:r>
              <a:rPr lang="ru-RU" dirty="0">
                <a:latin typeface="Times New Roman Tj" pitchFamily="18" charset="-52"/>
              </a:rPr>
              <a:t> </a:t>
            </a:r>
            <a:r>
              <a:rPr lang="ru-RU" dirty="0" err="1">
                <a:latin typeface="Times New Roman Tj" pitchFamily="18" charset="-52"/>
              </a:rPr>
              <a:t>дорад</a:t>
            </a:r>
            <a:r>
              <a:rPr lang="ru-RU" dirty="0">
                <a:latin typeface="Times New Roman Tj" pitchFamily="18" charset="-52"/>
              </a:rPr>
              <a:t>.» (</a:t>
            </a:r>
            <a:r>
              <a:rPr lang="ru-RU" dirty="0" err="1">
                <a:latin typeface="Times New Roman Tj" pitchFamily="18" charset="-52"/>
              </a:rPr>
              <a:t>Паёми</a:t>
            </a:r>
            <a:r>
              <a:rPr lang="ru-RU" dirty="0">
                <a:latin typeface="Times New Roman Tj" pitchFamily="18" charset="-52"/>
              </a:rPr>
              <a:t> </a:t>
            </a:r>
            <a:r>
              <a:rPr lang="ru-RU" dirty="0" err="1">
                <a:latin typeface="Times New Roman Tj" pitchFamily="18" charset="-52"/>
              </a:rPr>
              <a:t>Президенти</a:t>
            </a:r>
            <a:r>
              <a:rPr lang="ru-RU" dirty="0">
                <a:latin typeface="Times New Roman Tj" pitchFamily="18" charset="-52"/>
              </a:rPr>
              <a:t> </a:t>
            </a:r>
            <a:r>
              <a:rPr lang="ru-RU" dirty="0" err="1">
                <a:latin typeface="Times New Roman Tj" pitchFamily="18" charset="-52"/>
              </a:rPr>
              <a:t>Љумњурии</a:t>
            </a:r>
            <a:r>
              <a:rPr lang="ru-RU" dirty="0">
                <a:latin typeface="Times New Roman Tj" pitchFamily="18" charset="-52"/>
              </a:rPr>
              <a:t> </a:t>
            </a:r>
            <a:r>
              <a:rPr lang="ru-RU" dirty="0" err="1">
                <a:latin typeface="Times New Roman Tj" pitchFamily="18" charset="-52"/>
              </a:rPr>
              <a:t>Тољикистон</a:t>
            </a:r>
            <a:r>
              <a:rPr lang="ru-RU" dirty="0">
                <a:latin typeface="Times New Roman Tj" pitchFamily="18" charset="-52"/>
              </a:rPr>
              <a:t>, </a:t>
            </a:r>
            <a:r>
              <a:rPr lang="ru-RU" dirty="0" err="1">
                <a:latin typeface="Times New Roman Tj" pitchFamily="18" charset="-52"/>
              </a:rPr>
              <a:t>муњтарам</a:t>
            </a:r>
            <a:r>
              <a:rPr lang="ru-RU" dirty="0">
                <a:latin typeface="Times New Roman Tj" pitchFamily="18" charset="-52"/>
              </a:rPr>
              <a:t> </a:t>
            </a:r>
            <a:r>
              <a:rPr lang="ru-RU" dirty="0" err="1">
                <a:latin typeface="Times New Roman Tj" pitchFamily="18" charset="-52"/>
              </a:rPr>
              <a:t>Эмомалї</a:t>
            </a:r>
            <a:r>
              <a:rPr lang="ru-RU" dirty="0">
                <a:latin typeface="Times New Roman Tj" pitchFamily="18" charset="-52"/>
              </a:rPr>
              <a:t> </a:t>
            </a:r>
            <a:r>
              <a:rPr lang="ru-RU" dirty="0" err="1">
                <a:latin typeface="Times New Roman Tj" pitchFamily="18" charset="-52"/>
              </a:rPr>
              <a:t>Рањмон</a:t>
            </a:r>
            <a:r>
              <a:rPr lang="ru-RU" dirty="0">
                <a:latin typeface="Times New Roman Tj" pitchFamily="18" charset="-52"/>
              </a:rPr>
              <a:t> ба </a:t>
            </a:r>
            <a:r>
              <a:rPr lang="ru-RU" dirty="0" err="1">
                <a:latin typeface="Times New Roman Tj" pitchFamily="18" charset="-52"/>
              </a:rPr>
              <a:t>Маљлиси</a:t>
            </a:r>
            <a:r>
              <a:rPr lang="ru-RU" dirty="0">
                <a:latin typeface="Times New Roman Tj" pitchFamily="18" charset="-52"/>
              </a:rPr>
              <a:t> </a:t>
            </a:r>
            <a:r>
              <a:rPr lang="ru-RU" dirty="0" err="1">
                <a:latin typeface="Times New Roman Tj" pitchFamily="18" charset="-52"/>
              </a:rPr>
              <a:t>Олии</a:t>
            </a:r>
            <a:r>
              <a:rPr lang="ru-RU" dirty="0">
                <a:latin typeface="Times New Roman Tj" pitchFamily="18" charset="-52"/>
              </a:rPr>
              <a:t> </a:t>
            </a:r>
            <a:r>
              <a:rPr lang="ru-RU" dirty="0" err="1">
                <a:latin typeface="Times New Roman Tj" pitchFamily="18" charset="-52"/>
              </a:rPr>
              <a:t>Љумњурии</a:t>
            </a:r>
            <a:r>
              <a:rPr lang="ru-RU" dirty="0">
                <a:latin typeface="Times New Roman Tj" pitchFamily="18" charset="-52"/>
              </a:rPr>
              <a:t> </a:t>
            </a:r>
            <a:r>
              <a:rPr lang="ru-RU" dirty="0" err="1">
                <a:latin typeface="Times New Roman Tj" pitchFamily="18" charset="-52"/>
              </a:rPr>
              <a:t>Тољикистон</a:t>
            </a:r>
            <a:r>
              <a:rPr lang="ru-RU" dirty="0">
                <a:latin typeface="Times New Roman Tj" pitchFamily="18" charset="-52"/>
              </a:rPr>
              <a:t> аз 25 апрели соли 2008)</a:t>
            </a:r>
          </a:p>
          <a:p>
            <a:pPr algn="just"/>
            <a:endParaRPr lang="ru-RU" dirty="0">
              <a:latin typeface="Times New Roman Tj" pitchFamily="18" charset="-52"/>
            </a:endParaRPr>
          </a:p>
        </p:txBody>
      </p:sp>
      <p:sp>
        <p:nvSpPr>
          <p:cNvPr id="4" name="Заголовок 1"/>
          <p:cNvSpPr txBox="1">
            <a:spLocks/>
          </p:cNvSpPr>
          <p:nvPr/>
        </p:nvSpPr>
        <p:spPr>
          <a:xfrm>
            <a:off x="385734" y="1429153"/>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err="1">
                <a:ln>
                  <a:noFill/>
                </a:ln>
                <a:solidFill>
                  <a:srgbClr val="0070C0"/>
                </a:solidFill>
                <a:effectLst/>
                <a:uLnTx/>
                <a:uFillTx/>
                <a:latin typeface="Times New Roman Tj" pitchFamily="18" charset="-52"/>
                <a:ea typeface="+mj-ea"/>
                <a:cs typeface="+mj-cs"/>
              </a:rPr>
              <a:t>Иқтибос</a:t>
            </a:r>
            <a:r>
              <a:rPr kumimoji="0" lang="ru-RU" sz="32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35</a:t>
            </a:fld>
            <a:endParaRPr lang="ru-RU"/>
          </a:p>
        </p:txBody>
      </p:sp>
      <p:sp>
        <p:nvSpPr>
          <p:cNvPr id="6" name="Заголовок 1">
            <a:extLst>
              <a:ext uri="{FF2B5EF4-FFF2-40B4-BE49-F238E27FC236}">
                <a16:creationId xmlns:a16="http://schemas.microsoft.com/office/drawing/2014/main" id="{A2389099-8F1F-4C16-9F68-1692F82215FF}"/>
              </a:ext>
            </a:extLst>
          </p:cNvPr>
          <p:cNvSpPr txBox="1">
            <a:spLocks/>
          </p:cNvSpPr>
          <p:nvPr/>
        </p:nvSpPr>
        <p:spPr>
          <a:xfrm>
            <a:off x="251520" y="69269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5CBD9F2-F491-4F64-B874-E143D18E6233}" type="slidenum">
              <a:rPr lang="ru-RU" smtClean="0"/>
              <a:pPr/>
              <a:t>36</a:t>
            </a:fld>
            <a:endParaRPr lang="ru-RU"/>
          </a:p>
        </p:txBody>
      </p:sp>
      <p:sp>
        <p:nvSpPr>
          <p:cNvPr id="6" name="Заголовок 1"/>
          <p:cNvSpPr txBox="1">
            <a:spLocks/>
          </p:cNvSpPr>
          <p:nvPr/>
        </p:nvSpPr>
        <p:spPr>
          <a:xfrm>
            <a:off x="611560" y="1556792"/>
            <a:ext cx="8458200" cy="5715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err="1">
                <a:ln>
                  <a:noFill/>
                </a:ln>
                <a:solidFill>
                  <a:srgbClr val="0070C0"/>
                </a:solidFill>
                <a:effectLst/>
                <a:uLnTx/>
                <a:uFillTx/>
                <a:latin typeface="Times New Roman Tj" pitchFamily="18" charset="-52"/>
                <a:ea typeface="+mj-ea"/>
                <a:cs typeface="+mj-cs"/>
              </a:rPr>
              <a:t>Хизмати</a:t>
            </a:r>
            <a:r>
              <a:rPr kumimoji="0" lang="ru-RU" sz="4400" b="1" i="0" u="none" strike="noStrike" kern="1200" cap="none" spc="0" normalizeH="0" baseline="0" noProof="0" dirty="0">
                <a:ln>
                  <a:noFill/>
                </a:ln>
                <a:solidFill>
                  <a:srgbClr val="0070C0"/>
                </a:solidFill>
                <a:effectLst/>
                <a:uLnTx/>
                <a:uFillTx/>
                <a:latin typeface="Times New Roman Tj" pitchFamily="18" charset="-52"/>
                <a:ea typeface="+mj-ea"/>
                <a:cs typeface="+mj-cs"/>
              </a:rPr>
              <a:t> давлатӣ-3 </a:t>
            </a:r>
            <a:br>
              <a:rPr kumimoji="0" lang="ru-RU" sz="4400" b="0"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4400" b="0"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3" name="Прямоугольник 2"/>
          <p:cNvSpPr/>
          <p:nvPr/>
        </p:nvSpPr>
        <p:spPr>
          <a:xfrm>
            <a:off x="1187624" y="2452698"/>
            <a:ext cx="7627164" cy="1508105"/>
          </a:xfrm>
          <a:prstGeom prst="rect">
            <a:avLst/>
          </a:prstGeom>
        </p:spPr>
        <p:txBody>
          <a:bodyPr wrap="square">
            <a:spAutoFit/>
          </a:bodyPr>
          <a:lstStyle/>
          <a:p>
            <a:pPr algn="just">
              <a:lnSpc>
                <a:spcPct val="115000"/>
              </a:lnSpc>
              <a:spcAft>
                <a:spcPts val="1000"/>
              </a:spcAft>
            </a:pPr>
            <a:r>
              <a:rPr lang="ru-RU" sz="4000" b="1" dirty="0">
                <a:latin typeface="Times New Roman Tj"/>
                <a:ea typeface="Calibri"/>
                <a:cs typeface="Times New Roman"/>
              </a:rPr>
              <a:t>	</a:t>
            </a:r>
            <a:r>
              <a:rPr lang="ru-RU" sz="4000" b="1" dirty="0" err="1">
                <a:latin typeface="Times New Roman Tj"/>
                <a:ea typeface="Calibri"/>
                <a:cs typeface="Times New Roman"/>
              </a:rPr>
              <a:t>Амалисозии</a:t>
            </a:r>
            <a:r>
              <a:rPr lang="ru-RU" sz="4000" b="1" dirty="0">
                <a:latin typeface="Times New Roman Tj"/>
                <a:ea typeface="Calibri"/>
                <a:cs typeface="Times New Roman"/>
              </a:rPr>
              <a:t> </a:t>
            </a:r>
            <a:r>
              <a:rPr lang="ru-RU" sz="4000" b="1" dirty="0" err="1">
                <a:latin typeface="Times New Roman Tj"/>
                <a:ea typeface="Calibri"/>
                <a:cs typeface="Times New Roman"/>
              </a:rPr>
              <a:t>салоњияти</a:t>
            </a:r>
            <a:r>
              <a:rPr lang="ru-RU" sz="4000" b="1" dirty="0">
                <a:latin typeface="Times New Roman Tj"/>
                <a:ea typeface="Calibri"/>
                <a:cs typeface="Times New Roman"/>
              </a:rPr>
              <a:t> </a:t>
            </a:r>
            <a:r>
              <a:rPr lang="ru-RU" sz="4000" b="1" dirty="0" err="1">
                <a:latin typeface="Times New Roman Tj"/>
                <a:ea typeface="Calibri"/>
                <a:cs typeface="Times New Roman"/>
              </a:rPr>
              <a:t>маќомоти</a:t>
            </a:r>
            <a:r>
              <a:rPr lang="ru-RU" sz="4000" b="1" dirty="0">
                <a:latin typeface="Times New Roman Tj"/>
                <a:ea typeface="Calibri"/>
                <a:cs typeface="Times New Roman"/>
              </a:rPr>
              <a:t> </a:t>
            </a:r>
            <a:r>
              <a:rPr lang="ru-RU" sz="4000" b="1" dirty="0" err="1">
                <a:latin typeface="Times New Roman Tj"/>
                <a:ea typeface="Calibri"/>
                <a:cs typeface="Times New Roman"/>
              </a:rPr>
              <a:t>давлатї</a:t>
            </a:r>
            <a:r>
              <a:rPr lang="ru-RU" sz="4000" b="1" dirty="0">
                <a:latin typeface="Times New Roman Tj"/>
                <a:ea typeface="Calibri"/>
                <a:cs typeface="Times New Roman"/>
              </a:rPr>
              <a:t> </a:t>
            </a:r>
            <a:endParaRPr lang="ru-RU" sz="4000" dirty="0">
              <a:ea typeface="Calibri"/>
              <a:cs typeface="Times New Roman"/>
            </a:endParaRPr>
          </a:p>
        </p:txBody>
      </p:sp>
      <p:sp>
        <p:nvSpPr>
          <p:cNvPr id="5" name="Заголовок 1">
            <a:extLst>
              <a:ext uri="{FF2B5EF4-FFF2-40B4-BE49-F238E27FC236}">
                <a16:creationId xmlns:a16="http://schemas.microsoft.com/office/drawing/2014/main" id="{F28759C3-AF5A-4BC0-ACE4-DE54F84E1650}"/>
              </a:ext>
            </a:extLst>
          </p:cNvPr>
          <p:cNvSpPr txBox="1">
            <a:spLocks/>
          </p:cNvSpPr>
          <p:nvPr/>
        </p:nvSpPr>
        <p:spPr>
          <a:xfrm>
            <a:off x="251520" y="69269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extLst>
      <p:ext uri="{BB962C8B-B14F-4D97-AF65-F5344CB8AC3E}">
        <p14:creationId xmlns:p14="http://schemas.microsoft.com/office/powerpoint/2010/main" val="3920508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37</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409096"/>
            <a:ext cx="8229600" cy="939784"/>
          </a:xfrm>
        </p:spPr>
        <p:txBody>
          <a:bodyPr>
            <a:noAutofit/>
          </a:bodyPr>
          <a:lstStyle/>
          <a:p>
            <a:r>
              <a:rPr lang="ru-RU" sz="3200" b="1" dirty="0" err="1">
                <a:solidFill>
                  <a:schemeClr val="accent1">
                    <a:lumMod val="75000"/>
                  </a:schemeClr>
                </a:solidFill>
                <a:latin typeface="Times New Roman Tj" pitchFamily="18" charset="-52"/>
              </a:rPr>
              <a:t>Низоми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хизмати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99938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ru-RU" dirty="0">
                <a:latin typeface="Times New Roman Tj" pitchFamily="18" charset="-52"/>
              </a:rPr>
              <a:t>	- </a:t>
            </a:r>
            <a:r>
              <a:rPr lang="ru-RU" dirty="0" err="1">
                <a:latin typeface="Times New Roman Tj" pitchFamily="18" charset="-52"/>
              </a:rPr>
              <a:t>хизмати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шањрвандї</a:t>
            </a:r>
            <a:endParaRPr lang="ru-RU" dirty="0">
              <a:latin typeface="Times New Roman Tj" pitchFamily="18" charset="-52"/>
            </a:endParaRPr>
          </a:p>
          <a:p>
            <a:pPr algn="just">
              <a:buFont typeface="Arial" pitchFamily="34" charset="0"/>
              <a:buNone/>
            </a:pPr>
            <a:r>
              <a:rPr lang="ru-RU" dirty="0">
                <a:latin typeface="Times New Roman Tj" pitchFamily="18" charset="-52"/>
              </a:rPr>
              <a:t>	- </a:t>
            </a:r>
            <a:r>
              <a:rPr lang="ru-RU" dirty="0" err="1">
                <a:latin typeface="Times New Roman Tj" pitchFamily="18" charset="-52"/>
              </a:rPr>
              <a:t>хизмати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маќомоти</a:t>
            </a:r>
            <a:r>
              <a:rPr lang="ru-RU" dirty="0">
                <a:latin typeface="Times New Roman Tj" pitchFamily="18" charset="-52"/>
              </a:rPr>
              <a:t> </a:t>
            </a:r>
            <a:r>
              <a:rPr lang="ru-RU" dirty="0" err="1">
                <a:latin typeface="Times New Roman Tj" pitchFamily="18" charset="-52"/>
              </a:rPr>
              <a:t>њифзи</a:t>
            </a:r>
            <a:endParaRPr lang="ru-RU" dirty="0">
              <a:latin typeface="Times New Roman Tj" pitchFamily="18" charset="-52"/>
            </a:endParaRPr>
          </a:p>
          <a:p>
            <a:pPr algn="just">
              <a:buFont typeface="Arial" pitchFamily="34" charset="0"/>
              <a:buNone/>
            </a:pPr>
            <a:r>
              <a:rPr lang="ru-RU" dirty="0">
                <a:latin typeface="Times New Roman Tj" pitchFamily="18" charset="-52"/>
              </a:rPr>
              <a:t>      </a:t>
            </a:r>
            <a:r>
              <a:rPr lang="ru-RU" dirty="0" err="1">
                <a:latin typeface="Times New Roman Tj" pitchFamily="18" charset="-52"/>
              </a:rPr>
              <a:t>њуќуќ</a:t>
            </a:r>
            <a:endParaRPr lang="ru-RU" dirty="0">
              <a:latin typeface="Times New Roman Tj" pitchFamily="18" charset="-52"/>
            </a:endParaRPr>
          </a:p>
          <a:p>
            <a:pPr algn="just">
              <a:buFont typeface="Arial" pitchFamily="34" charset="0"/>
              <a:buNone/>
            </a:pPr>
            <a:r>
              <a:rPr lang="ru-RU" dirty="0">
                <a:latin typeface="Times New Roman Tj" pitchFamily="18" charset="-52"/>
              </a:rPr>
              <a:t>	- </a:t>
            </a:r>
            <a:r>
              <a:rPr lang="ru-RU" dirty="0" err="1">
                <a:latin typeface="Times New Roman Tj" pitchFamily="18" charset="-52"/>
              </a:rPr>
              <a:t>хизмати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њарбї</a:t>
            </a:r>
            <a:endParaRPr lang="ru-RU" dirty="0">
              <a:latin typeface="Times New Roman Tj" pitchFamily="18" charset="-52"/>
            </a:endParaRPr>
          </a:p>
          <a:p>
            <a:pPr algn="just"/>
            <a:endParaRPr lang="ru-RU" dirty="0">
              <a:latin typeface="Times New Roman Tj" pitchFamily="18" charset="-52"/>
            </a:endParaRPr>
          </a:p>
          <a:p>
            <a:pPr algn="just">
              <a:buFont typeface="Arial" pitchFamily="34" charset="0"/>
              <a:buNone/>
            </a:pPr>
            <a:r>
              <a:rPr lang="ru-RU" i="1" dirty="0">
                <a:latin typeface="Times New Roman Tj" pitchFamily="18" charset="-52"/>
              </a:rPr>
              <a:t>	(</a:t>
            </a:r>
            <a:r>
              <a:rPr lang="ru-RU" dirty="0" err="1">
                <a:latin typeface="Times New Roman Tj" pitchFamily="18" charset="-52"/>
              </a:rPr>
              <a:t>Ќисми</a:t>
            </a:r>
            <a:r>
              <a:rPr lang="ru-RU" dirty="0">
                <a:latin typeface="Times New Roman Tj" pitchFamily="18" charset="-52"/>
              </a:rPr>
              <a:t> 1 </a:t>
            </a:r>
            <a:r>
              <a:rPr lang="ru-RU" i="1" dirty="0" err="1">
                <a:latin typeface="Times New Roman Tj" pitchFamily="18" charset="-52"/>
              </a:rPr>
              <a:t>моддаи</a:t>
            </a:r>
            <a:r>
              <a:rPr lang="ru-RU" i="1" dirty="0">
                <a:latin typeface="Times New Roman Tj" pitchFamily="18" charset="-52"/>
              </a:rPr>
              <a:t> 5 </a:t>
            </a:r>
            <a:r>
              <a:rPr lang="ru-RU" i="1" dirty="0" err="1">
                <a:latin typeface="Times New Roman Tj" pitchFamily="18" charset="-52"/>
              </a:rPr>
              <a:t>Ќонуни</a:t>
            </a:r>
            <a:r>
              <a:rPr lang="ru-RU" i="1" dirty="0">
                <a:latin typeface="Times New Roman Tj" pitchFamily="18" charset="-52"/>
              </a:rPr>
              <a:t> </a:t>
            </a:r>
            <a:r>
              <a:rPr lang="ru-RU" i="1" dirty="0" err="1">
                <a:latin typeface="Times New Roman Tj" pitchFamily="18" charset="-52"/>
              </a:rPr>
              <a:t>Љумњурии</a:t>
            </a:r>
            <a:r>
              <a:rPr lang="ru-RU" i="1" dirty="0">
                <a:latin typeface="Times New Roman Tj" pitchFamily="18" charset="-52"/>
              </a:rPr>
              <a:t> </a:t>
            </a:r>
            <a:r>
              <a:rPr lang="ru-RU" i="1" dirty="0" err="1">
                <a:latin typeface="Times New Roman Tj" pitchFamily="18" charset="-52"/>
              </a:rPr>
              <a:t>Тољикистон</a:t>
            </a:r>
            <a:r>
              <a:rPr lang="ru-RU" i="1" dirty="0">
                <a:latin typeface="Times New Roman Tj" pitchFamily="18" charset="-52"/>
              </a:rPr>
              <a:t> «Дар </a:t>
            </a:r>
            <a:r>
              <a:rPr lang="ru-RU" i="1" dirty="0" err="1">
                <a:latin typeface="Times New Roman Tj" pitchFamily="18" charset="-52"/>
              </a:rPr>
              <a:t>бораи</a:t>
            </a:r>
            <a:r>
              <a:rPr lang="ru-RU" i="1" dirty="0">
                <a:latin typeface="Times New Roman Tj" pitchFamily="18" charset="-52"/>
              </a:rPr>
              <a:t> </a:t>
            </a:r>
            <a:r>
              <a:rPr lang="ru-RU" i="1" dirty="0" err="1">
                <a:latin typeface="Times New Roman Tj" pitchFamily="18" charset="-52"/>
              </a:rPr>
              <a:t>хизмати</a:t>
            </a:r>
            <a:r>
              <a:rPr lang="ru-RU" i="1" dirty="0">
                <a:latin typeface="Times New Roman Tj" pitchFamily="18" charset="-52"/>
              </a:rPr>
              <a:t> </a:t>
            </a:r>
            <a:r>
              <a:rPr lang="ru-RU" i="1" dirty="0" err="1">
                <a:latin typeface="Times New Roman Tj" pitchFamily="18" charset="-52"/>
              </a:rPr>
              <a:t>давлатї</a:t>
            </a:r>
            <a:r>
              <a:rPr lang="ru-RU" i="1" dirty="0">
                <a:latin typeface="Times New Roman Tj" pitchFamily="18" charset="-52"/>
              </a:rPr>
              <a:t>»)</a:t>
            </a:r>
            <a:endParaRPr lang="ru-RU" dirty="0">
              <a:latin typeface="Times New Roman Tj" pitchFamily="18" charset="-52"/>
            </a:endParaRPr>
          </a:p>
        </p:txBody>
      </p:sp>
    </p:spTree>
    <p:extLst>
      <p:ext uri="{BB962C8B-B14F-4D97-AF65-F5344CB8AC3E}">
        <p14:creationId xmlns:p14="http://schemas.microsoft.com/office/powerpoint/2010/main" val="3109499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38</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196752"/>
            <a:ext cx="8229600" cy="939784"/>
          </a:xfrm>
        </p:spPr>
        <p:txBody>
          <a:bodyPr>
            <a:noAutofit/>
          </a:bodyPr>
          <a:lstStyle/>
          <a:p>
            <a:r>
              <a:rPr lang="ru-RU" sz="3200" b="1" dirty="0" err="1">
                <a:solidFill>
                  <a:schemeClr val="accent1">
                    <a:lumMod val="75000"/>
                  </a:schemeClr>
                </a:solidFill>
                <a:latin typeface="Times New Roman Tj" pitchFamily="18" charset="-52"/>
              </a:rPr>
              <a:t>Принсипҳои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хизмати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(1)</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772817"/>
            <a:ext cx="8229600" cy="4243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ru-RU" sz="2600" b="0" i="0" dirty="0">
                <a:solidFill>
                  <a:srgbClr val="000000"/>
                </a:solidFill>
                <a:effectLst/>
                <a:latin typeface="Times New Roman Tj" pitchFamily="18" charset="-52"/>
              </a:rPr>
              <a:t>	</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волоияти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Конститутсия</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қонунҳои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Ҷумҳурии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Тоҷикистон</a:t>
            </a:r>
            <a:r>
              <a:rPr lang="ru-RU" sz="2600" b="0" i="0" dirty="0">
                <a:solidFill>
                  <a:srgbClr val="000000"/>
                </a:solidFill>
                <a:effectLst/>
                <a:latin typeface="Georgia" panose="02040502050405020303" pitchFamily="18" charset="0"/>
              </a:rPr>
              <a:t>;</a:t>
            </a:r>
          </a:p>
          <a:p>
            <a:pPr marL="0" indent="0" algn="l">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афзалияти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ҳуқуқу</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озодиҳои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инсон</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шаҳрванд</a:t>
            </a:r>
            <a:r>
              <a:rPr lang="ru-RU" sz="2600" b="0" i="0" dirty="0">
                <a:solidFill>
                  <a:srgbClr val="000000"/>
                </a:solidFill>
                <a:effectLst/>
                <a:latin typeface="Georgia" panose="02040502050405020303" pitchFamily="18" charset="0"/>
              </a:rPr>
              <a:t>;</a:t>
            </a:r>
          </a:p>
          <a:p>
            <a:pPr marL="0" indent="0" algn="l">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ягонагии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низоми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новобаста</a:t>
            </a:r>
            <a:r>
              <a:rPr lang="ru-RU" sz="2600" b="0" i="0" dirty="0">
                <a:solidFill>
                  <a:srgbClr val="000000"/>
                </a:solidFill>
                <a:effectLst/>
                <a:latin typeface="Georgia" panose="02040502050405020303" pitchFamily="18" charset="0"/>
              </a:rPr>
              <a:t> аз </a:t>
            </a:r>
            <a:r>
              <a:rPr lang="ru-RU" sz="2600" b="0" i="0" dirty="0" err="1">
                <a:solidFill>
                  <a:srgbClr val="000000"/>
                </a:solidFill>
                <a:effectLst/>
                <a:latin typeface="Georgia" panose="02040502050405020303" pitchFamily="18" charset="0"/>
              </a:rPr>
              <a:t>таҷзияи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ҳокимияти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 ба </a:t>
            </a:r>
            <a:r>
              <a:rPr lang="ru-RU" sz="2600" b="0" i="0" dirty="0" err="1">
                <a:solidFill>
                  <a:srgbClr val="000000"/>
                </a:solidFill>
                <a:effectLst/>
                <a:latin typeface="Georgia" panose="02040502050405020303" pitchFamily="18" charset="0"/>
              </a:rPr>
              <a:t>ҳомимияти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қонунгузор</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иҷроия</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судӣ</a:t>
            </a:r>
            <a:r>
              <a:rPr lang="ru-RU" sz="2600" b="0" i="0" dirty="0">
                <a:solidFill>
                  <a:srgbClr val="000000"/>
                </a:solidFill>
                <a:effectLst/>
                <a:latin typeface="Georgia" panose="02040502050405020303" pitchFamily="18" charset="0"/>
              </a:rPr>
              <a:t>;</a:t>
            </a:r>
          </a:p>
          <a:p>
            <a:pPr marL="0" indent="0" algn="l">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садоқат</a:t>
            </a:r>
            <a:r>
              <a:rPr lang="ru-RU" sz="2600" b="0" i="0" dirty="0">
                <a:solidFill>
                  <a:srgbClr val="000000"/>
                </a:solidFill>
                <a:effectLst/>
                <a:latin typeface="Georgia" panose="02040502050405020303" pitchFamily="18" charset="0"/>
              </a:rPr>
              <a:t> ба </a:t>
            </a:r>
            <a:r>
              <a:rPr lang="ru-RU" sz="2600" b="0" i="0" dirty="0" err="1">
                <a:solidFill>
                  <a:srgbClr val="000000"/>
                </a:solidFill>
                <a:effectLst/>
                <a:latin typeface="Georgia" panose="02040502050405020303" pitchFamily="18" charset="0"/>
              </a:rPr>
              <a:t>Ватан</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ба </a:t>
            </a:r>
            <a:r>
              <a:rPr lang="ru-RU" sz="2600" b="0" i="0" dirty="0" err="1">
                <a:solidFill>
                  <a:srgbClr val="000000"/>
                </a:solidFill>
                <a:effectLst/>
                <a:latin typeface="Georgia" panose="02040502050405020303" pitchFamily="18" charset="0"/>
              </a:rPr>
              <a:t>халқи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Тоҷикистон</a:t>
            </a:r>
            <a:r>
              <a:rPr lang="ru-RU" sz="2600" b="0" i="0" dirty="0">
                <a:solidFill>
                  <a:srgbClr val="000000"/>
                </a:solidFill>
                <a:effectLst/>
                <a:latin typeface="Georgia" panose="02040502050405020303" pitchFamily="18" charset="0"/>
              </a:rPr>
              <a:t>;</a:t>
            </a:r>
          </a:p>
          <a:p>
            <a:pPr marL="0" indent="0" algn="l">
              <a:buNone/>
            </a:pPr>
            <a:r>
              <a:rPr lang="ru-RU" sz="2600" b="0" i="0" dirty="0">
                <a:solidFill>
                  <a:srgbClr val="000000"/>
                </a:solidFill>
                <a:effectLst/>
                <a:latin typeface="Georgia" panose="02040502050405020303" pitchFamily="18" charset="0"/>
              </a:rPr>
              <a:t>	</a:t>
            </a:r>
            <a:endParaRPr lang="ru-RU" sz="2600" dirty="0">
              <a:latin typeface="Times New Roman Tj" pitchFamily="18" charset="-52"/>
            </a:endParaRPr>
          </a:p>
          <a:p>
            <a:pPr algn="just">
              <a:buFont typeface="Arial" pitchFamily="34" charset="0"/>
              <a:buNone/>
            </a:pPr>
            <a:r>
              <a:rPr lang="ru-RU" sz="2600" i="1" dirty="0">
                <a:latin typeface="Times New Roman Tj" pitchFamily="18" charset="-52"/>
              </a:rPr>
              <a:t>	(</a:t>
            </a:r>
            <a:r>
              <a:rPr lang="ru-RU" sz="2600" dirty="0" err="1">
                <a:latin typeface="Times New Roman Tj" pitchFamily="18" charset="-52"/>
              </a:rPr>
              <a:t>Ќисми</a:t>
            </a:r>
            <a:r>
              <a:rPr lang="ru-RU" sz="2600" dirty="0">
                <a:latin typeface="Times New Roman Tj" pitchFamily="18" charset="-52"/>
              </a:rPr>
              <a:t> 1 </a:t>
            </a:r>
            <a:r>
              <a:rPr lang="ru-RU" sz="2600" i="1" dirty="0" err="1">
                <a:latin typeface="Times New Roman Tj" pitchFamily="18" charset="-52"/>
              </a:rPr>
              <a:t>моддаи</a:t>
            </a:r>
            <a:r>
              <a:rPr lang="ru-RU" sz="2600" i="1" dirty="0">
                <a:latin typeface="Times New Roman Tj" pitchFamily="18" charset="-52"/>
              </a:rPr>
              <a:t> 7 </a:t>
            </a:r>
            <a:r>
              <a:rPr lang="ru-RU" sz="2600" i="1" dirty="0" err="1">
                <a:latin typeface="Times New Roman Tj" pitchFamily="18" charset="-52"/>
              </a:rPr>
              <a:t>Ќонуни</a:t>
            </a:r>
            <a:r>
              <a:rPr lang="ru-RU" sz="2600" i="1" dirty="0">
                <a:latin typeface="Times New Roman Tj" pitchFamily="18" charset="-52"/>
              </a:rPr>
              <a:t> </a:t>
            </a:r>
            <a:r>
              <a:rPr lang="ru-RU" sz="2600" i="1" dirty="0" err="1">
                <a:latin typeface="Times New Roman Tj" pitchFamily="18" charset="-52"/>
              </a:rPr>
              <a:t>Љумњурии</a:t>
            </a:r>
            <a:r>
              <a:rPr lang="ru-RU" sz="2600" i="1" dirty="0">
                <a:latin typeface="Times New Roman Tj" pitchFamily="18" charset="-52"/>
              </a:rPr>
              <a:t> </a:t>
            </a:r>
            <a:r>
              <a:rPr lang="ru-RU" sz="2600" i="1" dirty="0" err="1">
                <a:latin typeface="Times New Roman Tj" pitchFamily="18" charset="-52"/>
              </a:rPr>
              <a:t>Тољикистон</a:t>
            </a:r>
            <a:r>
              <a:rPr lang="ru-RU" sz="2600" i="1" dirty="0">
                <a:latin typeface="Times New Roman Tj" pitchFamily="18" charset="-52"/>
              </a:rPr>
              <a:t> «Дар </a:t>
            </a:r>
            <a:r>
              <a:rPr lang="ru-RU" sz="2600" i="1" dirty="0" err="1">
                <a:latin typeface="Times New Roman Tj" pitchFamily="18" charset="-52"/>
              </a:rPr>
              <a:t>бораи</a:t>
            </a:r>
            <a:r>
              <a:rPr lang="ru-RU" sz="2600" i="1" dirty="0">
                <a:latin typeface="Times New Roman Tj" pitchFamily="18" charset="-52"/>
              </a:rPr>
              <a:t> </a:t>
            </a:r>
            <a:r>
              <a:rPr lang="ru-RU" sz="2600" i="1" dirty="0" err="1">
                <a:latin typeface="Times New Roman Tj" pitchFamily="18" charset="-52"/>
              </a:rPr>
              <a:t>хизмати</a:t>
            </a:r>
            <a:r>
              <a:rPr lang="ru-RU" sz="2600" i="1" dirty="0">
                <a:latin typeface="Times New Roman Tj" pitchFamily="18" charset="-52"/>
              </a:rPr>
              <a:t> </a:t>
            </a:r>
            <a:r>
              <a:rPr lang="ru-RU" sz="2600" i="1" dirty="0" err="1">
                <a:latin typeface="Times New Roman Tj" pitchFamily="18" charset="-52"/>
              </a:rPr>
              <a:t>давлатї</a:t>
            </a:r>
            <a:r>
              <a:rPr lang="ru-RU" sz="2600" i="1" dirty="0">
                <a:latin typeface="Times New Roman Tj" pitchFamily="18" charset="-52"/>
              </a:rPr>
              <a:t>»)</a:t>
            </a:r>
            <a:endParaRPr lang="ru-RU" sz="2600" dirty="0">
              <a:latin typeface="Times New Roman Tj" pitchFamily="18" charset="-52"/>
            </a:endParaRPr>
          </a:p>
        </p:txBody>
      </p:sp>
    </p:spTree>
    <p:extLst>
      <p:ext uri="{BB962C8B-B14F-4D97-AF65-F5344CB8AC3E}">
        <p14:creationId xmlns:p14="http://schemas.microsoft.com/office/powerpoint/2010/main" val="127484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39</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196752"/>
            <a:ext cx="8229600" cy="939784"/>
          </a:xfrm>
        </p:spPr>
        <p:txBody>
          <a:bodyPr>
            <a:noAutofit/>
          </a:bodyPr>
          <a:lstStyle/>
          <a:p>
            <a:r>
              <a:rPr lang="ru-RU" sz="3200" b="1" dirty="0" err="1">
                <a:solidFill>
                  <a:schemeClr val="accent1">
                    <a:lumMod val="75000"/>
                  </a:schemeClr>
                </a:solidFill>
                <a:latin typeface="Times New Roman Tj" pitchFamily="18" charset="-52"/>
              </a:rPr>
              <a:t>Принсипҳои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хизмати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(2)</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844824"/>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ru-RU" sz="2600" b="0" i="0" dirty="0">
                <a:solidFill>
                  <a:srgbClr val="000000"/>
                </a:solidFill>
                <a:effectLst/>
                <a:latin typeface="Times New Roman Tj" pitchFamily="18" charset="-52"/>
              </a:rPr>
              <a:t>	</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инсондӯстӣ</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адолати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иҷтимоӣ</a:t>
            </a:r>
            <a:r>
              <a:rPr lang="ru-RU" sz="2600" b="0" i="0" dirty="0">
                <a:solidFill>
                  <a:srgbClr val="000000"/>
                </a:solidFill>
                <a:effectLst/>
                <a:latin typeface="Georgia" panose="02040502050405020303" pitchFamily="18" charset="0"/>
              </a:rPr>
              <a:t>;</a:t>
            </a:r>
          </a:p>
          <a:p>
            <a:pPr marL="0" indent="0" algn="l">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хусусияти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дунявӣ</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доштани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a:t>
            </a:r>
          </a:p>
          <a:p>
            <a:pPr marL="0" indent="0" algn="l">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ғайриҳизбӣ</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будани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хизматчиёни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мақомоти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дахлдори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ки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тибқи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Конститутсия</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қонунҳои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Ҷумҳурии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Тоҷикистон</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муайян</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гардидаанд</a:t>
            </a:r>
            <a:r>
              <a:rPr lang="ru-RU" sz="2600" b="0" i="0" dirty="0">
                <a:solidFill>
                  <a:srgbClr val="000000"/>
                </a:solidFill>
                <a:effectLst/>
                <a:latin typeface="Georgia" panose="02040502050405020303" pitchFamily="18" charset="0"/>
              </a:rPr>
              <a:t>;</a:t>
            </a:r>
          </a:p>
          <a:p>
            <a:pPr marL="0" indent="0">
              <a:buNone/>
            </a:pPr>
            <a:endParaRPr lang="ru-RU" sz="2600" dirty="0">
              <a:latin typeface="Times New Roman Tj" pitchFamily="18" charset="-52"/>
            </a:endParaRPr>
          </a:p>
          <a:p>
            <a:pPr algn="just">
              <a:buFont typeface="Arial" pitchFamily="34" charset="0"/>
              <a:buNone/>
            </a:pPr>
            <a:r>
              <a:rPr lang="ru-RU" sz="2600" i="1" dirty="0">
                <a:latin typeface="Times New Roman Tj" pitchFamily="18" charset="-52"/>
              </a:rPr>
              <a:t>	(</a:t>
            </a:r>
            <a:r>
              <a:rPr lang="ru-RU" sz="2600" dirty="0" err="1">
                <a:latin typeface="Times New Roman Tj" pitchFamily="18" charset="-52"/>
              </a:rPr>
              <a:t>Ќисми</a:t>
            </a:r>
            <a:r>
              <a:rPr lang="ru-RU" sz="2600" dirty="0">
                <a:latin typeface="Times New Roman Tj" pitchFamily="18" charset="-52"/>
              </a:rPr>
              <a:t> 1 </a:t>
            </a:r>
            <a:r>
              <a:rPr lang="ru-RU" sz="2600" i="1" dirty="0" err="1">
                <a:latin typeface="Times New Roman Tj" pitchFamily="18" charset="-52"/>
              </a:rPr>
              <a:t>моддаи</a:t>
            </a:r>
            <a:r>
              <a:rPr lang="ru-RU" sz="2600" i="1" dirty="0">
                <a:latin typeface="Times New Roman Tj" pitchFamily="18" charset="-52"/>
              </a:rPr>
              <a:t> 7 </a:t>
            </a:r>
            <a:r>
              <a:rPr lang="ru-RU" sz="2600" i="1" dirty="0" err="1">
                <a:latin typeface="Times New Roman Tj" pitchFamily="18" charset="-52"/>
              </a:rPr>
              <a:t>Ќонуни</a:t>
            </a:r>
            <a:r>
              <a:rPr lang="ru-RU" sz="2600" i="1" dirty="0">
                <a:latin typeface="Times New Roman Tj" pitchFamily="18" charset="-52"/>
              </a:rPr>
              <a:t> </a:t>
            </a:r>
            <a:r>
              <a:rPr lang="ru-RU" sz="2600" i="1" dirty="0" err="1">
                <a:latin typeface="Times New Roman Tj" pitchFamily="18" charset="-52"/>
              </a:rPr>
              <a:t>Љумњурии</a:t>
            </a:r>
            <a:r>
              <a:rPr lang="ru-RU" sz="2600" i="1" dirty="0">
                <a:latin typeface="Times New Roman Tj" pitchFamily="18" charset="-52"/>
              </a:rPr>
              <a:t> </a:t>
            </a:r>
            <a:r>
              <a:rPr lang="ru-RU" sz="2600" i="1" dirty="0" err="1">
                <a:latin typeface="Times New Roman Tj" pitchFamily="18" charset="-52"/>
              </a:rPr>
              <a:t>Тољикистон</a:t>
            </a:r>
            <a:r>
              <a:rPr lang="ru-RU" sz="2600" i="1" dirty="0">
                <a:latin typeface="Times New Roman Tj" pitchFamily="18" charset="-52"/>
              </a:rPr>
              <a:t> «Дар </a:t>
            </a:r>
            <a:r>
              <a:rPr lang="ru-RU" sz="2600" i="1" dirty="0" err="1">
                <a:latin typeface="Times New Roman Tj" pitchFamily="18" charset="-52"/>
              </a:rPr>
              <a:t>бораи</a:t>
            </a:r>
            <a:r>
              <a:rPr lang="ru-RU" sz="2600" i="1" dirty="0">
                <a:latin typeface="Times New Roman Tj" pitchFamily="18" charset="-52"/>
              </a:rPr>
              <a:t> </a:t>
            </a:r>
            <a:r>
              <a:rPr lang="ru-RU" sz="2600" i="1" dirty="0" err="1">
                <a:latin typeface="Times New Roman Tj" pitchFamily="18" charset="-52"/>
              </a:rPr>
              <a:t>хизмати</a:t>
            </a:r>
            <a:r>
              <a:rPr lang="ru-RU" sz="2600" i="1" dirty="0">
                <a:latin typeface="Times New Roman Tj" pitchFamily="18" charset="-52"/>
              </a:rPr>
              <a:t> </a:t>
            </a:r>
            <a:r>
              <a:rPr lang="ru-RU" sz="2600" i="1" dirty="0" err="1">
                <a:latin typeface="Times New Roman Tj" pitchFamily="18" charset="-52"/>
              </a:rPr>
              <a:t>давлатї</a:t>
            </a:r>
            <a:r>
              <a:rPr lang="ru-RU" sz="2600" i="1" dirty="0">
                <a:latin typeface="Times New Roman Tj" pitchFamily="18" charset="-52"/>
              </a:rPr>
              <a:t>»)</a:t>
            </a:r>
            <a:endParaRPr lang="ru-RU" sz="2600" dirty="0">
              <a:latin typeface="Times New Roman Tj" pitchFamily="18" charset="-52"/>
            </a:endParaRPr>
          </a:p>
        </p:txBody>
      </p:sp>
    </p:spTree>
    <p:extLst>
      <p:ext uri="{BB962C8B-B14F-4D97-AF65-F5344CB8AC3E}">
        <p14:creationId xmlns:p14="http://schemas.microsoft.com/office/powerpoint/2010/main" val="110260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56792"/>
            <a:ext cx="8229600" cy="4786346"/>
          </a:xfrm>
        </p:spPr>
        <p:txBody>
          <a:bodyPr>
            <a:noAutofit/>
          </a:bodyPr>
          <a:lstStyle/>
          <a:p>
            <a:pPr marL="0" indent="0" algn="just">
              <a:buNone/>
            </a:pPr>
            <a:r>
              <a:rPr lang="tg-Cyrl-TJ" sz="2500" dirty="0">
                <a:solidFill>
                  <a:schemeClr val="tx1"/>
                </a:solidFill>
                <a:latin typeface="Times New Roman Tj" panose="02020603050405020304" pitchFamily="18" charset="-52"/>
                <a:cs typeface="Times New Roman" panose="02020603050405020304" pitchFamily="18" charset="0"/>
              </a:rPr>
              <a:t>	</a:t>
            </a:r>
            <a:r>
              <a:rPr lang="ru-RU" sz="2800" dirty="0">
                <a:solidFill>
                  <a:schemeClr val="tx1"/>
                </a:solidFill>
                <a:latin typeface="Times New Roman Tj" pitchFamily="18" charset="-52"/>
              </a:rPr>
              <a:t>«</a:t>
            </a:r>
            <a:r>
              <a:rPr lang="ru-RU" sz="2800" dirty="0" err="1">
                <a:solidFill>
                  <a:schemeClr val="tx1"/>
                </a:solidFill>
                <a:latin typeface="Times New Roman Tj" pitchFamily="18" charset="-52"/>
              </a:rPr>
              <a:t>Шаҳрвандон</a:t>
            </a:r>
            <a:r>
              <a:rPr lang="ru-RU" sz="2800" dirty="0">
                <a:solidFill>
                  <a:schemeClr val="tx1"/>
                </a:solidFill>
                <a:latin typeface="Times New Roman Tj" pitchFamily="18" charset="-52"/>
              </a:rPr>
              <a:t> ба </a:t>
            </a:r>
            <a:r>
              <a:rPr lang="ru-RU" sz="2800" dirty="0" err="1">
                <a:solidFill>
                  <a:schemeClr val="tx1"/>
                </a:solidFill>
                <a:latin typeface="Times New Roman Tj" pitchFamily="18" charset="-52"/>
              </a:rPr>
              <a:t>хидмати</a:t>
            </a:r>
            <a:r>
              <a:rPr lang="ru-RU" sz="2800" dirty="0">
                <a:solidFill>
                  <a:schemeClr val="tx1"/>
                </a:solidFill>
                <a:latin typeface="Times New Roman Tj" pitchFamily="18" charset="-52"/>
              </a:rPr>
              <a:t> </a:t>
            </a:r>
            <a:r>
              <a:rPr lang="ru-RU" sz="2800" dirty="0" err="1">
                <a:solidFill>
                  <a:schemeClr val="tx1"/>
                </a:solidFill>
                <a:latin typeface="Times New Roman Tj" pitchFamily="18" charset="-52"/>
              </a:rPr>
              <a:t>давлатӣ</a:t>
            </a:r>
            <a:r>
              <a:rPr lang="ru-RU" sz="2800" dirty="0">
                <a:solidFill>
                  <a:schemeClr val="tx1"/>
                </a:solidFill>
                <a:latin typeface="Times New Roman Tj" pitchFamily="18" charset="-52"/>
              </a:rPr>
              <a:t> </a:t>
            </a:r>
            <a:r>
              <a:rPr lang="ru-RU" sz="2800" dirty="0" err="1">
                <a:solidFill>
                  <a:schemeClr val="tx1"/>
                </a:solidFill>
                <a:latin typeface="Times New Roman Tj" pitchFamily="18" charset="-52"/>
              </a:rPr>
              <a:t>ҳуқуқи</a:t>
            </a:r>
            <a:r>
              <a:rPr lang="ru-RU" sz="2800" dirty="0">
                <a:solidFill>
                  <a:schemeClr val="tx1"/>
                </a:solidFill>
                <a:latin typeface="Times New Roman Tj" pitchFamily="18" charset="-52"/>
              </a:rPr>
              <a:t> </a:t>
            </a:r>
            <a:r>
              <a:rPr lang="ru-RU" sz="2800" dirty="0" err="1">
                <a:solidFill>
                  <a:schemeClr val="tx1"/>
                </a:solidFill>
                <a:latin typeface="Times New Roman Tj" pitchFamily="18" charset="-52"/>
              </a:rPr>
              <a:t>баробар</a:t>
            </a:r>
            <a:r>
              <a:rPr lang="ru-RU" sz="2800" dirty="0">
                <a:solidFill>
                  <a:schemeClr val="tx1"/>
                </a:solidFill>
                <a:latin typeface="Times New Roman Tj" pitchFamily="18" charset="-52"/>
              </a:rPr>
              <a:t> </a:t>
            </a:r>
            <a:r>
              <a:rPr lang="ru-RU" sz="2800" dirty="0" err="1">
                <a:solidFill>
                  <a:schemeClr val="tx1"/>
                </a:solidFill>
                <a:latin typeface="Times New Roman Tj" pitchFamily="18" charset="-52"/>
              </a:rPr>
              <a:t>доранд</a:t>
            </a:r>
            <a:r>
              <a:rPr lang="ru-RU" sz="2800" dirty="0">
                <a:solidFill>
                  <a:schemeClr val="tx1"/>
                </a:solidFill>
                <a:latin typeface="Times New Roman Tj" pitchFamily="18" charset="-52"/>
              </a:rPr>
              <a:t>».</a:t>
            </a:r>
            <a:r>
              <a:rPr lang="en-US" sz="2800" dirty="0">
                <a:solidFill>
                  <a:schemeClr val="tx1"/>
                </a:solidFill>
              </a:rPr>
              <a:t> </a:t>
            </a:r>
            <a:endParaRPr lang="ru-RU" sz="2800" dirty="0">
              <a:solidFill>
                <a:schemeClr val="tx1"/>
              </a:solidFill>
              <a:latin typeface="Times New Roman Tj" pitchFamily="18" charset="-52"/>
            </a:endParaRPr>
          </a:p>
          <a:p>
            <a:pPr marL="0" indent="0" algn="just">
              <a:buNone/>
            </a:pPr>
            <a:r>
              <a:rPr lang="ru-RU" sz="2800" i="1" dirty="0">
                <a:latin typeface="Times New Roman Tj" pitchFamily="18" charset="-52"/>
              </a:rPr>
              <a:t>	</a:t>
            </a:r>
            <a:r>
              <a:rPr lang="en-US" sz="2800" i="1" dirty="0">
                <a:solidFill>
                  <a:schemeClr val="tx1"/>
                </a:solidFill>
              </a:rPr>
              <a:t>(</a:t>
            </a:r>
            <a:r>
              <a:rPr lang="ru-RU" sz="2800" i="1" dirty="0" err="1">
                <a:solidFill>
                  <a:schemeClr val="tx1"/>
                </a:solidFill>
                <a:latin typeface="Times New Roman Tj" pitchFamily="18" charset="-52"/>
              </a:rPr>
              <a:t>Қисми</a:t>
            </a:r>
            <a:r>
              <a:rPr lang="ru-RU" sz="2800" i="1" dirty="0">
                <a:solidFill>
                  <a:schemeClr val="tx1"/>
                </a:solidFill>
                <a:latin typeface="Times New Roman Tj" pitchFamily="18" charset="-52"/>
              </a:rPr>
              <a:t> </a:t>
            </a:r>
            <a:r>
              <a:rPr lang="ru-RU" sz="2800" i="1" dirty="0" err="1">
                <a:solidFill>
                  <a:schemeClr val="tx1"/>
                </a:solidFill>
                <a:latin typeface="Times New Roman Tj" pitchFamily="18" charset="-52"/>
              </a:rPr>
              <a:t>дуюми</a:t>
            </a:r>
            <a:r>
              <a:rPr lang="ru-RU" sz="2800" i="1" dirty="0">
                <a:solidFill>
                  <a:schemeClr val="tx1"/>
                </a:solidFill>
                <a:latin typeface="Times New Roman Tj" pitchFamily="18" charset="-52"/>
              </a:rPr>
              <a:t> </a:t>
            </a:r>
            <a:r>
              <a:rPr lang="ru-RU" sz="2800" i="1" dirty="0" err="1">
                <a:solidFill>
                  <a:schemeClr val="tx1"/>
                </a:solidFill>
                <a:latin typeface="Times New Roman Tj" pitchFamily="18" charset="-52"/>
              </a:rPr>
              <a:t>моддаи</a:t>
            </a:r>
            <a:r>
              <a:rPr lang="ru-RU" sz="2800" i="1" dirty="0">
                <a:solidFill>
                  <a:schemeClr val="tx1"/>
                </a:solidFill>
                <a:latin typeface="Times New Roman Tj" pitchFamily="18" charset="-52"/>
              </a:rPr>
              <a:t> 27 </a:t>
            </a:r>
            <a:r>
              <a:rPr lang="ru-RU" sz="2800" i="1" dirty="0" err="1">
                <a:solidFill>
                  <a:schemeClr val="tx1"/>
                </a:solidFill>
                <a:latin typeface="Times New Roman Tj" pitchFamily="18" charset="-52"/>
              </a:rPr>
              <a:t>Конститутсияи</a:t>
            </a:r>
            <a:r>
              <a:rPr lang="ru-RU" sz="2800" i="1" dirty="0">
                <a:solidFill>
                  <a:schemeClr val="tx1"/>
                </a:solidFill>
                <a:latin typeface="Times New Roman Tj" pitchFamily="18" charset="-52"/>
              </a:rPr>
              <a:t> </a:t>
            </a:r>
            <a:r>
              <a:rPr lang="ru-RU" sz="2800" i="1" dirty="0" err="1">
                <a:solidFill>
                  <a:schemeClr val="tx1"/>
                </a:solidFill>
                <a:latin typeface="Times New Roman Tj" pitchFamily="18" charset="-52"/>
              </a:rPr>
              <a:t>Љумњурии</a:t>
            </a:r>
            <a:r>
              <a:rPr lang="ru-RU" sz="2800" i="1" dirty="0">
                <a:solidFill>
                  <a:schemeClr val="tx1"/>
                </a:solidFill>
                <a:latin typeface="Times New Roman Tj" pitchFamily="18" charset="-52"/>
              </a:rPr>
              <a:t> </a:t>
            </a:r>
            <a:r>
              <a:rPr lang="ru-RU" sz="2800" i="1" dirty="0" err="1">
                <a:solidFill>
                  <a:schemeClr val="tx1"/>
                </a:solidFill>
                <a:latin typeface="Times New Roman Tj" pitchFamily="18" charset="-52"/>
              </a:rPr>
              <a:t>Тољикистон</a:t>
            </a:r>
            <a:r>
              <a:rPr lang="en-US" sz="2800" i="1" dirty="0">
                <a:solidFill>
                  <a:schemeClr val="tx1"/>
                </a:solidFill>
                <a:latin typeface="Times New Roman Tj" pitchFamily="18" charset="-52"/>
              </a:rPr>
              <a:t>)</a:t>
            </a:r>
          </a:p>
          <a:p>
            <a:pPr algn="just">
              <a:buNone/>
            </a:pPr>
            <a:endParaRPr lang="ru-RU" sz="2500" dirty="0">
              <a:latin typeface="Times New Roman Tj" panose="02020603050405020304" pitchFamily="18" charset="-52"/>
            </a:endParaRPr>
          </a:p>
          <a:p>
            <a:pPr algn="just"/>
            <a:endParaRPr lang="ru-RU" sz="2500" dirty="0">
              <a:latin typeface="Times New Roman Tj" panose="02020603050405020304" pitchFamily="18" charset="-52"/>
            </a:endParaRPr>
          </a:p>
        </p:txBody>
      </p:sp>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4</a:t>
            </a:fld>
            <a:endParaRPr lang="ru-RU"/>
          </a:p>
        </p:txBody>
      </p:sp>
    </p:spTree>
    <p:extLst>
      <p:ext uri="{BB962C8B-B14F-4D97-AF65-F5344CB8AC3E}">
        <p14:creationId xmlns:p14="http://schemas.microsoft.com/office/powerpoint/2010/main" val="1986890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40</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196752"/>
            <a:ext cx="8229600" cy="939784"/>
          </a:xfrm>
        </p:spPr>
        <p:txBody>
          <a:bodyPr>
            <a:noAutofit/>
          </a:bodyPr>
          <a:lstStyle/>
          <a:p>
            <a:r>
              <a:rPr lang="ru-RU" sz="3200" b="1" dirty="0" err="1">
                <a:solidFill>
                  <a:schemeClr val="accent1">
                    <a:lumMod val="75000"/>
                  </a:schemeClr>
                </a:solidFill>
                <a:latin typeface="Times New Roman Tj" pitchFamily="18" charset="-52"/>
              </a:rPr>
              <a:t>Принсипҳои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хизмати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(3)</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772816"/>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600" dirty="0">
                <a:solidFill>
                  <a:srgbClr val="000000"/>
                </a:solidFill>
                <a:latin typeface="Times New Roman Tj" pitchFamily="18" charset="-52"/>
              </a:rPr>
              <a:t>	</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шаффофият</a:t>
            </a:r>
            <a:r>
              <a:rPr lang="ru-RU" sz="2600" b="0" i="0" dirty="0">
                <a:solidFill>
                  <a:srgbClr val="000000"/>
                </a:solidFill>
                <a:effectLst/>
                <a:latin typeface="Georgia" panose="02040502050405020303" pitchFamily="18" charset="0"/>
              </a:rPr>
              <a:t> дар </a:t>
            </a:r>
            <a:r>
              <a:rPr lang="ru-RU" sz="2600" b="0" i="0" dirty="0" err="1">
                <a:solidFill>
                  <a:srgbClr val="000000"/>
                </a:solidFill>
                <a:effectLst/>
                <a:latin typeface="Georgia" panose="02040502050405020303" pitchFamily="18" charset="0"/>
              </a:rPr>
              <a:t>хизмати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 ба </a:t>
            </a:r>
            <a:r>
              <a:rPr lang="ru-RU" sz="2600" b="0" i="0" dirty="0" err="1">
                <a:solidFill>
                  <a:srgbClr val="000000"/>
                </a:solidFill>
                <a:effectLst/>
                <a:latin typeface="Georgia" panose="02040502050405020303" pitchFamily="18" charset="0"/>
              </a:rPr>
              <a:t>ҷуз</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фаъолияте</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ки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сирри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дигар</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сирри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бо</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қонун</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ҳифзшазандаро</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ташкил</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медиҳад</a:t>
            </a:r>
            <a:r>
              <a:rPr lang="ru-RU" sz="2600" b="0" i="0" dirty="0">
                <a:solidFill>
                  <a:srgbClr val="000000"/>
                </a:solidFill>
                <a:effectLst/>
                <a:latin typeface="Georgia" panose="02040502050405020303" pitchFamily="18" charset="0"/>
              </a:rPr>
              <a:t>;</a:t>
            </a:r>
          </a:p>
          <a:p>
            <a:pPr marL="0" indent="0" algn="just">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касбият</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салоҳиятнокии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хизматчии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a:t>
            </a:r>
          </a:p>
          <a:p>
            <a:pPr marL="0" indent="0" algn="just">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ихтиёрӣ</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дастрас</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будани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a:t>
            </a:r>
          </a:p>
          <a:p>
            <a:pPr marL="0" indent="0" algn="just">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ҳисоботдиҳанда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будани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хизматчии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a:t>
            </a:r>
          </a:p>
          <a:p>
            <a:pPr marL="0" indent="0" algn="just">
              <a:buNone/>
            </a:pPr>
            <a:r>
              <a:rPr lang="ru-RU" sz="2600" b="0" i="0" dirty="0">
                <a:solidFill>
                  <a:srgbClr val="000000"/>
                </a:solidFill>
                <a:effectLst/>
                <a:latin typeface="Georgia" panose="02040502050405020303" pitchFamily="18" charset="0"/>
              </a:rPr>
              <a:t>	</a:t>
            </a:r>
            <a:r>
              <a:rPr lang="ru-RU" sz="2600" i="1" dirty="0">
                <a:latin typeface="Times New Roman Tj" pitchFamily="18" charset="-52"/>
              </a:rPr>
              <a:t>(</a:t>
            </a:r>
            <a:r>
              <a:rPr lang="ru-RU" sz="2600" dirty="0" err="1">
                <a:latin typeface="Times New Roman Tj" pitchFamily="18" charset="-52"/>
              </a:rPr>
              <a:t>Ќисми</a:t>
            </a:r>
            <a:r>
              <a:rPr lang="ru-RU" sz="2600" dirty="0">
                <a:latin typeface="Times New Roman Tj" pitchFamily="18" charset="-52"/>
              </a:rPr>
              <a:t> 1 </a:t>
            </a:r>
            <a:r>
              <a:rPr lang="ru-RU" sz="2600" i="1" dirty="0" err="1">
                <a:latin typeface="Times New Roman Tj" pitchFamily="18" charset="-52"/>
              </a:rPr>
              <a:t>моддаи</a:t>
            </a:r>
            <a:r>
              <a:rPr lang="ru-RU" sz="2600" i="1" dirty="0">
                <a:latin typeface="Times New Roman Tj" pitchFamily="18" charset="-52"/>
              </a:rPr>
              <a:t> 7 </a:t>
            </a:r>
            <a:r>
              <a:rPr lang="ru-RU" sz="2600" i="1" dirty="0" err="1">
                <a:latin typeface="Times New Roman Tj" pitchFamily="18" charset="-52"/>
              </a:rPr>
              <a:t>Ќонуни</a:t>
            </a:r>
            <a:r>
              <a:rPr lang="ru-RU" sz="2600" i="1" dirty="0">
                <a:latin typeface="Times New Roman Tj" pitchFamily="18" charset="-52"/>
              </a:rPr>
              <a:t> </a:t>
            </a:r>
            <a:r>
              <a:rPr lang="ru-RU" sz="2600" i="1" dirty="0" err="1">
                <a:latin typeface="Times New Roman Tj" pitchFamily="18" charset="-52"/>
              </a:rPr>
              <a:t>Љумњурии</a:t>
            </a:r>
            <a:r>
              <a:rPr lang="ru-RU" sz="2600" i="1" dirty="0">
                <a:latin typeface="Times New Roman Tj" pitchFamily="18" charset="-52"/>
              </a:rPr>
              <a:t> </a:t>
            </a:r>
            <a:r>
              <a:rPr lang="ru-RU" sz="2600" i="1" dirty="0" err="1">
                <a:latin typeface="Times New Roman Tj" pitchFamily="18" charset="-52"/>
              </a:rPr>
              <a:t>Тољикистон</a:t>
            </a:r>
            <a:r>
              <a:rPr lang="ru-RU" sz="2600" i="1" dirty="0">
                <a:latin typeface="Times New Roman Tj" pitchFamily="18" charset="-52"/>
              </a:rPr>
              <a:t> «Дар </a:t>
            </a:r>
            <a:r>
              <a:rPr lang="ru-RU" sz="2600" i="1" dirty="0" err="1">
                <a:latin typeface="Times New Roman Tj" pitchFamily="18" charset="-52"/>
              </a:rPr>
              <a:t>бораи</a:t>
            </a:r>
            <a:r>
              <a:rPr lang="ru-RU" sz="2600" i="1" dirty="0">
                <a:latin typeface="Times New Roman Tj" pitchFamily="18" charset="-52"/>
              </a:rPr>
              <a:t> </a:t>
            </a:r>
            <a:r>
              <a:rPr lang="ru-RU" sz="2600" i="1" dirty="0" err="1">
                <a:latin typeface="Times New Roman Tj" pitchFamily="18" charset="-52"/>
              </a:rPr>
              <a:t>хизмати</a:t>
            </a:r>
            <a:r>
              <a:rPr lang="ru-RU" sz="2600" i="1" dirty="0">
                <a:latin typeface="Times New Roman Tj" pitchFamily="18" charset="-52"/>
              </a:rPr>
              <a:t> </a:t>
            </a:r>
            <a:r>
              <a:rPr lang="ru-RU" sz="2600" i="1" dirty="0" err="1">
                <a:latin typeface="Times New Roman Tj" pitchFamily="18" charset="-52"/>
              </a:rPr>
              <a:t>давлатї</a:t>
            </a:r>
            <a:r>
              <a:rPr lang="ru-RU" sz="2600" i="1" dirty="0">
                <a:latin typeface="Times New Roman Tj" pitchFamily="18" charset="-52"/>
              </a:rPr>
              <a:t>»)</a:t>
            </a:r>
            <a:endParaRPr lang="ru-RU" sz="2600" dirty="0">
              <a:latin typeface="Times New Roman Tj" pitchFamily="18" charset="-52"/>
            </a:endParaRPr>
          </a:p>
        </p:txBody>
      </p:sp>
    </p:spTree>
    <p:extLst>
      <p:ext uri="{BB962C8B-B14F-4D97-AF65-F5344CB8AC3E}">
        <p14:creationId xmlns:p14="http://schemas.microsoft.com/office/powerpoint/2010/main" val="3253423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41</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196752"/>
            <a:ext cx="8229600" cy="939784"/>
          </a:xfrm>
        </p:spPr>
        <p:txBody>
          <a:bodyPr>
            <a:noAutofit/>
          </a:bodyPr>
          <a:lstStyle/>
          <a:p>
            <a:r>
              <a:rPr lang="ru-RU" sz="3200" b="1" dirty="0" err="1">
                <a:solidFill>
                  <a:schemeClr val="accent1">
                    <a:lumMod val="75000"/>
                  </a:schemeClr>
                </a:solidFill>
                <a:latin typeface="Times New Roman Tj" pitchFamily="18" charset="-52"/>
              </a:rPr>
              <a:t>Принсипҳои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хизмати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(4)</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772816"/>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ru-RU" sz="2600" dirty="0">
                <a:solidFill>
                  <a:srgbClr val="000000"/>
                </a:solidFill>
                <a:latin typeface="Times New Roman Tj" pitchFamily="18" charset="-52"/>
              </a:rPr>
              <a:t>	</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устувории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ҳайати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шахсии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мақоми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a:t>
            </a:r>
          </a:p>
          <a:p>
            <a:pPr marL="0" indent="0" algn="l">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баландравии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мансабии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хизматчии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 дар </a:t>
            </a:r>
            <a:r>
              <a:rPr lang="ru-RU" sz="2600" b="0" i="0" dirty="0" err="1">
                <a:solidFill>
                  <a:srgbClr val="000000"/>
                </a:solidFill>
                <a:effectLst/>
                <a:latin typeface="Georgia" panose="02040502050405020303" pitchFamily="18" charset="0"/>
              </a:rPr>
              <a:t>асоси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қобилият</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истеъдод</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тайёрии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касбӣ</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ва</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талаботи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тахассусӣ</a:t>
            </a:r>
            <a:r>
              <a:rPr lang="ru-RU" sz="2600" b="0" i="0" dirty="0">
                <a:solidFill>
                  <a:srgbClr val="000000"/>
                </a:solidFill>
                <a:effectLst/>
                <a:latin typeface="Georgia" panose="02040502050405020303" pitchFamily="18" charset="0"/>
              </a:rPr>
              <a:t>;</a:t>
            </a:r>
          </a:p>
          <a:p>
            <a:pPr marL="0" indent="0" algn="l">
              <a:buNone/>
            </a:pPr>
            <a:r>
              <a:rPr lang="ru-RU" sz="2600" b="0" i="0" dirty="0">
                <a:solidFill>
                  <a:srgbClr val="000000"/>
                </a:solidFill>
                <a:effectLst/>
                <a:latin typeface="Georgia" panose="02040502050405020303" pitchFamily="18" charset="0"/>
              </a:rPr>
              <a:t>	- </a:t>
            </a:r>
            <a:r>
              <a:rPr lang="ru-RU" sz="2600" b="0" i="0" dirty="0" err="1">
                <a:solidFill>
                  <a:srgbClr val="000000"/>
                </a:solidFill>
                <a:effectLst/>
                <a:latin typeface="Georgia" panose="02040502050405020303" pitchFamily="18" charset="0"/>
              </a:rPr>
              <a:t>баҳодиҳӣ</a:t>
            </a:r>
            <a:r>
              <a:rPr lang="ru-RU" sz="2600" b="0" i="0" dirty="0">
                <a:solidFill>
                  <a:srgbClr val="000000"/>
                </a:solidFill>
                <a:effectLst/>
                <a:latin typeface="Georgia" panose="02040502050405020303" pitchFamily="18" charset="0"/>
              </a:rPr>
              <a:t> ба </a:t>
            </a:r>
            <a:r>
              <a:rPr lang="ru-RU" sz="2600" b="0" i="0" dirty="0" err="1">
                <a:solidFill>
                  <a:srgbClr val="000000"/>
                </a:solidFill>
                <a:effectLst/>
                <a:latin typeface="Georgia" panose="02040502050405020303" pitchFamily="18" charset="0"/>
              </a:rPr>
              <a:t>фаъолияти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хизматчии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давлатӣ</a:t>
            </a:r>
            <a:r>
              <a:rPr lang="ru-RU" sz="2600" b="0" i="0" dirty="0">
                <a:solidFill>
                  <a:srgbClr val="000000"/>
                </a:solidFill>
                <a:effectLst/>
                <a:latin typeface="Georgia" panose="02040502050405020303" pitchFamily="18" charset="0"/>
              </a:rPr>
              <a:t> дар </a:t>
            </a:r>
            <a:r>
              <a:rPr lang="ru-RU" sz="2600" b="0" i="0" dirty="0" err="1">
                <a:solidFill>
                  <a:srgbClr val="000000"/>
                </a:solidFill>
                <a:effectLst/>
                <a:latin typeface="Georgia" panose="02040502050405020303" pitchFamily="18" charset="0"/>
              </a:rPr>
              <a:t>асоси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дастовардҳои</a:t>
            </a:r>
            <a:r>
              <a:rPr lang="ru-RU" sz="2600" b="0" i="0" dirty="0">
                <a:solidFill>
                  <a:srgbClr val="000000"/>
                </a:solidFill>
                <a:effectLst/>
                <a:latin typeface="Georgia" panose="02040502050405020303" pitchFamily="18" charset="0"/>
              </a:rPr>
              <a:t> </a:t>
            </a:r>
            <a:r>
              <a:rPr lang="ru-RU" sz="2600" b="0" i="0" dirty="0" err="1">
                <a:solidFill>
                  <a:srgbClr val="000000"/>
                </a:solidFill>
                <a:effectLst/>
                <a:latin typeface="Georgia" panose="02040502050405020303" pitchFamily="18" charset="0"/>
              </a:rPr>
              <a:t>хизматӣ</a:t>
            </a:r>
            <a:r>
              <a:rPr lang="ru-RU" sz="2600" b="0" i="0" dirty="0">
                <a:solidFill>
                  <a:srgbClr val="000000"/>
                </a:solidFill>
                <a:effectLst/>
                <a:latin typeface="Georgia" panose="02040502050405020303" pitchFamily="18" charset="0"/>
              </a:rPr>
              <a:t>.</a:t>
            </a:r>
          </a:p>
          <a:p>
            <a:pPr algn="just">
              <a:buFont typeface="Arial" pitchFamily="34" charset="0"/>
              <a:buNone/>
            </a:pPr>
            <a:r>
              <a:rPr lang="ru-RU" sz="2600" i="1" dirty="0">
                <a:latin typeface="Times New Roman Tj" pitchFamily="18" charset="-52"/>
              </a:rPr>
              <a:t>	(</a:t>
            </a:r>
            <a:r>
              <a:rPr lang="ru-RU" sz="2600" dirty="0" err="1">
                <a:latin typeface="Times New Roman Tj" pitchFamily="18" charset="-52"/>
              </a:rPr>
              <a:t>Ќисми</a:t>
            </a:r>
            <a:r>
              <a:rPr lang="ru-RU" sz="2600" dirty="0">
                <a:latin typeface="Times New Roman Tj" pitchFamily="18" charset="-52"/>
              </a:rPr>
              <a:t> 1 </a:t>
            </a:r>
            <a:r>
              <a:rPr lang="ru-RU" sz="2600" i="1" dirty="0" err="1">
                <a:latin typeface="Times New Roman Tj" pitchFamily="18" charset="-52"/>
              </a:rPr>
              <a:t>моддаи</a:t>
            </a:r>
            <a:r>
              <a:rPr lang="ru-RU" sz="2600" i="1" dirty="0">
                <a:latin typeface="Times New Roman Tj" pitchFamily="18" charset="-52"/>
              </a:rPr>
              <a:t> 7 </a:t>
            </a:r>
            <a:r>
              <a:rPr lang="ru-RU" sz="2600" i="1" dirty="0" err="1">
                <a:latin typeface="Times New Roman Tj" pitchFamily="18" charset="-52"/>
              </a:rPr>
              <a:t>Ќонуни</a:t>
            </a:r>
            <a:r>
              <a:rPr lang="ru-RU" sz="2600" i="1" dirty="0">
                <a:latin typeface="Times New Roman Tj" pitchFamily="18" charset="-52"/>
              </a:rPr>
              <a:t> </a:t>
            </a:r>
            <a:r>
              <a:rPr lang="ru-RU" sz="2600" i="1" dirty="0" err="1">
                <a:latin typeface="Times New Roman Tj" pitchFamily="18" charset="-52"/>
              </a:rPr>
              <a:t>Љумњурии</a:t>
            </a:r>
            <a:r>
              <a:rPr lang="ru-RU" sz="2600" i="1" dirty="0">
                <a:latin typeface="Times New Roman Tj" pitchFamily="18" charset="-52"/>
              </a:rPr>
              <a:t> </a:t>
            </a:r>
            <a:r>
              <a:rPr lang="ru-RU" sz="2600" i="1" dirty="0" err="1">
                <a:latin typeface="Times New Roman Tj" pitchFamily="18" charset="-52"/>
              </a:rPr>
              <a:t>Тољикистон</a:t>
            </a:r>
            <a:r>
              <a:rPr lang="ru-RU" sz="2600" i="1" dirty="0">
                <a:latin typeface="Times New Roman Tj" pitchFamily="18" charset="-52"/>
              </a:rPr>
              <a:t> «Дар </a:t>
            </a:r>
            <a:r>
              <a:rPr lang="ru-RU" sz="2600" i="1" dirty="0" err="1">
                <a:latin typeface="Times New Roman Tj" pitchFamily="18" charset="-52"/>
              </a:rPr>
              <a:t>бораи</a:t>
            </a:r>
            <a:r>
              <a:rPr lang="ru-RU" sz="2600" i="1" dirty="0">
                <a:latin typeface="Times New Roman Tj" pitchFamily="18" charset="-52"/>
              </a:rPr>
              <a:t> </a:t>
            </a:r>
            <a:r>
              <a:rPr lang="ru-RU" sz="2600" i="1" dirty="0" err="1">
                <a:latin typeface="Times New Roman Tj" pitchFamily="18" charset="-52"/>
              </a:rPr>
              <a:t>хизмати</a:t>
            </a:r>
            <a:r>
              <a:rPr lang="ru-RU" sz="2600" i="1" dirty="0">
                <a:latin typeface="Times New Roman Tj" pitchFamily="18" charset="-52"/>
              </a:rPr>
              <a:t> </a:t>
            </a:r>
            <a:r>
              <a:rPr lang="ru-RU" sz="2600" i="1" dirty="0" err="1">
                <a:latin typeface="Times New Roman Tj" pitchFamily="18" charset="-52"/>
              </a:rPr>
              <a:t>давлатї</a:t>
            </a:r>
            <a:r>
              <a:rPr lang="ru-RU" sz="2600" i="1" dirty="0">
                <a:latin typeface="Times New Roman Tj" pitchFamily="18" charset="-52"/>
              </a:rPr>
              <a:t>»)</a:t>
            </a:r>
            <a:endParaRPr lang="ru-RU" sz="2600" dirty="0">
              <a:latin typeface="Times New Roman Tj" pitchFamily="18" charset="-52"/>
            </a:endParaRPr>
          </a:p>
        </p:txBody>
      </p:sp>
    </p:spTree>
    <p:extLst>
      <p:ext uri="{BB962C8B-B14F-4D97-AF65-F5344CB8AC3E}">
        <p14:creationId xmlns:p14="http://schemas.microsoft.com/office/powerpoint/2010/main" val="785994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42</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196752"/>
            <a:ext cx="8229600" cy="939784"/>
          </a:xfrm>
        </p:spPr>
        <p:txBody>
          <a:bodyPr>
            <a:noAutofit/>
          </a:bodyPr>
          <a:lstStyle/>
          <a:p>
            <a:r>
              <a:rPr lang="ru-RU" sz="2800" b="1" dirty="0" err="1">
                <a:solidFill>
                  <a:schemeClr val="accent1">
                    <a:lumMod val="75000"/>
                  </a:schemeClr>
                </a:solidFill>
                <a:latin typeface="Times New Roman Tj" pitchFamily="18" charset="-52"/>
              </a:rPr>
              <a:t>Мақоми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ваколатдори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соҳаи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хизмати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давлатї</a:t>
            </a:r>
            <a:r>
              <a:rPr lang="ru-RU" sz="2800" b="1" dirty="0">
                <a:solidFill>
                  <a:schemeClr val="accent1">
                    <a:lumMod val="75000"/>
                  </a:schemeClr>
                </a:solidFill>
                <a:latin typeface="Times New Roman Tj" pitchFamily="18" charset="-52"/>
              </a:rPr>
              <a:t> (1)</a:t>
            </a:r>
            <a:br>
              <a:rPr lang="ru-RU" sz="2800" b="1" dirty="0">
                <a:solidFill>
                  <a:schemeClr val="accent1">
                    <a:lumMod val="75000"/>
                  </a:schemeClr>
                </a:solidFill>
                <a:latin typeface="Times New Roman Tj" pitchFamily="18" charset="-52"/>
              </a:rPr>
            </a:br>
            <a:endParaRPr lang="ru-RU" sz="2800" b="1" dirty="0">
              <a:solidFill>
                <a:schemeClr val="accent1">
                  <a:lumMod val="75000"/>
                </a:schemeClr>
              </a:solidFill>
              <a:latin typeface="Times New Roman Tj"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2143397"/>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Барои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татбиқи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сиёсати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ягонаи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хизмати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давлатӣ</a:t>
            </a:r>
            <a:r>
              <a:rPr lang="ru-RU" sz="2600" dirty="0">
                <a:solidFill>
                  <a:srgbClr val="000000"/>
                </a:solidFill>
                <a:latin typeface="Times New Roman Tj" pitchFamily="18" charset="-52"/>
              </a:rPr>
              <a:t> аз </a:t>
            </a:r>
            <a:r>
              <a:rPr lang="ru-RU" sz="2600" dirty="0" err="1">
                <a:solidFill>
                  <a:srgbClr val="000000"/>
                </a:solidFill>
                <a:latin typeface="Times New Roman Tj" pitchFamily="18" charset="-52"/>
              </a:rPr>
              <a:t>ҷониби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Президенти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Ҷумҳурии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Тоҷикистон</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мақоми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ваколатдори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соҳаи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хизмати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давлатӣ</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таъсис</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дода</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мешавад</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ки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Президенти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Ҷумҳурии</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Тоҷикистон</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тобеъ</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ва</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ҳисоботдиҳанда</a:t>
            </a:r>
            <a:r>
              <a:rPr lang="ru-RU" sz="2600" dirty="0">
                <a:solidFill>
                  <a:srgbClr val="000000"/>
                </a:solidFill>
                <a:latin typeface="Times New Roman Tj" pitchFamily="18" charset="-52"/>
              </a:rPr>
              <a:t> </a:t>
            </a:r>
            <a:r>
              <a:rPr lang="ru-RU" sz="2600" dirty="0" err="1">
                <a:solidFill>
                  <a:srgbClr val="000000"/>
                </a:solidFill>
                <a:latin typeface="Times New Roman Tj" pitchFamily="18" charset="-52"/>
              </a:rPr>
              <a:t>мебошад</a:t>
            </a:r>
            <a:r>
              <a:rPr lang="ru-RU" sz="2600" dirty="0">
                <a:solidFill>
                  <a:srgbClr val="000000"/>
                </a:solidFill>
                <a:latin typeface="Times New Roman Tj" pitchFamily="18" charset="-52"/>
              </a:rPr>
              <a:t>. </a:t>
            </a:r>
          </a:p>
          <a:p>
            <a:pPr marL="0" indent="0" algn="just">
              <a:buNone/>
            </a:pPr>
            <a:r>
              <a:rPr lang="ru-RU" sz="2600" i="1" dirty="0">
                <a:latin typeface="Times New Roman Tj" pitchFamily="18" charset="-52"/>
              </a:rPr>
              <a:t>	(</a:t>
            </a:r>
            <a:r>
              <a:rPr lang="ru-RU" sz="2600" dirty="0" err="1">
                <a:latin typeface="Times New Roman Tj" pitchFamily="18" charset="-52"/>
              </a:rPr>
              <a:t>Ќисми</a:t>
            </a:r>
            <a:r>
              <a:rPr lang="ru-RU" sz="2600" dirty="0">
                <a:latin typeface="Times New Roman Tj" pitchFamily="18" charset="-52"/>
              </a:rPr>
              <a:t> 1 </a:t>
            </a:r>
            <a:r>
              <a:rPr lang="ru-RU" sz="2600" i="1" dirty="0" err="1">
                <a:latin typeface="Times New Roman Tj" pitchFamily="18" charset="-52"/>
              </a:rPr>
              <a:t>моддаи</a:t>
            </a:r>
            <a:r>
              <a:rPr lang="ru-RU" sz="2600" i="1" dirty="0">
                <a:latin typeface="Times New Roman Tj" pitchFamily="18" charset="-52"/>
              </a:rPr>
              <a:t> 8 </a:t>
            </a:r>
            <a:r>
              <a:rPr lang="ru-RU" sz="2600" i="1" dirty="0" err="1">
                <a:latin typeface="Times New Roman Tj" pitchFamily="18" charset="-52"/>
              </a:rPr>
              <a:t>Ќонуни</a:t>
            </a:r>
            <a:r>
              <a:rPr lang="ru-RU" sz="2600" i="1" dirty="0">
                <a:latin typeface="Times New Roman Tj" pitchFamily="18" charset="-52"/>
              </a:rPr>
              <a:t> </a:t>
            </a:r>
            <a:r>
              <a:rPr lang="ru-RU" sz="2600" i="1" dirty="0" err="1">
                <a:latin typeface="Times New Roman Tj" pitchFamily="18" charset="-52"/>
              </a:rPr>
              <a:t>Љумњурии</a:t>
            </a:r>
            <a:r>
              <a:rPr lang="ru-RU" sz="2600" i="1" dirty="0">
                <a:latin typeface="Times New Roman Tj" pitchFamily="18" charset="-52"/>
              </a:rPr>
              <a:t> </a:t>
            </a:r>
            <a:r>
              <a:rPr lang="ru-RU" sz="2600" i="1" dirty="0" err="1">
                <a:latin typeface="Times New Roman Tj" pitchFamily="18" charset="-52"/>
              </a:rPr>
              <a:t>Тољикистон</a:t>
            </a:r>
            <a:r>
              <a:rPr lang="ru-RU" sz="2600" i="1" dirty="0">
                <a:latin typeface="Times New Roman Tj" pitchFamily="18" charset="-52"/>
              </a:rPr>
              <a:t> «Дар </a:t>
            </a:r>
            <a:r>
              <a:rPr lang="ru-RU" sz="2600" i="1" dirty="0" err="1">
                <a:latin typeface="Times New Roman Tj" pitchFamily="18" charset="-52"/>
              </a:rPr>
              <a:t>бораи</a:t>
            </a:r>
            <a:r>
              <a:rPr lang="ru-RU" sz="2600" i="1" dirty="0">
                <a:latin typeface="Times New Roman Tj" pitchFamily="18" charset="-52"/>
              </a:rPr>
              <a:t> </a:t>
            </a:r>
            <a:r>
              <a:rPr lang="ru-RU" sz="2600" i="1" dirty="0" err="1">
                <a:latin typeface="Times New Roman Tj" pitchFamily="18" charset="-52"/>
              </a:rPr>
              <a:t>хизмати</a:t>
            </a:r>
            <a:r>
              <a:rPr lang="ru-RU" sz="2600" i="1" dirty="0">
                <a:latin typeface="Times New Roman Tj" pitchFamily="18" charset="-52"/>
              </a:rPr>
              <a:t> </a:t>
            </a:r>
            <a:r>
              <a:rPr lang="ru-RU" sz="2600" i="1" dirty="0" err="1">
                <a:latin typeface="Times New Roman Tj" pitchFamily="18" charset="-52"/>
              </a:rPr>
              <a:t>давлатї</a:t>
            </a:r>
            <a:r>
              <a:rPr lang="ru-RU" sz="2600" i="1" dirty="0">
                <a:latin typeface="Times New Roman Tj" pitchFamily="18" charset="-52"/>
              </a:rPr>
              <a:t>»)</a:t>
            </a:r>
            <a:endParaRPr lang="ru-RU" sz="2600" dirty="0">
              <a:latin typeface="Times New Roman Tj" pitchFamily="18" charset="-52"/>
            </a:endParaRPr>
          </a:p>
        </p:txBody>
      </p:sp>
    </p:spTree>
    <p:extLst>
      <p:ext uri="{BB962C8B-B14F-4D97-AF65-F5344CB8AC3E}">
        <p14:creationId xmlns:p14="http://schemas.microsoft.com/office/powerpoint/2010/main" val="1954300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43</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196752"/>
            <a:ext cx="8229600" cy="939784"/>
          </a:xfrm>
        </p:spPr>
        <p:txBody>
          <a:bodyPr>
            <a:noAutofit/>
          </a:bodyPr>
          <a:lstStyle/>
          <a:p>
            <a:r>
              <a:rPr lang="ru-RU" sz="2800" b="1" dirty="0" err="1">
                <a:solidFill>
                  <a:schemeClr val="accent1">
                    <a:lumMod val="75000"/>
                  </a:schemeClr>
                </a:solidFill>
                <a:latin typeface="Times New Roman Tj" pitchFamily="18" charset="-52"/>
              </a:rPr>
              <a:t>Мақоми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ваколатдори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соҳаи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хизмати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давлатї</a:t>
            </a:r>
            <a:r>
              <a:rPr lang="ru-RU" sz="2800" b="1" dirty="0">
                <a:solidFill>
                  <a:schemeClr val="accent1">
                    <a:lumMod val="75000"/>
                  </a:schemeClr>
                </a:solidFill>
                <a:latin typeface="Times New Roman Tj" pitchFamily="18" charset="-52"/>
              </a:rPr>
              <a:t> (2)</a:t>
            </a:r>
            <a:br>
              <a:rPr lang="ru-RU" sz="2800" b="1" dirty="0">
                <a:solidFill>
                  <a:schemeClr val="accent1">
                    <a:lumMod val="75000"/>
                  </a:schemeClr>
                </a:solidFill>
                <a:latin typeface="Times New Roman Tj" pitchFamily="18" charset="-52"/>
              </a:rPr>
            </a:br>
            <a:endParaRPr lang="ru-RU" sz="2800" b="1" dirty="0">
              <a:solidFill>
                <a:schemeClr val="accent1">
                  <a:lumMod val="75000"/>
                </a:schemeClr>
              </a:solidFill>
              <a:latin typeface="Times New Roman Tj" pitchFamily="18" charset="-52"/>
            </a:endParaRPr>
          </a:p>
        </p:txBody>
      </p:sp>
      <p:sp>
        <p:nvSpPr>
          <p:cNvPr id="9" name="Объект 2">
            <a:extLst>
              <a:ext uri="{FF2B5EF4-FFF2-40B4-BE49-F238E27FC236}">
                <a16:creationId xmlns:a16="http://schemas.microsoft.com/office/drawing/2014/main" id="{3CF2A504-B771-41F4-B3B1-D61FF7D0278E}"/>
              </a:ext>
            </a:extLst>
          </p:cNvPr>
          <p:cNvSpPr>
            <a:spLocks noGrp="1"/>
          </p:cNvSpPr>
          <p:nvPr>
            <p:ph idx="1"/>
          </p:nvPr>
        </p:nvSpPr>
        <p:spPr>
          <a:xfrm>
            <a:off x="457200" y="1968906"/>
            <a:ext cx="8229600" cy="4525963"/>
          </a:xfrm>
        </p:spPr>
        <p:txBody>
          <a:bodyPr/>
          <a:lstStyle/>
          <a:p>
            <a:pPr marL="0" indent="0" algn="ctr">
              <a:buNone/>
            </a:pPr>
            <a:r>
              <a:rPr lang="tg-Cyrl-TJ" b="1" dirty="0">
                <a:solidFill>
                  <a:schemeClr val="tx2">
                    <a:lumMod val="60000"/>
                    <a:lumOff val="40000"/>
                  </a:schemeClr>
                </a:solidFill>
                <a:latin typeface="Times New Roman Tj" panose="02020603050405020304" pitchFamily="18" charset="-52"/>
              </a:rPr>
              <a:t>Таъсиси мақомоти ваколатдори соҳаи хизмати давлатӣ </a:t>
            </a:r>
          </a:p>
          <a:p>
            <a:pPr marL="0" indent="0" algn="just">
              <a:buNone/>
            </a:pPr>
            <a:r>
              <a:rPr lang="tg-Cyrl-TJ" b="1" dirty="0">
                <a:solidFill>
                  <a:schemeClr val="tx2">
                    <a:lumMod val="60000"/>
                    <a:lumOff val="40000"/>
                  </a:schemeClr>
                </a:solidFill>
                <a:latin typeface="Times New Roman Tj" panose="02020603050405020304" pitchFamily="18" charset="-52"/>
              </a:rPr>
              <a:t>	</a:t>
            </a:r>
            <a:r>
              <a:rPr lang="tg-Cyrl-TJ" dirty="0">
                <a:latin typeface="Times New Roman Tj" panose="02020603050405020304" pitchFamily="18" charset="-52"/>
              </a:rPr>
              <a:t>Бо фармони Президенти Ҷумҳурии Тоҷикистон аз </a:t>
            </a:r>
            <a:r>
              <a:rPr lang="ru-RU" sz="3200" b="0" i="0" dirty="0">
                <a:solidFill>
                  <a:srgbClr val="000000"/>
                </a:solidFill>
                <a:effectLst/>
                <a:latin typeface="Times New Roman Tj" panose="02020603050405020304" pitchFamily="18" charset="-52"/>
              </a:rPr>
              <a:t>25 январи соли 2001, №475 </a:t>
            </a:r>
            <a:r>
              <a:rPr lang="ru-RU" sz="3200" b="0" i="0" dirty="0" err="1">
                <a:solidFill>
                  <a:srgbClr val="000000"/>
                </a:solidFill>
                <a:effectLst/>
                <a:latin typeface="Times New Roman Tj" panose="02020603050405020304" pitchFamily="18" charset="-52"/>
              </a:rPr>
              <a:t>Раёсати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хизмати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давлатии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назди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Президенти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Ҷумҳурии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Тоҷикистон</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таъсис</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дода</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шуд</a:t>
            </a:r>
            <a:endParaRPr lang="tg-Cyrl-TJ" b="1" dirty="0">
              <a:solidFill>
                <a:schemeClr val="tx2">
                  <a:lumMod val="60000"/>
                  <a:lumOff val="40000"/>
                </a:schemeClr>
              </a:solidFill>
              <a:latin typeface="Times New Roman Tj" panose="02020603050405020304" pitchFamily="18" charset="-52"/>
            </a:endParaRPr>
          </a:p>
          <a:p>
            <a:pPr marL="0" indent="0">
              <a:buNone/>
            </a:pPr>
            <a:endParaRPr lang="ru-RU" b="1" dirty="0">
              <a:solidFill>
                <a:schemeClr val="tx2">
                  <a:lumMod val="60000"/>
                  <a:lumOff val="40000"/>
                </a:schemeClr>
              </a:solidFill>
              <a:latin typeface="Times New Roman Tj" panose="02020603050405020304" pitchFamily="18" charset="-52"/>
            </a:endParaRPr>
          </a:p>
        </p:txBody>
      </p:sp>
    </p:spTree>
    <p:extLst>
      <p:ext uri="{BB962C8B-B14F-4D97-AF65-F5344CB8AC3E}">
        <p14:creationId xmlns:p14="http://schemas.microsoft.com/office/powerpoint/2010/main" val="541342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44</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196752"/>
            <a:ext cx="8229600" cy="939784"/>
          </a:xfrm>
        </p:spPr>
        <p:txBody>
          <a:bodyPr>
            <a:noAutofit/>
          </a:bodyPr>
          <a:lstStyle/>
          <a:p>
            <a:r>
              <a:rPr lang="ru-RU" sz="2800" b="1" dirty="0" err="1">
                <a:solidFill>
                  <a:schemeClr val="accent1">
                    <a:lumMod val="75000"/>
                  </a:schemeClr>
                </a:solidFill>
                <a:latin typeface="Times New Roman Tj" pitchFamily="18" charset="-52"/>
              </a:rPr>
              <a:t>Мақоми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ваколатдори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соҳаи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хизмати</a:t>
            </a:r>
            <a:r>
              <a:rPr lang="ru-RU" sz="2800" b="1" dirty="0">
                <a:solidFill>
                  <a:schemeClr val="accent1">
                    <a:lumMod val="75000"/>
                  </a:schemeClr>
                </a:solidFill>
                <a:latin typeface="Times New Roman Tj" pitchFamily="18" charset="-52"/>
              </a:rPr>
              <a:t> </a:t>
            </a:r>
            <a:r>
              <a:rPr lang="ru-RU" sz="2800" b="1" dirty="0" err="1">
                <a:solidFill>
                  <a:schemeClr val="accent1">
                    <a:lumMod val="75000"/>
                  </a:schemeClr>
                </a:solidFill>
                <a:latin typeface="Times New Roman Tj" pitchFamily="18" charset="-52"/>
              </a:rPr>
              <a:t>давлатї</a:t>
            </a:r>
            <a:r>
              <a:rPr lang="ru-RU" sz="2800" b="1" dirty="0">
                <a:solidFill>
                  <a:schemeClr val="accent1">
                    <a:lumMod val="75000"/>
                  </a:schemeClr>
                </a:solidFill>
                <a:latin typeface="Times New Roman Tj" pitchFamily="18" charset="-52"/>
              </a:rPr>
              <a:t> (3)</a:t>
            </a:r>
            <a:br>
              <a:rPr lang="ru-RU" sz="2800" b="1" dirty="0">
                <a:solidFill>
                  <a:schemeClr val="accent1">
                    <a:lumMod val="75000"/>
                  </a:schemeClr>
                </a:solidFill>
                <a:latin typeface="Times New Roman Tj" pitchFamily="18" charset="-52"/>
              </a:rPr>
            </a:br>
            <a:endParaRPr lang="ru-RU" sz="2800" b="1" dirty="0">
              <a:solidFill>
                <a:schemeClr val="accent1">
                  <a:lumMod val="75000"/>
                </a:schemeClr>
              </a:solidFill>
              <a:latin typeface="Times New Roman Tj" pitchFamily="18" charset="-52"/>
            </a:endParaRPr>
          </a:p>
        </p:txBody>
      </p:sp>
      <p:sp>
        <p:nvSpPr>
          <p:cNvPr id="9" name="Объект 2">
            <a:extLst>
              <a:ext uri="{FF2B5EF4-FFF2-40B4-BE49-F238E27FC236}">
                <a16:creationId xmlns:a16="http://schemas.microsoft.com/office/drawing/2014/main" id="{B7C636EF-E144-4A05-99BD-2D8749702B27}"/>
              </a:ext>
            </a:extLst>
          </p:cNvPr>
          <p:cNvSpPr>
            <a:spLocks noGrp="1"/>
          </p:cNvSpPr>
          <p:nvPr>
            <p:ph idx="1"/>
          </p:nvPr>
        </p:nvSpPr>
        <p:spPr>
          <a:xfrm>
            <a:off x="457200" y="2012949"/>
            <a:ext cx="8229600" cy="4525963"/>
          </a:xfrm>
        </p:spPr>
        <p:txBody>
          <a:bodyPr>
            <a:normAutofit fontScale="92500" lnSpcReduction="10000"/>
          </a:bodyPr>
          <a:lstStyle/>
          <a:p>
            <a:pPr marL="0" indent="0" algn="ctr">
              <a:buNone/>
            </a:pPr>
            <a:r>
              <a:rPr lang="tg-Cyrl-TJ" b="1" dirty="0">
                <a:solidFill>
                  <a:schemeClr val="tx2">
                    <a:lumMod val="60000"/>
                    <a:lumOff val="40000"/>
                  </a:schemeClr>
                </a:solidFill>
                <a:latin typeface="Times New Roman Tj" panose="02020603050405020304" pitchFamily="18" charset="-52"/>
              </a:rPr>
              <a:t>Табдили мақомоти ваколатдори соҳаи хизмати давлатӣ </a:t>
            </a:r>
          </a:p>
          <a:p>
            <a:pPr marL="0" indent="0" algn="just">
              <a:buNone/>
            </a:pPr>
            <a:r>
              <a:rPr lang="tg-Cyrl-TJ" b="1" dirty="0">
                <a:solidFill>
                  <a:schemeClr val="tx2">
                    <a:lumMod val="60000"/>
                    <a:lumOff val="40000"/>
                  </a:schemeClr>
                </a:solidFill>
                <a:latin typeface="Times New Roman Tj" panose="02020603050405020304" pitchFamily="18" charset="-52"/>
              </a:rPr>
              <a:t>	</a:t>
            </a:r>
            <a:r>
              <a:rPr lang="tg-Cyrl-TJ" dirty="0">
                <a:latin typeface="Times New Roman Tj" panose="02020603050405020304" pitchFamily="18" charset="-52"/>
              </a:rPr>
              <a:t>Бо фармони Президенти Ҷумҳурии Тоҷикистон аз </a:t>
            </a:r>
            <a:r>
              <a:rPr lang="ru-RU" sz="3200" b="0" i="0" dirty="0">
                <a:effectLst/>
                <a:latin typeface="Times New Roman Tj" panose="02020603050405020304" pitchFamily="18" charset="-52"/>
              </a:rPr>
              <a:t>19 ноябри соли 2013, №12 </a:t>
            </a:r>
            <a:r>
              <a:rPr lang="ru-RU" b="0" i="0" dirty="0">
                <a:effectLst/>
                <a:latin typeface="Times New Roman Tj" panose="02020603050405020304" pitchFamily="18" charset="-52"/>
              </a:rPr>
              <a:t>«Дар </a:t>
            </a:r>
            <a:r>
              <a:rPr lang="ru-RU" b="0" i="0" dirty="0" err="1">
                <a:effectLst/>
                <a:latin typeface="Times New Roman Tj" panose="02020603050405020304" pitchFamily="18" charset="-52"/>
              </a:rPr>
              <a:t>бораи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такмили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сохтори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мақомоти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иҷроияи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ҳокимияти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давлатии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Ҷумҳурии</a:t>
            </a:r>
            <a:r>
              <a:rPr lang="ru-RU" b="0" i="0" dirty="0">
                <a:effectLst/>
                <a:latin typeface="Times New Roman Tj" panose="02020603050405020304" pitchFamily="18" charset="-52"/>
              </a:rPr>
              <a:t> </a:t>
            </a:r>
            <a:r>
              <a:rPr lang="ru-RU" b="0" i="0" dirty="0" err="1">
                <a:effectLst/>
                <a:latin typeface="Times New Roman Tj" panose="02020603050405020304" pitchFamily="18" charset="-52"/>
              </a:rPr>
              <a:t>Тоҷикистон</a:t>
            </a:r>
            <a:r>
              <a:rPr lang="ru-RU" b="0" i="0" dirty="0">
                <a:effectLst/>
                <a:latin typeface="Times New Roman Tj" panose="02020603050405020304" pitchFamily="18" charset="-52"/>
              </a:rPr>
              <a:t>» </a:t>
            </a:r>
            <a:r>
              <a:rPr lang="ru-RU" sz="3200" b="0" i="0" dirty="0" err="1">
                <a:effectLst/>
                <a:latin typeface="Times New Roman Tj" panose="02020603050405020304" pitchFamily="18" charset="-52"/>
              </a:rPr>
              <a:t>Раёсати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хизмати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давлатии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назди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Президенти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Ҷумҳурии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Тоҷикистон</a:t>
            </a:r>
            <a:r>
              <a:rPr lang="ru-RU" sz="3200" b="0" i="0" dirty="0">
                <a:effectLst/>
                <a:latin typeface="Times New Roman Tj" panose="02020603050405020304" pitchFamily="18" charset="-52"/>
              </a:rPr>
              <a:t> ба </a:t>
            </a:r>
            <a:r>
              <a:rPr lang="ru-RU" sz="3200" b="0" i="0" dirty="0" err="1">
                <a:effectLst/>
                <a:latin typeface="Times New Roman Tj" panose="02020603050405020304" pitchFamily="18" charset="-52"/>
              </a:rPr>
              <a:t>Агентии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хизмати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давлатии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назди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Президенти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Ҷумҳурии</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Тоҷикистон</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табдил</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дода</a:t>
            </a:r>
            <a:r>
              <a:rPr lang="ru-RU" sz="3200" b="0" i="0" dirty="0">
                <a:effectLst/>
                <a:latin typeface="Times New Roman Tj" panose="02020603050405020304" pitchFamily="18" charset="-52"/>
              </a:rPr>
              <a:t> </a:t>
            </a:r>
            <a:r>
              <a:rPr lang="ru-RU" sz="3200" b="0" i="0" dirty="0" err="1">
                <a:effectLst/>
                <a:latin typeface="Times New Roman Tj" panose="02020603050405020304" pitchFamily="18" charset="-52"/>
              </a:rPr>
              <a:t>шуд</a:t>
            </a:r>
            <a:endParaRPr lang="tg-Cyrl-TJ" b="1" dirty="0">
              <a:latin typeface="Times New Roman Tj" panose="02020603050405020304" pitchFamily="18" charset="-52"/>
            </a:endParaRPr>
          </a:p>
          <a:p>
            <a:pPr marL="0" indent="0">
              <a:buNone/>
            </a:pPr>
            <a:endParaRPr lang="ru-RU" b="1" dirty="0">
              <a:solidFill>
                <a:schemeClr val="tx2">
                  <a:lumMod val="60000"/>
                  <a:lumOff val="40000"/>
                </a:schemeClr>
              </a:solidFill>
              <a:latin typeface="Times New Roman Tj" panose="02020603050405020304" pitchFamily="18" charset="-52"/>
            </a:endParaRPr>
          </a:p>
        </p:txBody>
      </p:sp>
    </p:spTree>
    <p:extLst>
      <p:ext uri="{BB962C8B-B14F-4D97-AF65-F5344CB8AC3E}">
        <p14:creationId xmlns:p14="http://schemas.microsoft.com/office/powerpoint/2010/main" val="705526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45</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609600" y="1595516"/>
            <a:ext cx="8229600" cy="939784"/>
          </a:xfrm>
        </p:spPr>
        <p:txBody>
          <a:bodyPr>
            <a:noAutofit/>
          </a:bodyPr>
          <a:lstStyle/>
          <a:p>
            <a:r>
              <a:rPr lang="ru-RU" sz="2400" b="1" i="0" dirty="0" err="1">
                <a:solidFill>
                  <a:srgbClr val="0070C0"/>
                </a:solidFill>
                <a:effectLst/>
                <a:latin typeface="Times New Roman Tj" panose="02020603050405020304" pitchFamily="18" charset="-52"/>
              </a:rPr>
              <a:t>Низомномаи</a:t>
            </a:r>
            <a:r>
              <a:rPr lang="ru-RU" sz="2400" b="1" i="0" dirty="0">
                <a:solidFill>
                  <a:srgbClr val="0070C0"/>
                </a:solidFill>
                <a:effectLst/>
                <a:latin typeface="Times New Roman Tj" panose="02020603050405020304" pitchFamily="18" charset="-52"/>
              </a:rPr>
              <a:t> </a:t>
            </a:r>
            <a:r>
              <a:rPr lang="ru-RU" sz="2400" b="1" i="0" dirty="0" err="1">
                <a:solidFill>
                  <a:srgbClr val="0070C0"/>
                </a:solidFill>
                <a:effectLst/>
                <a:latin typeface="Times New Roman Tj" panose="02020603050405020304" pitchFamily="18" charset="-52"/>
              </a:rPr>
              <a:t>Раёсати</a:t>
            </a:r>
            <a:r>
              <a:rPr lang="ru-RU" sz="2400" b="1" i="0" dirty="0">
                <a:solidFill>
                  <a:srgbClr val="0070C0"/>
                </a:solidFill>
                <a:effectLst/>
                <a:latin typeface="Times New Roman Tj" panose="02020603050405020304" pitchFamily="18" charset="-52"/>
              </a:rPr>
              <a:t> </a:t>
            </a:r>
            <a:r>
              <a:rPr lang="ru-RU" sz="2400" b="1" i="0" dirty="0" err="1">
                <a:solidFill>
                  <a:srgbClr val="0070C0"/>
                </a:solidFill>
                <a:effectLst/>
                <a:latin typeface="Times New Roman Tj" panose="02020603050405020304" pitchFamily="18" charset="-52"/>
              </a:rPr>
              <a:t>хизмати</a:t>
            </a:r>
            <a:r>
              <a:rPr lang="ru-RU" sz="2400" b="1" i="0" dirty="0">
                <a:solidFill>
                  <a:srgbClr val="0070C0"/>
                </a:solidFill>
                <a:effectLst/>
                <a:latin typeface="Times New Roman Tj" panose="02020603050405020304" pitchFamily="18" charset="-52"/>
              </a:rPr>
              <a:t> </a:t>
            </a:r>
            <a:r>
              <a:rPr lang="ru-RU" sz="2400" b="1" i="0" dirty="0" err="1">
                <a:solidFill>
                  <a:srgbClr val="0070C0"/>
                </a:solidFill>
                <a:effectLst/>
                <a:latin typeface="Times New Roman Tj" panose="02020603050405020304" pitchFamily="18" charset="-52"/>
              </a:rPr>
              <a:t>давлатӣ</a:t>
            </a:r>
            <a:r>
              <a:rPr lang="ru-RU" sz="2400" b="1" i="0" dirty="0">
                <a:solidFill>
                  <a:srgbClr val="0070C0"/>
                </a:solidFill>
                <a:effectLst/>
                <a:latin typeface="Times New Roman Tj" panose="02020603050405020304" pitchFamily="18" charset="-52"/>
              </a:rPr>
              <a:t>: (1)</a:t>
            </a:r>
            <a:br>
              <a:rPr lang="ru-RU" sz="2400" b="1" dirty="0">
                <a:solidFill>
                  <a:srgbClr val="0070C0"/>
                </a:solidFill>
                <a:latin typeface="Times New Roman Tj" panose="02020603050405020304" pitchFamily="18" charset="-52"/>
              </a:rPr>
            </a:br>
            <a:endParaRPr lang="ru-RU" sz="24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2065408"/>
            <a:ext cx="8229600" cy="4459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Низомнома</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ва</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сохтори</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мақоми</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ваколатдори</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соҳаи</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хизмати</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давлатиро</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Президенти</a:t>
            </a:r>
            <a:r>
              <a:rPr lang="ru-RU" dirty="0">
                <a:solidFill>
                  <a:srgbClr val="000000"/>
                </a:solidFill>
                <a:latin typeface="Times New Roman Tj" panose="02020603050405020304" pitchFamily="18" charset="-52"/>
              </a:rPr>
              <a:t> </a:t>
            </a:r>
            <a:r>
              <a:rPr lang="ru-RU" dirty="0" err="1">
                <a:solidFill>
                  <a:srgbClr val="000000"/>
                </a:solidFill>
                <a:latin typeface="Times New Roman Tj" panose="02020603050405020304" pitchFamily="18" charset="-52"/>
              </a:rPr>
              <a:t>Ҷумҳурии</a:t>
            </a:r>
            <a:r>
              <a:rPr lang="ru-RU" dirty="0">
                <a:solidFill>
                  <a:srgbClr val="000000"/>
                </a:solidFill>
                <a:latin typeface="Times New Roman Tj" panose="02020603050405020304" pitchFamily="18" charset="-52"/>
              </a:rPr>
              <a:t> </a:t>
            </a:r>
            <a:r>
              <a:rPr lang="ru-RU" b="0" i="0" dirty="0" err="1">
                <a:solidFill>
                  <a:srgbClr val="000000"/>
                </a:solidFill>
                <a:effectLst/>
                <a:latin typeface="Times New Roman Tj" panose="02020603050405020304" pitchFamily="18" charset="-52"/>
              </a:rPr>
              <a:t>Тоҷикистон</a:t>
            </a:r>
            <a:r>
              <a:rPr lang="ru-RU" b="0" i="0" dirty="0">
                <a:solidFill>
                  <a:srgbClr val="000000"/>
                </a:solidFill>
                <a:effectLst/>
                <a:latin typeface="Times New Roman Tj" panose="02020603050405020304" pitchFamily="18" charset="-52"/>
              </a:rPr>
              <a:t> </a:t>
            </a:r>
            <a:r>
              <a:rPr lang="ru-RU" b="0" i="0" dirty="0" err="1">
                <a:solidFill>
                  <a:srgbClr val="000000"/>
                </a:solidFill>
                <a:effectLst/>
                <a:latin typeface="Times New Roman Tj" panose="02020603050405020304" pitchFamily="18" charset="-52"/>
              </a:rPr>
              <a:t>тасдиқ</a:t>
            </a:r>
            <a:r>
              <a:rPr lang="ru-RU" b="0" i="0" dirty="0">
                <a:solidFill>
                  <a:srgbClr val="000000"/>
                </a:solidFill>
                <a:effectLst/>
                <a:latin typeface="Times New Roman Tj" panose="02020603050405020304" pitchFamily="18" charset="-52"/>
              </a:rPr>
              <a:t> </a:t>
            </a:r>
            <a:r>
              <a:rPr lang="ru-RU" b="0" i="0" dirty="0" err="1">
                <a:solidFill>
                  <a:srgbClr val="000000"/>
                </a:solidFill>
                <a:effectLst/>
                <a:latin typeface="Times New Roman Tj" panose="02020603050405020304" pitchFamily="18" charset="-52"/>
              </a:rPr>
              <a:t>менамояд</a:t>
            </a:r>
            <a:r>
              <a:rPr lang="ru-RU" b="0" i="0" dirty="0">
                <a:solidFill>
                  <a:srgbClr val="000000"/>
                </a:solidFill>
                <a:effectLst/>
                <a:latin typeface="Times New Roman Tj" panose="02020603050405020304" pitchFamily="18" charset="-52"/>
              </a:rPr>
              <a:t>. </a:t>
            </a:r>
          </a:p>
          <a:p>
            <a:pPr marL="0" indent="0" algn="just">
              <a:buNone/>
            </a:pPr>
            <a:r>
              <a:rPr lang="ru-RU" i="1" dirty="0">
                <a:latin typeface="Times New Roman Tj" panose="02020603050405020304" pitchFamily="18" charset="-52"/>
              </a:rPr>
              <a:t>	(</a:t>
            </a:r>
            <a:r>
              <a:rPr lang="ru-RU" dirty="0" err="1">
                <a:latin typeface="Times New Roman Tj" panose="02020603050405020304" pitchFamily="18" charset="-52"/>
              </a:rPr>
              <a:t>Ќисми</a:t>
            </a:r>
            <a:r>
              <a:rPr lang="ru-RU" dirty="0">
                <a:latin typeface="Times New Roman Tj" panose="02020603050405020304" pitchFamily="18" charset="-52"/>
              </a:rPr>
              <a:t> 3 </a:t>
            </a:r>
            <a:r>
              <a:rPr lang="ru-RU" i="1" dirty="0" err="1">
                <a:latin typeface="Times New Roman Tj" panose="02020603050405020304" pitchFamily="18" charset="-52"/>
              </a:rPr>
              <a:t>моддаи</a:t>
            </a:r>
            <a:r>
              <a:rPr lang="ru-RU" i="1" dirty="0">
                <a:latin typeface="Times New Roman Tj" panose="02020603050405020304" pitchFamily="18" charset="-52"/>
              </a:rPr>
              <a:t> 8 </a:t>
            </a:r>
            <a:r>
              <a:rPr lang="ru-RU" i="1" dirty="0" err="1">
                <a:latin typeface="Times New Roman Tj" panose="02020603050405020304" pitchFamily="18" charset="-52"/>
              </a:rPr>
              <a:t>Ќонуни</a:t>
            </a:r>
            <a:r>
              <a:rPr lang="ru-RU" i="1" dirty="0">
                <a:latin typeface="Times New Roman Tj" panose="02020603050405020304" pitchFamily="18" charset="-52"/>
              </a:rPr>
              <a:t> </a:t>
            </a:r>
            <a:r>
              <a:rPr lang="ru-RU" i="1" dirty="0" err="1">
                <a:latin typeface="Times New Roman Tj" panose="02020603050405020304" pitchFamily="18" charset="-52"/>
              </a:rPr>
              <a:t>Љумњурии</a:t>
            </a:r>
            <a:r>
              <a:rPr lang="ru-RU" i="1" dirty="0">
                <a:latin typeface="Times New Roman Tj" panose="02020603050405020304" pitchFamily="18" charset="-52"/>
              </a:rPr>
              <a:t> </a:t>
            </a:r>
            <a:r>
              <a:rPr lang="ru-RU" i="1" dirty="0" err="1">
                <a:latin typeface="Times New Roman Tj" panose="02020603050405020304" pitchFamily="18" charset="-52"/>
              </a:rPr>
              <a:t>Тољикистон</a:t>
            </a:r>
            <a:r>
              <a:rPr lang="ru-RU" i="1" dirty="0">
                <a:latin typeface="Times New Roman Tj" panose="02020603050405020304" pitchFamily="18" charset="-52"/>
              </a:rPr>
              <a:t> «Дар </a:t>
            </a:r>
            <a:r>
              <a:rPr lang="ru-RU" i="1" dirty="0" err="1">
                <a:latin typeface="Times New Roman Tj" panose="02020603050405020304" pitchFamily="18" charset="-52"/>
              </a:rPr>
              <a:t>бораи</a:t>
            </a:r>
            <a:r>
              <a:rPr lang="ru-RU" i="1" dirty="0">
                <a:latin typeface="Times New Roman Tj" panose="02020603050405020304" pitchFamily="18" charset="-52"/>
              </a:rPr>
              <a:t> </a:t>
            </a:r>
            <a:r>
              <a:rPr lang="ru-RU" i="1" dirty="0" err="1">
                <a:latin typeface="Times New Roman Tj" panose="02020603050405020304" pitchFamily="18" charset="-52"/>
              </a:rPr>
              <a:t>хизмати</a:t>
            </a:r>
            <a:r>
              <a:rPr lang="ru-RU" i="1" dirty="0">
                <a:latin typeface="Times New Roman Tj" panose="02020603050405020304" pitchFamily="18" charset="-52"/>
              </a:rPr>
              <a:t> </a:t>
            </a:r>
            <a:r>
              <a:rPr lang="ru-RU" i="1" dirty="0" err="1">
                <a:latin typeface="Times New Roman Tj" panose="02020603050405020304" pitchFamily="18" charset="-52"/>
              </a:rPr>
              <a:t>давлатї</a:t>
            </a:r>
            <a:r>
              <a:rPr lang="ru-RU" i="1" dirty="0">
                <a:latin typeface="Times New Roman Tj" panose="02020603050405020304" pitchFamily="18" charset="-52"/>
              </a:rPr>
              <a:t>») </a:t>
            </a:r>
            <a:r>
              <a:rPr lang="ru-RU" b="0" i="0" dirty="0">
                <a:solidFill>
                  <a:srgbClr val="000000"/>
                </a:solidFill>
                <a:effectLst/>
                <a:latin typeface="Times New Roman Tj" panose="02020603050405020304" pitchFamily="18" charset="-52"/>
              </a:rPr>
              <a:t>	</a:t>
            </a:r>
            <a:endParaRPr lang="ru-RU" dirty="0">
              <a:latin typeface="Times New Roman Tj" panose="02020603050405020304" pitchFamily="18" charset="-52"/>
            </a:endParaRPr>
          </a:p>
        </p:txBody>
      </p:sp>
    </p:spTree>
    <p:extLst>
      <p:ext uri="{BB962C8B-B14F-4D97-AF65-F5344CB8AC3E}">
        <p14:creationId xmlns:p14="http://schemas.microsoft.com/office/powerpoint/2010/main" val="989422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46</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604667" y="1595516"/>
            <a:ext cx="8229600" cy="939784"/>
          </a:xfrm>
        </p:spPr>
        <p:txBody>
          <a:bodyPr>
            <a:noAutofit/>
          </a:bodyPr>
          <a:lstStyle/>
          <a:p>
            <a:r>
              <a:rPr lang="ru-RU" sz="2400" b="1" i="0" dirty="0" err="1">
                <a:solidFill>
                  <a:srgbClr val="0070C0"/>
                </a:solidFill>
                <a:effectLst/>
                <a:latin typeface="Times New Roman Tj" panose="02020603050405020304" pitchFamily="18" charset="-52"/>
              </a:rPr>
              <a:t>Низомномаи</a:t>
            </a:r>
            <a:r>
              <a:rPr lang="ru-RU" sz="2400" b="1" i="0" dirty="0">
                <a:solidFill>
                  <a:srgbClr val="0070C0"/>
                </a:solidFill>
                <a:effectLst/>
                <a:latin typeface="Times New Roman Tj" panose="02020603050405020304" pitchFamily="18" charset="-52"/>
              </a:rPr>
              <a:t> </a:t>
            </a:r>
            <a:r>
              <a:rPr lang="ru-RU" sz="2400" b="1" i="0" dirty="0" err="1">
                <a:solidFill>
                  <a:srgbClr val="0070C0"/>
                </a:solidFill>
                <a:effectLst/>
                <a:latin typeface="Times New Roman Tj" panose="02020603050405020304" pitchFamily="18" charset="-52"/>
              </a:rPr>
              <a:t>Раёсати</a:t>
            </a:r>
            <a:r>
              <a:rPr lang="ru-RU" sz="2400" b="1" i="0" dirty="0">
                <a:solidFill>
                  <a:srgbClr val="0070C0"/>
                </a:solidFill>
                <a:effectLst/>
                <a:latin typeface="Times New Roman Tj" panose="02020603050405020304" pitchFamily="18" charset="-52"/>
              </a:rPr>
              <a:t> </a:t>
            </a:r>
            <a:r>
              <a:rPr lang="ru-RU" sz="2400" b="1" i="0" dirty="0" err="1">
                <a:solidFill>
                  <a:srgbClr val="0070C0"/>
                </a:solidFill>
                <a:effectLst/>
                <a:latin typeface="Times New Roman Tj" panose="02020603050405020304" pitchFamily="18" charset="-52"/>
              </a:rPr>
              <a:t>хизмати</a:t>
            </a:r>
            <a:r>
              <a:rPr lang="ru-RU" sz="2400" b="1" i="0" dirty="0">
                <a:solidFill>
                  <a:srgbClr val="0070C0"/>
                </a:solidFill>
                <a:effectLst/>
                <a:latin typeface="Times New Roman Tj" panose="02020603050405020304" pitchFamily="18" charset="-52"/>
              </a:rPr>
              <a:t> </a:t>
            </a:r>
            <a:r>
              <a:rPr lang="ru-RU" sz="2400" b="1" i="0" dirty="0" err="1">
                <a:solidFill>
                  <a:srgbClr val="0070C0"/>
                </a:solidFill>
                <a:effectLst/>
                <a:latin typeface="Times New Roman Tj" panose="02020603050405020304" pitchFamily="18" charset="-52"/>
              </a:rPr>
              <a:t>давлатӣ</a:t>
            </a:r>
            <a:r>
              <a:rPr lang="ru-RU" sz="2400" b="1" i="0" dirty="0">
                <a:solidFill>
                  <a:srgbClr val="0070C0"/>
                </a:solidFill>
                <a:effectLst/>
                <a:latin typeface="Times New Roman Tj" panose="02020603050405020304" pitchFamily="18" charset="-52"/>
              </a:rPr>
              <a:t>: (2)</a:t>
            </a:r>
            <a:br>
              <a:rPr lang="ru-RU" sz="2400" b="1" dirty="0">
                <a:solidFill>
                  <a:srgbClr val="0070C0"/>
                </a:solidFill>
                <a:latin typeface="Times New Roman Tj" panose="02020603050405020304" pitchFamily="18" charset="-52"/>
              </a:rPr>
            </a:br>
            <a:endParaRPr lang="ru-RU" sz="24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2065408"/>
            <a:ext cx="8229600" cy="4459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800" dirty="0">
                <a:solidFill>
                  <a:srgbClr val="000000"/>
                </a:solidFill>
                <a:latin typeface="Times New Roman Tj" panose="02020603050405020304" pitchFamily="18" charset="-52"/>
              </a:rPr>
              <a:t>	</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фармони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Президенти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Ҷумҳурии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Тоҷикистон</a:t>
            </a:r>
            <a:r>
              <a:rPr lang="ru-RU" sz="2800" b="0" i="0" dirty="0">
                <a:solidFill>
                  <a:srgbClr val="000000"/>
                </a:solidFill>
                <a:effectLst/>
                <a:latin typeface="Times New Roman Tj" panose="02020603050405020304" pitchFamily="18" charset="-52"/>
              </a:rPr>
              <a:t> аз 7 январи соли 2001, №479 </a:t>
            </a:r>
            <a:r>
              <a:rPr lang="tg-Cyrl-TJ" sz="2800" b="0" i="0" dirty="0">
                <a:solidFill>
                  <a:srgbClr val="000000"/>
                </a:solidFill>
                <a:effectLst/>
                <a:latin typeface="Times New Roman Tj" panose="02020603050405020304" pitchFamily="18" charset="-52"/>
              </a:rPr>
              <a:t>(бо тағйиру иловаҳо аз 26 июли соли 2006, №764)</a:t>
            </a:r>
            <a:r>
              <a:rPr lang="ru-RU" sz="2800" b="0" i="0" dirty="0">
                <a:solidFill>
                  <a:srgbClr val="000000"/>
                </a:solidFill>
                <a:effectLst/>
                <a:latin typeface="Times New Roman Tj" panose="02020603050405020304" pitchFamily="18" charset="-52"/>
              </a:rPr>
              <a:t>; </a:t>
            </a:r>
          </a:p>
          <a:p>
            <a:pPr marL="0" indent="0" algn="just">
              <a:buNone/>
            </a:pPr>
            <a:r>
              <a:rPr lang="ru-RU" sz="2800" b="0" i="0" dirty="0">
                <a:solidFill>
                  <a:srgbClr val="000000"/>
                </a:solidFill>
                <a:effectLst/>
                <a:latin typeface="Times New Roman Tj" panose="02020603050405020304" pitchFamily="18" charset="-52"/>
              </a:rPr>
              <a:t>	- </a:t>
            </a:r>
            <a:r>
              <a:rPr lang="ru-RU" sz="2800" b="0" i="0" dirty="0" err="1">
                <a:solidFill>
                  <a:srgbClr val="000000"/>
                </a:solidFill>
                <a:effectLst/>
                <a:latin typeface="Times New Roman Tj" panose="02020603050405020304" pitchFamily="18" charset="-52"/>
              </a:rPr>
              <a:t>фармони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Президенти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Ҷумҳурии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Тоҷикистон</a:t>
            </a:r>
            <a:r>
              <a:rPr lang="ru-RU" sz="2800" b="0" i="0" dirty="0">
                <a:solidFill>
                  <a:srgbClr val="000000"/>
                </a:solidFill>
                <a:effectLst/>
                <a:latin typeface="Times New Roman Tj" panose="02020603050405020304" pitchFamily="18" charset="-52"/>
              </a:rPr>
              <a:t> аз 9 июни соли 2007, №264;</a:t>
            </a:r>
          </a:p>
          <a:p>
            <a:pPr marL="0" indent="0" algn="just">
              <a:buNone/>
            </a:pPr>
            <a:r>
              <a:rPr lang="ru-RU" sz="2800" b="0" i="0" dirty="0">
                <a:solidFill>
                  <a:srgbClr val="000000"/>
                </a:solidFill>
                <a:effectLst/>
                <a:latin typeface="Times New Roman Tj" panose="02020603050405020304" pitchFamily="18" charset="-52"/>
              </a:rPr>
              <a:t>	- </a:t>
            </a:r>
            <a:r>
              <a:rPr lang="ru-RU" sz="2800" b="0" i="0" dirty="0" err="1">
                <a:solidFill>
                  <a:srgbClr val="000000"/>
                </a:solidFill>
                <a:effectLst/>
                <a:latin typeface="Times New Roman Tj" panose="02020603050405020304" pitchFamily="18" charset="-52"/>
              </a:rPr>
              <a:t>фармони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Президенти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Ҷумҳурии</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Тоҷикистон</a:t>
            </a:r>
            <a:r>
              <a:rPr lang="ru-RU" sz="2800" b="0" i="0" dirty="0">
                <a:solidFill>
                  <a:srgbClr val="000000"/>
                </a:solidFill>
                <a:effectLst/>
                <a:latin typeface="Times New Roman Tj" panose="02020603050405020304" pitchFamily="18" charset="-52"/>
              </a:rPr>
              <a:t> аз 15 </a:t>
            </a:r>
            <a:r>
              <a:rPr lang="ru-RU" sz="2800" b="0" i="0" dirty="0" err="1">
                <a:solidFill>
                  <a:srgbClr val="000000"/>
                </a:solidFill>
                <a:effectLst/>
                <a:latin typeface="Times New Roman Tj" panose="02020603050405020304" pitchFamily="18" charset="-52"/>
              </a:rPr>
              <a:t>марти</a:t>
            </a:r>
            <a:r>
              <a:rPr lang="ru-RU" sz="2800" b="0" i="0" dirty="0">
                <a:solidFill>
                  <a:srgbClr val="000000"/>
                </a:solidFill>
                <a:effectLst/>
                <a:latin typeface="Times New Roman Tj" panose="02020603050405020304" pitchFamily="18" charset="-52"/>
              </a:rPr>
              <a:t> соли 2014, №179 (</a:t>
            </a:r>
            <a:r>
              <a:rPr lang="ru-RU" sz="2800" b="0" i="0" dirty="0" err="1">
                <a:solidFill>
                  <a:srgbClr val="000000"/>
                </a:solidFill>
                <a:effectLst/>
                <a:latin typeface="Times New Roman Tj" panose="02020603050405020304" pitchFamily="18" charset="-52"/>
              </a:rPr>
              <a:t>бо</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тағйиру</a:t>
            </a:r>
            <a:r>
              <a:rPr lang="ru-RU" sz="2800" b="0" i="0" dirty="0">
                <a:solidFill>
                  <a:srgbClr val="000000"/>
                </a:solidFill>
                <a:effectLst/>
                <a:latin typeface="Times New Roman Tj" panose="02020603050405020304" pitchFamily="18" charset="-52"/>
              </a:rPr>
              <a:t> </a:t>
            </a:r>
            <a:r>
              <a:rPr lang="ru-RU" sz="2800" b="0" i="0" dirty="0" err="1">
                <a:solidFill>
                  <a:srgbClr val="000000"/>
                </a:solidFill>
                <a:effectLst/>
                <a:latin typeface="Times New Roman Tj" panose="02020603050405020304" pitchFamily="18" charset="-52"/>
              </a:rPr>
              <a:t>иловаҳо</a:t>
            </a:r>
            <a:r>
              <a:rPr lang="ru-RU" sz="2800" b="0" i="0" dirty="0">
                <a:solidFill>
                  <a:srgbClr val="000000"/>
                </a:solidFill>
                <a:effectLst/>
                <a:latin typeface="Times New Roman Tj" panose="02020603050405020304" pitchFamily="18" charset="-52"/>
              </a:rPr>
              <a:t> аз 19 майи соли 2022, №384)</a:t>
            </a:r>
          </a:p>
          <a:p>
            <a:pPr marL="0" indent="0" algn="just">
              <a:buNone/>
            </a:pPr>
            <a:endParaRPr lang="ru-RU" sz="2800" b="0" i="0" dirty="0">
              <a:solidFill>
                <a:srgbClr val="000000"/>
              </a:solidFill>
              <a:effectLst/>
              <a:latin typeface="Times New Roman Tj" panose="02020603050405020304" pitchFamily="18" charset="-52"/>
            </a:endParaRPr>
          </a:p>
          <a:p>
            <a:pPr marL="0" indent="0" algn="just">
              <a:buNone/>
            </a:pPr>
            <a:r>
              <a:rPr lang="ru-RU" sz="2800" b="0" i="0" dirty="0">
                <a:solidFill>
                  <a:srgbClr val="000000"/>
                </a:solidFill>
                <a:effectLst/>
                <a:latin typeface="Times New Roman Tj" panose="02020603050405020304" pitchFamily="18" charset="-52"/>
              </a:rPr>
              <a:t>	</a:t>
            </a:r>
            <a:endParaRPr lang="ru-RU" sz="2800" dirty="0">
              <a:latin typeface="Times New Roman Tj" panose="02020603050405020304" pitchFamily="18" charset="-52"/>
            </a:endParaRPr>
          </a:p>
        </p:txBody>
      </p:sp>
    </p:spTree>
    <p:extLst>
      <p:ext uri="{BB962C8B-B14F-4D97-AF65-F5344CB8AC3E}">
        <p14:creationId xmlns:p14="http://schemas.microsoft.com/office/powerpoint/2010/main" val="3225795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47</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pic>
        <p:nvPicPr>
          <p:cNvPr id="5" name="Рисунок 4">
            <a:extLst>
              <a:ext uri="{FF2B5EF4-FFF2-40B4-BE49-F238E27FC236}">
                <a16:creationId xmlns:a16="http://schemas.microsoft.com/office/drawing/2014/main" id="{1097CF1A-3DD5-4F01-A27A-76667823B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12776"/>
            <a:ext cx="8170168" cy="5040560"/>
          </a:xfrm>
          <a:prstGeom prst="rect">
            <a:avLst/>
          </a:prstGeom>
        </p:spPr>
      </p:pic>
    </p:spTree>
    <p:extLst>
      <p:ext uri="{BB962C8B-B14F-4D97-AF65-F5344CB8AC3E}">
        <p14:creationId xmlns:p14="http://schemas.microsoft.com/office/powerpoint/2010/main" val="330165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48</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pic>
        <p:nvPicPr>
          <p:cNvPr id="2" name="Рисунок 1">
            <a:extLst>
              <a:ext uri="{FF2B5EF4-FFF2-40B4-BE49-F238E27FC236}">
                <a16:creationId xmlns:a16="http://schemas.microsoft.com/office/drawing/2014/main" id="{23D3C5C5-9670-096E-7C2B-14153CC41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23987"/>
            <a:ext cx="8291263" cy="4932363"/>
          </a:xfrm>
          <a:prstGeom prst="rect">
            <a:avLst/>
          </a:prstGeom>
        </p:spPr>
      </p:pic>
    </p:spTree>
    <p:extLst>
      <p:ext uri="{BB962C8B-B14F-4D97-AF65-F5344CB8AC3E}">
        <p14:creationId xmlns:p14="http://schemas.microsoft.com/office/powerpoint/2010/main" val="3318140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49</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052736"/>
            <a:ext cx="8229600" cy="939784"/>
          </a:xfrm>
        </p:spPr>
        <p:txBody>
          <a:bodyPr>
            <a:noAutofit/>
          </a:bodyPr>
          <a:lstStyle/>
          <a:p>
            <a:r>
              <a:rPr lang="ru-RU" sz="2300" b="1" i="0" dirty="0" err="1">
                <a:solidFill>
                  <a:srgbClr val="0070C0"/>
                </a:solidFill>
                <a:effectLst/>
                <a:latin typeface="Times New Roman Tj" panose="02020603050405020304" pitchFamily="18" charset="-52"/>
              </a:rPr>
              <a:t>Салоҳияти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мақоми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ваколатдори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соҳаи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хизмати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давлатӣ</a:t>
            </a:r>
            <a:r>
              <a:rPr lang="ru-RU" sz="2300" b="1" i="0" dirty="0">
                <a:solidFill>
                  <a:srgbClr val="0070C0"/>
                </a:solidFill>
                <a:effectLst/>
                <a:latin typeface="Times New Roman Tj" panose="02020603050405020304" pitchFamily="18" charset="-52"/>
              </a:rPr>
              <a:t>: </a:t>
            </a:r>
            <a:r>
              <a:rPr lang="ru-RU" sz="2300" b="1" dirty="0">
                <a:solidFill>
                  <a:srgbClr val="0070C0"/>
                </a:solidFill>
                <a:latin typeface="Times New Roman Tj" panose="02020603050405020304" pitchFamily="18" charset="-52"/>
              </a:rPr>
              <a:t>(1)</a:t>
            </a:r>
            <a:br>
              <a:rPr lang="ru-RU" sz="2300" b="1" dirty="0">
                <a:solidFill>
                  <a:srgbClr val="0070C0"/>
                </a:solidFill>
                <a:latin typeface="Times New Roman Tj" panose="02020603050405020304" pitchFamily="18" charset="-52"/>
              </a:rPr>
            </a:br>
            <a:endParaRPr lang="ru-RU" sz="23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556792"/>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иҷрои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Қонуни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мазкурро</a:t>
            </a:r>
            <a:r>
              <a:rPr lang="ru-RU" sz="2000" b="0" i="0" dirty="0">
                <a:solidFill>
                  <a:srgbClr val="000000"/>
                </a:solidFill>
                <a:effectLst/>
                <a:latin typeface="Times New Roman Tj" panose="02020603050405020304" pitchFamily="18" charset="-52"/>
              </a:rPr>
              <a:t> дар </a:t>
            </a:r>
            <a:r>
              <a:rPr lang="ru-RU" sz="2000" b="0" i="0" dirty="0" err="1">
                <a:solidFill>
                  <a:srgbClr val="000000"/>
                </a:solidFill>
                <a:effectLst/>
                <a:latin typeface="Times New Roman Tj" panose="02020603050405020304" pitchFamily="18" charset="-52"/>
              </a:rPr>
              <a:t>доираи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салоҳияти</a:t>
            </a:r>
            <a:r>
              <a:rPr lang="ru-RU" sz="2000" b="0" i="0" dirty="0">
                <a:solidFill>
                  <a:srgbClr val="000000"/>
                </a:solidFill>
                <a:effectLst/>
                <a:latin typeface="Times New Roman Tj" panose="02020603050405020304" pitchFamily="18" charset="-52"/>
              </a:rPr>
              <a:t> худ </a:t>
            </a:r>
            <a:r>
              <a:rPr lang="ru-RU" sz="2000" b="0" i="0" dirty="0" err="1">
                <a:solidFill>
                  <a:srgbClr val="000000"/>
                </a:solidFill>
                <a:effectLst/>
                <a:latin typeface="Times New Roman Tj" panose="02020603050405020304" pitchFamily="18" charset="-52"/>
              </a:rPr>
              <a:t>таъмин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санадҳои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меъёрии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ҳуқуқии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соҳаи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таҳия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намуда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тартиби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муқарраргардида</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Президенти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Ҳукумати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пешниҳод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 ба </a:t>
            </a:r>
            <a:r>
              <a:rPr lang="ru-RU" sz="2000" b="0" i="0" dirty="0" err="1">
                <a:solidFill>
                  <a:srgbClr val="000000"/>
                </a:solidFill>
                <a:effectLst/>
                <a:latin typeface="Times New Roman Tj" panose="02020603050405020304" pitchFamily="18" charset="-52"/>
              </a:rPr>
              <a:t>фаъолияти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оид</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риояи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қонунгузорӣ</a:t>
            </a:r>
            <a:r>
              <a:rPr lang="ru-RU" sz="2000" b="0" i="0" dirty="0">
                <a:solidFill>
                  <a:srgbClr val="000000"/>
                </a:solidFill>
                <a:effectLst/>
                <a:latin typeface="Times New Roman Tj" panose="02020603050405020304" pitchFamily="18" charset="-52"/>
              </a:rPr>
              <a:t> дар </a:t>
            </a:r>
            <a:r>
              <a:rPr lang="ru-RU" sz="2000" b="0" i="0" dirty="0" err="1">
                <a:solidFill>
                  <a:srgbClr val="000000"/>
                </a:solidFill>
                <a:effectLst/>
                <a:latin typeface="Times New Roman Tj" panose="02020603050405020304" pitchFamily="18" charset="-52"/>
              </a:rPr>
              <a:t>соҳаи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назорат</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мекунад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оид</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бекор</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кардани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қарорҳои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хилофи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қонунгузории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қабул</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гардидаанд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пешниҳод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ирсол</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 дар </a:t>
            </a:r>
            <a:r>
              <a:rPr lang="ru-RU" sz="2000" b="0" i="0" dirty="0" err="1">
                <a:solidFill>
                  <a:srgbClr val="000000"/>
                </a:solidFill>
                <a:effectLst/>
                <a:latin typeface="Times New Roman Tj" panose="02020603050405020304" pitchFamily="18" charset="-52"/>
              </a:rPr>
              <a:t>доираи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салоҳияти</a:t>
            </a:r>
            <a:r>
              <a:rPr lang="ru-RU" sz="2000" b="0" i="0" dirty="0">
                <a:solidFill>
                  <a:srgbClr val="000000"/>
                </a:solidFill>
                <a:effectLst/>
                <a:latin typeface="Times New Roman Tj" panose="02020603050405020304" pitchFamily="18" charset="-52"/>
              </a:rPr>
              <a:t> худ </a:t>
            </a:r>
            <a:r>
              <a:rPr lang="ru-RU" sz="2000" b="0" i="0" dirty="0" err="1">
                <a:solidFill>
                  <a:srgbClr val="000000"/>
                </a:solidFill>
                <a:effectLst/>
                <a:latin typeface="Times New Roman Tj" panose="02020603050405020304" pitchFamily="18" charset="-52"/>
              </a:rPr>
              <a:t>санадҳои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меъёрии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ҳуқуқии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соҳаи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қабул</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a:t>
            </a:r>
            <a:r>
              <a:rPr lang="ru-RU" sz="2000" i="1" dirty="0">
                <a:latin typeface="Times New Roman Tj" panose="02020603050405020304" pitchFamily="18" charset="-52"/>
              </a:rPr>
              <a:t>(</a:t>
            </a:r>
            <a:r>
              <a:rPr lang="ru-RU" sz="2000" dirty="0" err="1">
                <a:latin typeface="Times New Roman Tj" panose="02020603050405020304" pitchFamily="18" charset="-52"/>
              </a:rPr>
              <a:t>Ќисми</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8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p:txBody>
      </p:sp>
    </p:spTree>
    <p:extLst>
      <p:ext uri="{BB962C8B-B14F-4D97-AF65-F5344CB8AC3E}">
        <p14:creationId xmlns:p14="http://schemas.microsoft.com/office/powerpoint/2010/main" val="87291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5</a:t>
            </a:fld>
            <a:endParaRPr lang="ru-RU"/>
          </a:p>
        </p:txBody>
      </p:sp>
      <p:sp>
        <p:nvSpPr>
          <p:cNvPr id="6" name="Содержимое 2">
            <a:extLst>
              <a:ext uri="{FF2B5EF4-FFF2-40B4-BE49-F238E27FC236}">
                <a16:creationId xmlns:a16="http://schemas.microsoft.com/office/drawing/2014/main" id="{9A92F259-084B-4C92-AF42-473A48460DD5}"/>
              </a:ext>
            </a:extLst>
          </p:cNvPr>
          <p:cNvSpPr txBox="1">
            <a:spLocks/>
          </p:cNvSpPr>
          <p:nvPr/>
        </p:nvSpPr>
        <p:spPr>
          <a:xfrm>
            <a:off x="428596" y="1772816"/>
            <a:ext cx="8228611" cy="252028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ru-RU" sz="4000" dirty="0">
                <a:latin typeface="Times New Roman Tj" pitchFamily="18" charset="-52"/>
              </a:rPr>
              <a:t>		</a:t>
            </a:r>
            <a:r>
              <a:rPr lang="ru-RU" sz="4000" b="1" dirty="0" err="1">
                <a:latin typeface="Times New Roman Tj" pitchFamily="18" charset="-52"/>
              </a:rPr>
              <a:t>Конститутсияи</a:t>
            </a:r>
            <a:r>
              <a:rPr lang="ru-RU" sz="4000" b="1" dirty="0">
                <a:latin typeface="Times New Roman Tj" pitchFamily="18" charset="-52"/>
              </a:rPr>
              <a:t> </a:t>
            </a:r>
            <a:r>
              <a:rPr lang="ru-RU" sz="4000" b="1" dirty="0" err="1">
                <a:latin typeface="Times New Roman Tj" pitchFamily="18" charset="-52"/>
              </a:rPr>
              <a:t>Љумњурии</a:t>
            </a:r>
            <a:r>
              <a:rPr lang="ru-RU" sz="4000" b="1" dirty="0">
                <a:latin typeface="Times New Roman Tj" pitchFamily="18" charset="-52"/>
              </a:rPr>
              <a:t> </a:t>
            </a:r>
            <a:r>
              <a:rPr lang="ru-RU" sz="4000" b="1" dirty="0" err="1">
                <a:latin typeface="Times New Roman Tj" pitchFamily="18" charset="-52"/>
              </a:rPr>
              <a:t>Тољикистон</a:t>
            </a:r>
            <a:r>
              <a:rPr lang="ru-RU" sz="4000" b="1" dirty="0">
                <a:latin typeface="Times New Roman Tj" pitchFamily="18" charset="-52"/>
              </a:rPr>
              <a:t> аз 6 ноябри соли 1994 </a:t>
            </a:r>
            <a:r>
              <a:rPr lang="ru-RU" sz="4000" dirty="0">
                <a:latin typeface="Times New Roman Tj" pitchFamily="18" charset="-52"/>
              </a:rPr>
              <a:t>(</a:t>
            </a:r>
            <a:r>
              <a:rPr lang="ru-RU" sz="4000" dirty="0" err="1">
                <a:latin typeface="Times New Roman Tj" pitchFamily="18" charset="-52"/>
              </a:rPr>
              <a:t>бо</a:t>
            </a:r>
            <a:r>
              <a:rPr lang="ru-RU" sz="4000" dirty="0">
                <a:latin typeface="Times New Roman Tj" pitchFamily="18" charset="-52"/>
              </a:rPr>
              <a:t> </a:t>
            </a:r>
            <a:r>
              <a:rPr lang="ru-RU" sz="4000" dirty="0" err="1">
                <a:latin typeface="Times New Roman Tj" pitchFamily="18" charset="-52"/>
              </a:rPr>
              <a:t>таѓйиру</a:t>
            </a:r>
            <a:r>
              <a:rPr lang="ru-RU" sz="4000" dirty="0">
                <a:latin typeface="Times New Roman Tj" pitchFamily="18" charset="-52"/>
              </a:rPr>
              <a:t> </a:t>
            </a:r>
            <a:r>
              <a:rPr lang="ru-RU" sz="4000" dirty="0" err="1">
                <a:latin typeface="Times New Roman Tj" pitchFamily="18" charset="-52"/>
              </a:rPr>
              <a:t>иловањо</a:t>
            </a:r>
            <a:r>
              <a:rPr lang="ru-RU" sz="4000" dirty="0">
                <a:latin typeface="Times New Roman Tj" pitchFamily="18" charset="-52"/>
              </a:rPr>
              <a:t> аз 26 сентябри соли 1999, аз 22 июни соли 2003 </a:t>
            </a:r>
            <a:r>
              <a:rPr lang="ru-RU" sz="4000" dirty="0" err="1">
                <a:latin typeface="Times New Roman Tj" pitchFamily="18" charset="-52"/>
              </a:rPr>
              <a:t>ва</a:t>
            </a:r>
            <a:r>
              <a:rPr lang="ru-RU" sz="4000" dirty="0">
                <a:latin typeface="Times New Roman Tj" pitchFamily="18" charset="-52"/>
              </a:rPr>
              <a:t> аз 22 майи соли 2016)</a:t>
            </a:r>
          </a:p>
          <a:p>
            <a:pPr algn="just"/>
            <a:endParaRPr lang="ru-RU" sz="4000" dirty="0">
              <a:latin typeface="Times New Roman Tj" pitchFamily="18" charset="-52"/>
            </a:endParaRPr>
          </a:p>
        </p:txBody>
      </p:sp>
    </p:spTree>
    <p:extLst>
      <p:ext uri="{BB962C8B-B14F-4D97-AF65-F5344CB8AC3E}">
        <p14:creationId xmlns:p14="http://schemas.microsoft.com/office/powerpoint/2010/main" val="3918193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50</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052736"/>
            <a:ext cx="8229600" cy="939784"/>
          </a:xfrm>
        </p:spPr>
        <p:txBody>
          <a:bodyPr>
            <a:noAutofit/>
          </a:bodyPr>
          <a:lstStyle/>
          <a:p>
            <a:r>
              <a:rPr lang="ru-RU" sz="2300" b="1" i="0" dirty="0" err="1">
                <a:solidFill>
                  <a:srgbClr val="0070C0"/>
                </a:solidFill>
                <a:effectLst/>
                <a:latin typeface="Times New Roman Tj" panose="02020603050405020304" pitchFamily="18" charset="-52"/>
              </a:rPr>
              <a:t>Салоҳияти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мақоми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ваколатдори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соҳаи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хизмати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давлатӣ</a:t>
            </a:r>
            <a:r>
              <a:rPr lang="ru-RU" sz="2300" b="1" i="0" dirty="0">
                <a:solidFill>
                  <a:srgbClr val="0070C0"/>
                </a:solidFill>
                <a:effectLst/>
                <a:latin typeface="Times New Roman Tj" panose="02020603050405020304" pitchFamily="18" charset="-52"/>
              </a:rPr>
              <a:t>: </a:t>
            </a:r>
            <a:r>
              <a:rPr lang="ru-RU" sz="2300" b="1" dirty="0">
                <a:solidFill>
                  <a:srgbClr val="0070C0"/>
                </a:solidFill>
                <a:latin typeface="Times New Roman Tj" panose="02020603050405020304" pitchFamily="18" charset="-52"/>
              </a:rPr>
              <a:t>(2)</a:t>
            </a:r>
            <a:br>
              <a:rPr lang="ru-RU" sz="2300" b="1" dirty="0">
                <a:solidFill>
                  <a:srgbClr val="0070C0"/>
                </a:solidFill>
                <a:latin typeface="Times New Roman Tj" panose="02020603050405020304" pitchFamily="18" charset="-52"/>
              </a:rPr>
            </a:br>
            <a:endParaRPr lang="ru-RU" sz="23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556792"/>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b="0" i="0" dirty="0">
                <a:solidFill>
                  <a:srgbClr val="000000"/>
                </a:solidFill>
                <a:effectLst/>
                <a:latin typeface="Times New Roman Tj" panose="02020603050405020304" pitchFamily="18" charset="-52"/>
              </a:rPr>
              <a:t>	-дар </a:t>
            </a:r>
            <a:r>
              <a:rPr lang="ru-RU" sz="2000" b="0" i="0" dirty="0" err="1">
                <a:solidFill>
                  <a:srgbClr val="000000"/>
                </a:solidFill>
                <a:effectLst/>
                <a:latin typeface="Times New Roman Tj" panose="02020603050405020304" pitchFamily="18" charset="-52"/>
              </a:rPr>
              <a:t>доираи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ваколатҳои</a:t>
            </a:r>
            <a:r>
              <a:rPr lang="ru-RU" sz="2000" b="0" i="0" dirty="0">
                <a:solidFill>
                  <a:srgbClr val="000000"/>
                </a:solidFill>
                <a:effectLst/>
                <a:latin typeface="Times New Roman Tj" panose="02020603050405020304" pitchFamily="18" charset="-52"/>
              </a:rPr>
              <a:t> худ </a:t>
            </a:r>
            <a:r>
              <a:rPr lang="ru-RU" sz="2000" b="0" i="0" dirty="0" err="1">
                <a:solidFill>
                  <a:srgbClr val="000000"/>
                </a:solidFill>
                <a:effectLst/>
                <a:latin typeface="Times New Roman Tj" panose="02020603050405020304" pitchFamily="18" charset="-52"/>
              </a:rPr>
              <a:t>бо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тартиби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пешбининамудаи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қонунгузории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парвандаҳои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ҳуқуқвайронкунии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маъмуриро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доир</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риоя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накардани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талаботи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санадхои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меъёрии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ҳуқуқии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дар </a:t>
            </a:r>
            <a:r>
              <a:rPr lang="ru-RU" sz="2000" b="0" i="0" dirty="0" err="1">
                <a:solidFill>
                  <a:srgbClr val="000000"/>
                </a:solidFill>
                <a:effectLst/>
                <a:latin typeface="Times New Roman Tj" panose="02020603050405020304" pitchFamily="18" charset="-52"/>
              </a:rPr>
              <a:t>бораи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баррасӣ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30.05.2017 № 1433);</a:t>
            </a:r>
          </a:p>
          <a:p>
            <a:pPr marL="0" indent="0" algn="just">
              <a:buNone/>
            </a:pP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роҳбарии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методии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хадамоти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кадрии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амалӣ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намуда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Низомномаи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намунавии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хадамоти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кадрии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таҳия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барои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тасдиқ</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Президенти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пешниҳод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algn="just">
              <a:buFont typeface="Arial" pitchFamily="34" charset="0"/>
              <a:buNone/>
            </a:pPr>
            <a:r>
              <a:rPr lang="ru-RU" sz="2000" i="1" dirty="0">
                <a:latin typeface="Times New Roman Tj" panose="02020603050405020304" pitchFamily="18" charset="-52"/>
              </a:rPr>
              <a:t>	(</a:t>
            </a:r>
            <a:r>
              <a:rPr lang="ru-RU" sz="2000" dirty="0" err="1">
                <a:latin typeface="Times New Roman Tj" panose="02020603050405020304" pitchFamily="18" charset="-52"/>
              </a:rPr>
              <a:t>Ќисми</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8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p:txBody>
      </p:sp>
    </p:spTree>
    <p:extLst>
      <p:ext uri="{BB962C8B-B14F-4D97-AF65-F5344CB8AC3E}">
        <p14:creationId xmlns:p14="http://schemas.microsoft.com/office/powerpoint/2010/main" val="3177331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51</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052736"/>
            <a:ext cx="8229600" cy="939784"/>
          </a:xfrm>
        </p:spPr>
        <p:txBody>
          <a:bodyPr>
            <a:noAutofit/>
          </a:bodyPr>
          <a:lstStyle/>
          <a:p>
            <a:r>
              <a:rPr lang="ru-RU" sz="2300" b="1" i="0" dirty="0" err="1">
                <a:solidFill>
                  <a:srgbClr val="0070C0"/>
                </a:solidFill>
                <a:effectLst/>
                <a:latin typeface="Times New Roman Tj" panose="02020603050405020304" pitchFamily="18" charset="-52"/>
              </a:rPr>
              <a:t>Салоҳияти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мақоми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ваколатдори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соҳаи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хизмати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давлатӣ</a:t>
            </a:r>
            <a:r>
              <a:rPr lang="ru-RU" sz="2300" b="1" i="0" dirty="0">
                <a:solidFill>
                  <a:srgbClr val="0070C0"/>
                </a:solidFill>
                <a:effectLst/>
                <a:latin typeface="Times New Roman Tj" panose="02020603050405020304" pitchFamily="18" charset="-52"/>
              </a:rPr>
              <a:t>: </a:t>
            </a:r>
            <a:r>
              <a:rPr lang="ru-RU" sz="2300" b="1" dirty="0">
                <a:solidFill>
                  <a:srgbClr val="0070C0"/>
                </a:solidFill>
                <a:latin typeface="Times New Roman Tj" panose="02020603050405020304" pitchFamily="18" charset="-52"/>
              </a:rPr>
              <a:t>(3)</a:t>
            </a:r>
            <a:br>
              <a:rPr lang="ru-RU" sz="2300" b="1" dirty="0">
                <a:solidFill>
                  <a:srgbClr val="0070C0"/>
                </a:solidFill>
                <a:latin typeface="Times New Roman Tj" panose="02020603050405020304" pitchFamily="18" charset="-52"/>
              </a:rPr>
            </a:br>
            <a:endParaRPr lang="ru-RU" sz="23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783357"/>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dirty="0">
                <a:solidFill>
                  <a:srgbClr val="000000"/>
                </a:solidFill>
                <a:latin typeface="Times New Roman Tj" panose="02020603050405020304" pitchFamily="18" charset="-52"/>
              </a:rPr>
              <a:t>	</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якҷоя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омори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шакли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ҳисоботи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омории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соҳаи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муқаррар</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дастурамали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тартиб</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додани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онҳоро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тасдиқ</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маълумоти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омори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оид</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соҳаи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ҷамъ</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коркард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нашр</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тартиби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анҷом</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додани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озмун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барои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ишғоли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мансабҳои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холии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маъмурии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баҳодиҳии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фаъолият</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аттестатсия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ҷойивазкунии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ротатсияи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хизматчиёни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назорат</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роҳбарии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методии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онро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амалӣ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algn="just">
              <a:buFont typeface="Arial" pitchFamily="34" charset="0"/>
              <a:buNone/>
            </a:pPr>
            <a:r>
              <a:rPr lang="ru-RU" sz="2000" i="1" dirty="0">
                <a:latin typeface="Times New Roman Tj" panose="02020603050405020304" pitchFamily="18" charset="-52"/>
              </a:rPr>
              <a:t>		(</a:t>
            </a:r>
            <a:r>
              <a:rPr lang="ru-RU" sz="2000" dirty="0" err="1">
                <a:latin typeface="Times New Roman Tj" panose="02020603050405020304" pitchFamily="18" charset="-52"/>
              </a:rPr>
              <a:t>Ќисми</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8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p:txBody>
      </p:sp>
    </p:spTree>
    <p:extLst>
      <p:ext uri="{BB962C8B-B14F-4D97-AF65-F5344CB8AC3E}">
        <p14:creationId xmlns:p14="http://schemas.microsoft.com/office/powerpoint/2010/main" val="1253481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52</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052736"/>
            <a:ext cx="8229600" cy="939784"/>
          </a:xfrm>
        </p:spPr>
        <p:txBody>
          <a:bodyPr>
            <a:noAutofit/>
          </a:bodyPr>
          <a:lstStyle/>
          <a:p>
            <a:r>
              <a:rPr lang="ru-RU" sz="2300" b="1" i="0" dirty="0" err="1">
                <a:solidFill>
                  <a:srgbClr val="0070C0"/>
                </a:solidFill>
                <a:effectLst/>
                <a:latin typeface="Times New Roman Tj" panose="02020603050405020304" pitchFamily="18" charset="-52"/>
              </a:rPr>
              <a:t>Салоҳияти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мақоми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ваколатдори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соҳаи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хизмати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давлатӣ</a:t>
            </a:r>
            <a:r>
              <a:rPr lang="ru-RU" sz="2300" b="1" i="0" dirty="0">
                <a:solidFill>
                  <a:srgbClr val="0070C0"/>
                </a:solidFill>
                <a:effectLst/>
                <a:latin typeface="Times New Roman Tj" panose="02020603050405020304" pitchFamily="18" charset="-52"/>
              </a:rPr>
              <a:t>: </a:t>
            </a:r>
            <a:r>
              <a:rPr lang="ru-RU" sz="2300" b="1" dirty="0">
                <a:solidFill>
                  <a:srgbClr val="0070C0"/>
                </a:solidFill>
                <a:latin typeface="Times New Roman Tj" panose="02020603050405020304" pitchFamily="18" charset="-52"/>
              </a:rPr>
              <a:t>(4)</a:t>
            </a:r>
            <a:br>
              <a:rPr lang="ru-RU" sz="2300" b="1" dirty="0">
                <a:solidFill>
                  <a:srgbClr val="0070C0"/>
                </a:solidFill>
                <a:latin typeface="Times New Roman Tj" panose="02020603050405020304" pitchFamily="18" charset="-52"/>
              </a:rPr>
            </a:br>
            <a:endParaRPr lang="ru-RU" sz="23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556792"/>
            <a:ext cx="8229600"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фармоиши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тайёркунии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касбӣ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азнавтайёркунӣ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такмили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ихтисоси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хизматчиёни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таҳия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намуда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фаъолияти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дар ин </a:t>
            </a:r>
            <a:r>
              <a:rPr lang="ru-RU" sz="2000" b="0" i="0" dirty="0" err="1">
                <a:solidFill>
                  <a:srgbClr val="000000"/>
                </a:solidFill>
                <a:effectLst/>
                <a:latin typeface="Times New Roman Tj" panose="02020603050405020304" pitchFamily="18" charset="-52"/>
              </a:rPr>
              <a:t>самт</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ҳамоҳанг</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Феҳристи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мансабҳои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таҳия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барои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тасдиқ</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Президенти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пешниҳод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Феҳристи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хизматчиёни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Тоҷикистонро</a:t>
            </a:r>
            <a:r>
              <a:rPr lang="ru-RU" sz="2000" b="0" i="0" dirty="0">
                <a:solidFill>
                  <a:srgbClr val="000000"/>
                </a:solidFill>
                <a:effectLst/>
                <a:latin typeface="Times New Roman Tj" panose="02020603050405020304" pitchFamily="18" charset="-52"/>
              </a:rPr>
              <a:t> пеш </a:t>
            </a:r>
            <a:r>
              <a:rPr lang="ru-RU" sz="2000" b="0" i="0" dirty="0" err="1">
                <a:solidFill>
                  <a:srgbClr val="000000"/>
                </a:solidFill>
                <a:effectLst/>
                <a:latin typeface="Times New Roman Tj" panose="02020603050405020304" pitchFamily="18" charset="-52"/>
              </a:rPr>
              <a:t>мебарад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Хориҷ</a:t>
            </a:r>
            <a:r>
              <a:rPr lang="ru-RU" sz="2000" b="0" i="0" dirty="0">
                <a:solidFill>
                  <a:srgbClr val="000000"/>
                </a:solidFill>
                <a:effectLst/>
                <a:latin typeface="Times New Roman Tj" panose="02020603050405020304" pitchFamily="18" charset="-52"/>
              </a:rPr>
              <a:t> карда </a:t>
            </a:r>
            <a:r>
              <a:rPr lang="ru-RU" sz="2000" b="0" i="0" dirty="0" err="1">
                <a:solidFill>
                  <a:srgbClr val="000000"/>
                </a:solidFill>
                <a:effectLst/>
                <a:latin typeface="Times New Roman Tj" panose="02020603050405020304" pitchFamily="18" charset="-52"/>
              </a:rPr>
              <a:t>шуд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a:t>
            </a:r>
          </a:p>
          <a:p>
            <a:pPr algn="just">
              <a:buFont typeface="Arial" pitchFamily="34" charset="0"/>
              <a:buNone/>
            </a:pPr>
            <a:r>
              <a:rPr lang="ru-RU" sz="2000" i="1" dirty="0">
                <a:latin typeface="Times New Roman Tj" panose="02020603050405020304" pitchFamily="18" charset="-52"/>
              </a:rPr>
              <a:t>	(</a:t>
            </a:r>
            <a:r>
              <a:rPr lang="ru-RU" sz="2000" dirty="0" err="1">
                <a:latin typeface="Times New Roman Tj" panose="02020603050405020304" pitchFamily="18" charset="-52"/>
              </a:rPr>
              <a:t>Ќисми</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8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p:txBody>
      </p:sp>
    </p:spTree>
    <p:extLst>
      <p:ext uri="{BB962C8B-B14F-4D97-AF65-F5344CB8AC3E}">
        <p14:creationId xmlns:p14="http://schemas.microsoft.com/office/powerpoint/2010/main" val="1060083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53</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052736"/>
            <a:ext cx="8229600" cy="939784"/>
          </a:xfrm>
        </p:spPr>
        <p:txBody>
          <a:bodyPr>
            <a:noAutofit/>
          </a:bodyPr>
          <a:lstStyle/>
          <a:p>
            <a:r>
              <a:rPr lang="ru-RU" sz="2300" b="1" i="0" dirty="0" err="1">
                <a:solidFill>
                  <a:srgbClr val="0070C0"/>
                </a:solidFill>
                <a:effectLst/>
                <a:latin typeface="Times New Roman Tj" panose="02020603050405020304" pitchFamily="18" charset="-52"/>
              </a:rPr>
              <a:t>Салоҳияти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мақоми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ваколатдори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соҳаи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хизмати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давлатӣ</a:t>
            </a:r>
            <a:r>
              <a:rPr lang="ru-RU" sz="2300" b="1" i="0" dirty="0">
                <a:solidFill>
                  <a:srgbClr val="0070C0"/>
                </a:solidFill>
                <a:effectLst/>
                <a:latin typeface="Times New Roman Tj" panose="02020603050405020304" pitchFamily="18" charset="-52"/>
              </a:rPr>
              <a:t>: </a:t>
            </a:r>
            <a:r>
              <a:rPr lang="ru-RU" sz="2300" b="1" dirty="0">
                <a:solidFill>
                  <a:srgbClr val="0070C0"/>
                </a:solidFill>
                <a:latin typeface="Times New Roman Tj" panose="02020603050405020304" pitchFamily="18" charset="-52"/>
              </a:rPr>
              <a:t>(5)</a:t>
            </a:r>
            <a:br>
              <a:rPr lang="ru-RU" sz="2300" b="1" dirty="0">
                <a:solidFill>
                  <a:srgbClr val="0070C0"/>
                </a:solidFill>
                <a:latin typeface="Times New Roman Tj" panose="02020603050405020304" pitchFamily="18" charset="-52"/>
              </a:rPr>
            </a:br>
            <a:endParaRPr lang="ru-RU" sz="23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556792"/>
            <a:ext cx="8229600"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b="0" i="0" dirty="0">
                <a:solidFill>
                  <a:srgbClr val="000000"/>
                </a:solidFill>
                <a:effectLst/>
                <a:latin typeface="Times New Roman Tj" panose="02020603050405020304" pitchFamily="18" charset="-52"/>
              </a:rPr>
              <a:t>	- мониторинги </a:t>
            </a:r>
            <a:r>
              <a:rPr lang="ru-RU" sz="2000" b="0" i="0" dirty="0" err="1">
                <a:solidFill>
                  <a:srgbClr val="000000"/>
                </a:solidFill>
                <a:effectLst/>
                <a:latin typeface="Times New Roman Tj" panose="02020603050405020304" pitchFamily="18" charset="-52"/>
              </a:rPr>
              <a:t>ҳолати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кадрҳои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захираи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кадрҳоро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мегузаронад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эҳтиёҷоти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оид</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кадрҳо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пешбинӣ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хуқуқу</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манфиатҳои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хизматчиёни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ҳифз</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талаботи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тахассусиро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нисбат</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категорияҳои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хизматчиёни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маъмурӣ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таҳия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тасдиқ</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мекунад</a:t>
            </a:r>
            <a:r>
              <a:rPr lang="ru-RU" sz="2000" b="0" i="0" dirty="0">
                <a:solidFill>
                  <a:srgbClr val="000000"/>
                </a:solidFill>
                <a:effectLst/>
                <a:latin typeface="Times New Roman Tj" panose="02020603050405020304" pitchFamily="18" charset="-52"/>
              </a:rPr>
              <a:t> (ҚҶТ </a:t>
            </a:r>
            <a:r>
              <a:rPr lang="ru-RU" sz="2000" b="1" i="0" dirty="0">
                <a:solidFill>
                  <a:srgbClr val="000000"/>
                </a:solidFill>
                <a:effectLst/>
                <a:latin typeface="Times New Roman Tj" panose="02020603050405020304" pitchFamily="18" charset="-52"/>
              </a:rPr>
              <a:t>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махзани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маълумоти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захираи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кадрҳои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тартиб</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медиҳад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p>
          <a:p>
            <a:pPr marL="0" indent="0" algn="just">
              <a:buNone/>
            </a:pPr>
            <a:endParaRPr lang="ru-RU" sz="2000" b="0" i="0" dirty="0">
              <a:solidFill>
                <a:srgbClr val="000000"/>
              </a:solidFill>
              <a:effectLst/>
              <a:latin typeface="Times New Roman Tj" panose="02020603050405020304" pitchFamily="18" charset="-52"/>
            </a:endParaRPr>
          </a:p>
          <a:p>
            <a:pPr algn="just">
              <a:buFont typeface="Arial" pitchFamily="34" charset="0"/>
              <a:buNone/>
            </a:pPr>
            <a:r>
              <a:rPr lang="ru-RU" sz="2000" i="1" dirty="0">
                <a:latin typeface="Times New Roman Tj" panose="02020603050405020304" pitchFamily="18" charset="-52"/>
              </a:rPr>
              <a:t>	(</a:t>
            </a:r>
            <a:r>
              <a:rPr lang="ru-RU" sz="2000" dirty="0" err="1">
                <a:latin typeface="Times New Roman Tj" panose="02020603050405020304" pitchFamily="18" charset="-52"/>
              </a:rPr>
              <a:t>Ќисми</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8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p:txBody>
      </p:sp>
    </p:spTree>
    <p:extLst>
      <p:ext uri="{BB962C8B-B14F-4D97-AF65-F5344CB8AC3E}">
        <p14:creationId xmlns:p14="http://schemas.microsoft.com/office/powerpoint/2010/main" val="4971501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54</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052736"/>
            <a:ext cx="8229600" cy="939784"/>
          </a:xfrm>
        </p:spPr>
        <p:txBody>
          <a:bodyPr>
            <a:noAutofit/>
          </a:bodyPr>
          <a:lstStyle/>
          <a:p>
            <a:r>
              <a:rPr lang="ru-RU" sz="2300" b="1" i="0" dirty="0" err="1">
                <a:solidFill>
                  <a:srgbClr val="0070C0"/>
                </a:solidFill>
                <a:effectLst/>
                <a:latin typeface="Times New Roman Tj" panose="02020603050405020304" pitchFamily="18" charset="-52"/>
              </a:rPr>
              <a:t>Салоҳияти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мақоми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ваколатдори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соҳаи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хизмати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давлатӣ</a:t>
            </a:r>
            <a:r>
              <a:rPr lang="ru-RU" sz="2300" b="1" i="0" dirty="0">
                <a:solidFill>
                  <a:srgbClr val="0070C0"/>
                </a:solidFill>
                <a:effectLst/>
                <a:latin typeface="Times New Roman Tj" panose="02020603050405020304" pitchFamily="18" charset="-52"/>
              </a:rPr>
              <a:t>: </a:t>
            </a:r>
            <a:r>
              <a:rPr lang="ru-RU" sz="2300" b="1" dirty="0">
                <a:solidFill>
                  <a:srgbClr val="0070C0"/>
                </a:solidFill>
                <a:latin typeface="Times New Roman Tj" panose="02020603050405020304" pitchFamily="18" charset="-52"/>
              </a:rPr>
              <a:t>(6)</a:t>
            </a:r>
            <a:br>
              <a:rPr lang="ru-RU" sz="2300" b="1" dirty="0">
                <a:solidFill>
                  <a:srgbClr val="0070C0"/>
                </a:solidFill>
                <a:latin typeface="Times New Roman Tj" panose="02020603050405020304" pitchFamily="18" charset="-52"/>
              </a:rPr>
            </a:br>
            <a:endParaRPr lang="ru-RU" sz="23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916832"/>
            <a:ext cx="8229600"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dirty="0">
                <a:solidFill>
                  <a:srgbClr val="000000"/>
                </a:solidFill>
                <a:latin typeface="Times New Roman Tj" panose="02020603050405020304" pitchFamily="18" charset="-52"/>
              </a:rPr>
              <a:t>	</a:t>
            </a:r>
            <a:r>
              <a:rPr lang="ru-RU" sz="2000" b="0" i="0" dirty="0">
                <a:solidFill>
                  <a:srgbClr val="000000"/>
                </a:solidFill>
                <a:effectLst/>
                <a:latin typeface="Times New Roman Tj" panose="02020603050405020304" pitchFamily="18" charset="-52"/>
              </a:rPr>
              <a:t>- дар </a:t>
            </a:r>
            <a:r>
              <a:rPr lang="ru-RU" sz="2000" b="0" i="0" dirty="0" err="1">
                <a:solidFill>
                  <a:srgbClr val="000000"/>
                </a:solidFill>
                <a:effectLst/>
                <a:latin typeface="Times New Roman Tj" panose="02020603050405020304" pitchFamily="18" charset="-52"/>
              </a:rPr>
              <a:t>таҳия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татбиқи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амалии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барномаҳои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оид</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такмил</a:t>
            </a:r>
            <a:r>
              <a:rPr lang="ru-RU" sz="2000" b="0" i="0" dirty="0">
                <a:solidFill>
                  <a:srgbClr val="000000"/>
                </a:solidFill>
                <a:effectLst/>
                <a:latin typeface="Times New Roman Tj" panose="02020603050405020304" pitchFamily="18" charset="-52"/>
              </a:rPr>
              <a:t> додан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баланд </a:t>
            </a:r>
            <a:r>
              <a:rPr lang="ru-RU" sz="2000" b="0" i="0" dirty="0" err="1">
                <a:solidFill>
                  <a:srgbClr val="000000"/>
                </a:solidFill>
                <a:effectLst/>
                <a:latin typeface="Times New Roman Tj" panose="02020603050405020304" pitchFamily="18" charset="-52"/>
              </a:rPr>
              <a:t>бардоштани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нақши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иштирок</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оид</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такмили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низоми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пардохти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музди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меҳнат</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ҳифзи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иҷтимоии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хизматчиёни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таклифҳо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пешниҳод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 дар </a:t>
            </a:r>
            <a:r>
              <a:rPr lang="ru-RU" sz="2000" b="0" i="0" dirty="0" err="1">
                <a:solidFill>
                  <a:srgbClr val="000000"/>
                </a:solidFill>
                <a:effectLst/>
                <a:latin typeface="Times New Roman Tj" panose="02020603050405020304" pitchFamily="18" charset="-52"/>
              </a:rPr>
              <a:t>таҳияи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лоиҳаҳои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шартномаҳои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байналмилалӣ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оид</a:t>
            </a:r>
            <a:r>
              <a:rPr lang="ru-RU" sz="2000" b="0" i="0" dirty="0">
                <a:solidFill>
                  <a:srgbClr val="000000"/>
                </a:solidFill>
                <a:effectLst/>
                <a:latin typeface="Times New Roman Tj" panose="02020603050405020304" pitchFamily="18" charset="-52"/>
              </a:rPr>
              <a:t> ба </a:t>
            </a:r>
            <a:r>
              <a:rPr lang="ru-RU" sz="2000" b="0" i="0" dirty="0" err="1">
                <a:solidFill>
                  <a:srgbClr val="000000"/>
                </a:solidFill>
                <a:effectLst/>
                <a:latin typeface="Times New Roman Tj" panose="02020603050405020304" pitchFamily="18" charset="-52"/>
              </a:rPr>
              <a:t>масъалаҳои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иштирок</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r>
              <a:rPr lang="ru-RU" sz="2000" b="0" i="0" dirty="0">
                <a:solidFill>
                  <a:srgbClr val="000000"/>
                </a:solidFill>
                <a:effectLst/>
                <a:latin typeface="Times New Roman Tj" panose="02020603050405020304" pitchFamily="18" charset="-52"/>
              </a:rPr>
              <a:t>	</a:t>
            </a:r>
          </a:p>
          <a:p>
            <a:pPr algn="just">
              <a:buFont typeface="Arial" pitchFamily="34" charset="0"/>
              <a:buNone/>
            </a:pPr>
            <a:r>
              <a:rPr lang="ru-RU" sz="2000" i="1" dirty="0">
                <a:latin typeface="Times New Roman Tj" panose="02020603050405020304" pitchFamily="18" charset="-52"/>
              </a:rPr>
              <a:t>	(</a:t>
            </a:r>
            <a:r>
              <a:rPr lang="ru-RU" sz="2000" dirty="0" err="1">
                <a:latin typeface="Times New Roman Tj" panose="02020603050405020304" pitchFamily="18" charset="-52"/>
              </a:rPr>
              <a:t>Ќисми</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8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p:txBody>
      </p:sp>
    </p:spTree>
    <p:extLst>
      <p:ext uri="{BB962C8B-B14F-4D97-AF65-F5344CB8AC3E}">
        <p14:creationId xmlns:p14="http://schemas.microsoft.com/office/powerpoint/2010/main" val="806043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55</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052736"/>
            <a:ext cx="8229600" cy="939784"/>
          </a:xfrm>
        </p:spPr>
        <p:txBody>
          <a:bodyPr>
            <a:noAutofit/>
          </a:bodyPr>
          <a:lstStyle/>
          <a:p>
            <a:r>
              <a:rPr lang="ru-RU" sz="2300" b="1" i="0" dirty="0" err="1">
                <a:solidFill>
                  <a:srgbClr val="0070C0"/>
                </a:solidFill>
                <a:effectLst/>
                <a:latin typeface="Times New Roman Tj" panose="02020603050405020304" pitchFamily="18" charset="-52"/>
              </a:rPr>
              <a:t>Салоҳияти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мақоми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ваколатдори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соҳаи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хизмати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давлатӣ</a:t>
            </a:r>
            <a:r>
              <a:rPr lang="ru-RU" sz="2300" b="1" i="0" dirty="0">
                <a:solidFill>
                  <a:srgbClr val="0070C0"/>
                </a:solidFill>
                <a:effectLst/>
                <a:latin typeface="Times New Roman Tj" panose="02020603050405020304" pitchFamily="18" charset="-52"/>
              </a:rPr>
              <a:t>: </a:t>
            </a:r>
            <a:r>
              <a:rPr lang="ru-RU" sz="2300" b="1" dirty="0">
                <a:solidFill>
                  <a:srgbClr val="0070C0"/>
                </a:solidFill>
                <a:latin typeface="Times New Roman Tj" panose="02020603050405020304" pitchFamily="18" charset="-52"/>
              </a:rPr>
              <a:t>(7)</a:t>
            </a:r>
            <a:br>
              <a:rPr lang="ru-RU" sz="2300" b="1" dirty="0">
                <a:solidFill>
                  <a:srgbClr val="0070C0"/>
                </a:solidFill>
                <a:latin typeface="Times New Roman Tj" panose="02020603050405020304" pitchFamily="18" charset="-52"/>
              </a:rPr>
            </a:br>
            <a:endParaRPr lang="ru-RU" sz="23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556792"/>
            <a:ext cx="8229600"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000" dirty="0">
                <a:solidFill>
                  <a:srgbClr val="000000"/>
                </a:solidFill>
                <a:latin typeface="Times New Roman Tj" panose="02020603050405020304" pitchFamily="18" charset="-52"/>
              </a:rPr>
              <a:t>	</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барои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бекор</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кардани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санадҳои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талаботи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санадҳои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меъёрии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ҳуқуқии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соҳаи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давлатиро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вайрон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мекунанд</a:t>
            </a:r>
            <a:r>
              <a:rPr lang="ru-RU" sz="2000" b="0" i="0" dirty="0">
                <a:solidFill>
                  <a:srgbClr val="000000"/>
                </a:solidFill>
                <a:effectLst/>
                <a:latin typeface="Times New Roman Tj" panose="02020603050405020304" pitchFamily="18" charset="-52"/>
              </a:rPr>
              <a:t>, ба суд </a:t>
            </a:r>
            <a:r>
              <a:rPr lang="ru-RU" sz="2000" b="0" i="0" dirty="0" err="1">
                <a:solidFill>
                  <a:srgbClr val="000000"/>
                </a:solidFill>
                <a:effectLst/>
                <a:latin typeface="Times New Roman Tj" panose="02020603050405020304" pitchFamily="18" charset="-52"/>
              </a:rPr>
              <a:t>муроҷиат</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a:t>
            </a:r>
            <a:r>
              <a:rPr lang="ru-RU" sz="2000" b="1" i="0" dirty="0">
                <a:solidFill>
                  <a:srgbClr val="000000"/>
                </a:solidFill>
                <a:effectLst/>
                <a:latin typeface="Times New Roman Tj" panose="02020603050405020304" pitchFamily="18" charset="-52"/>
              </a:rPr>
              <a:t>(ҚҶТ 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якҷоя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мақомоти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тандурустии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номгӯи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бемориҳоеро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барои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иҷрои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ӯҳдадориҳои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мансабии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хизматчии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давлатӣ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монеа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мегарданд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таҳия</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тасдиқ</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 (ҚҶТ </a:t>
            </a:r>
            <a:r>
              <a:rPr lang="ru-RU" sz="2000" b="1" i="0" dirty="0">
                <a:solidFill>
                  <a:srgbClr val="000000"/>
                </a:solidFill>
                <a:effectLst/>
                <a:latin typeface="Times New Roman Tj" panose="02020603050405020304" pitchFamily="18" charset="-52"/>
              </a:rPr>
              <a:t>аз 11.03.2010 № 603);</a:t>
            </a:r>
            <a:endParaRPr lang="ru-RU" sz="2000" b="0" i="0" dirty="0">
              <a:solidFill>
                <a:srgbClr val="000000"/>
              </a:solidFill>
              <a:effectLst/>
              <a:latin typeface="Times New Roman Tj" panose="02020603050405020304" pitchFamily="18" charset="-52"/>
            </a:endParaRPr>
          </a:p>
          <a:p>
            <a:pPr marL="0" indent="0" algn="just">
              <a:buNone/>
            </a:pPr>
            <a:r>
              <a:rPr lang="ru-RU" sz="2000" b="0" i="0" dirty="0">
                <a:solidFill>
                  <a:srgbClr val="000000"/>
                </a:solidFill>
                <a:effectLst/>
                <a:latin typeface="Times New Roman Tj" panose="02020603050405020304" pitchFamily="18" charset="-52"/>
              </a:rPr>
              <a:t>	- </a:t>
            </a:r>
            <a:r>
              <a:rPr lang="ru-RU" sz="2000" b="0" i="0" dirty="0" err="1">
                <a:solidFill>
                  <a:srgbClr val="000000"/>
                </a:solidFill>
                <a:effectLst/>
                <a:latin typeface="Times New Roman Tj" panose="02020603050405020304" pitchFamily="18" charset="-52"/>
              </a:rPr>
              <a:t>салоҳияти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дигареро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ки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қонунҳо</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ва</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дигар</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санадҳои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меъёрии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ҳуқуқии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Ҷумҳурии</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Тоҷикистон</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пешбинӣ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намудаанд</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амалӣ</a:t>
            </a:r>
            <a:r>
              <a:rPr lang="ru-RU" sz="2000" b="0" i="0" dirty="0">
                <a:solidFill>
                  <a:srgbClr val="000000"/>
                </a:solidFill>
                <a:effectLst/>
                <a:latin typeface="Times New Roman Tj" panose="02020603050405020304" pitchFamily="18" charset="-52"/>
              </a:rPr>
              <a:t> </a:t>
            </a:r>
            <a:r>
              <a:rPr lang="ru-RU" sz="2000" b="0" i="0" dirty="0" err="1">
                <a:solidFill>
                  <a:srgbClr val="000000"/>
                </a:solidFill>
                <a:effectLst/>
                <a:latin typeface="Times New Roman Tj" panose="02020603050405020304" pitchFamily="18" charset="-52"/>
              </a:rPr>
              <a:t>менамояд</a:t>
            </a:r>
            <a:r>
              <a:rPr lang="ru-RU" sz="2000" b="0" i="0" dirty="0">
                <a:solidFill>
                  <a:srgbClr val="000000"/>
                </a:solidFill>
                <a:effectLst/>
                <a:latin typeface="Times New Roman Tj" panose="02020603050405020304" pitchFamily="18" charset="-52"/>
              </a:rPr>
              <a:t>.</a:t>
            </a:r>
          </a:p>
          <a:p>
            <a:pPr marL="0" indent="0" algn="just">
              <a:buNone/>
            </a:pPr>
            <a:endParaRPr lang="ru-RU" sz="2000" b="0" i="0" dirty="0">
              <a:solidFill>
                <a:srgbClr val="000000"/>
              </a:solidFill>
              <a:effectLst/>
              <a:latin typeface="Times New Roman Tj" panose="02020603050405020304" pitchFamily="18" charset="-52"/>
            </a:endParaRPr>
          </a:p>
          <a:p>
            <a:pPr algn="just">
              <a:buFont typeface="Arial" pitchFamily="34" charset="0"/>
              <a:buNone/>
            </a:pPr>
            <a:r>
              <a:rPr lang="ru-RU" sz="2000" i="1" dirty="0">
                <a:latin typeface="Times New Roman Tj" panose="02020603050405020304" pitchFamily="18" charset="-52"/>
              </a:rPr>
              <a:t>	(</a:t>
            </a:r>
            <a:r>
              <a:rPr lang="ru-RU" sz="2000" dirty="0" err="1">
                <a:latin typeface="Times New Roman Tj" panose="02020603050405020304" pitchFamily="18" charset="-52"/>
              </a:rPr>
              <a:t>Ќисми</a:t>
            </a:r>
            <a:r>
              <a:rPr lang="ru-RU" sz="2000" dirty="0">
                <a:latin typeface="Times New Roman Tj" panose="02020603050405020304" pitchFamily="18" charset="-52"/>
              </a:rPr>
              <a:t> 2 </a:t>
            </a:r>
            <a:r>
              <a:rPr lang="ru-RU" sz="2000" i="1" dirty="0" err="1">
                <a:latin typeface="Times New Roman Tj" panose="02020603050405020304" pitchFamily="18" charset="-52"/>
              </a:rPr>
              <a:t>моддаи</a:t>
            </a:r>
            <a:r>
              <a:rPr lang="ru-RU" sz="2000" i="1" dirty="0">
                <a:latin typeface="Times New Roman Tj" panose="02020603050405020304" pitchFamily="18" charset="-52"/>
              </a:rPr>
              <a:t> 8 </a:t>
            </a:r>
            <a:r>
              <a:rPr lang="ru-RU" sz="2000" i="1" dirty="0" err="1">
                <a:latin typeface="Times New Roman Tj" panose="02020603050405020304" pitchFamily="18" charset="-52"/>
              </a:rPr>
              <a:t>Ќонуни</a:t>
            </a:r>
            <a:r>
              <a:rPr lang="ru-RU" sz="2000" i="1" dirty="0">
                <a:latin typeface="Times New Roman Tj" panose="02020603050405020304" pitchFamily="18" charset="-52"/>
              </a:rPr>
              <a:t> </a:t>
            </a:r>
            <a:r>
              <a:rPr lang="ru-RU" sz="2000" i="1" dirty="0" err="1">
                <a:latin typeface="Times New Roman Tj" panose="02020603050405020304" pitchFamily="18" charset="-52"/>
              </a:rPr>
              <a:t>Љумњурии</a:t>
            </a:r>
            <a:r>
              <a:rPr lang="ru-RU" sz="2000" i="1" dirty="0">
                <a:latin typeface="Times New Roman Tj" panose="02020603050405020304" pitchFamily="18" charset="-52"/>
              </a:rPr>
              <a:t> </a:t>
            </a:r>
            <a:r>
              <a:rPr lang="ru-RU" sz="2000" i="1" dirty="0" err="1">
                <a:latin typeface="Times New Roman Tj" panose="02020603050405020304" pitchFamily="18" charset="-52"/>
              </a:rPr>
              <a:t>Тољикистон</a:t>
            </a:r>
            <a:r>
              <a:rPr lang="ru-RU" sz="2000" i="1" dirty="0">
                <a:latin typeface="Times New Roman Tj" panose="02020603050405020304" pitchFamily="18" charset="-52"/>
              </a:rPr>
              <a:t> «Дар </a:t>
            </a:r>
            <a:r>
              <a:rPr lang="ru-RU" sz="2000" i="1" dirty="0" err="1">
                <a:latin typeface="Times New Roman Tj" panose="02020603050405020304" pitchFamily="18" charset="-52"/>
              </a:rPr>
              <a:t>бораи</a:t>
            </a:r>
            <a:r>
              <a:rPr lang="ru-RU" sz="2000" i="1" dirty="0">
                <a:latin typeface="Times New Roman Tj" panose="02020603050405020304" pitchFamily="18" charset="-52"/>
              </a:rPr>
              <a:t> </a:t>
            </a:r>
            <a:r>
              <a:rPr lang="ru-RU" sz="2000" i="1" dirty="0" err="1">
                <a:latin typeface="Times New Roman Tj" panose="02020603050405020304" pitchFamily="18" charset="-52"/>
              </a:rPr>
              <a:t>хизмати</a:t>
            </a:r>
            <a:r>
              <a:rPr lang="ru-RU" sz="2000" i="1" dirty="0">
                <a:latin typeface="Times New Roman Tj" panose="02020603050405020304" pitchFamily="18" charset="-52"/>
              </a:rPr>
              <a:t> </a:t>
            </a:r>
            <a:r>
              <a:rPr lang="ru-RU" sz="2000" i="1" dirty="0" err="1">
                <a:latin typeface="Times New Roman Tj" panose="02020603050405020304" pitchFamily="18" charset="-52"/>
              </a:rPr>
              <a:t>давлатї</a:t>
            </a:r>
            <a:r>
              <a:rPr lang="ru-RU" sz="2000" i="1" dirty="0">
                <a:latin typeface="Times New Roman Tj" panose="02020603050405020304" pitchFamily="18" charset="-52"/>
              </a:rPr>
              <a:t>»)</a:t>
            </a:r>
            <a:endParaRPr lang="ru-RU" sz="2000" dirty="0">
              <a:latin typeface="Times New Roman Tj" panose="02020603050405020304" pitchFamily="18" charset="-52"/>
            </a:endParaRPr>
          </a:p>
        </p:txBody>
      </p:sp>
    </p:spTree>
    <p:extLst>
      <p:ext uri="{BB962C8B-B14F-4D97-AF65-F5344CB8AC3E}">
        <p14:creationId xmlns:p14="http://schemas.microsoft.com/office/powerpoint/2010/main" val="1773565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5CBD9F2-F491-4F64-B874-E143D18E6233}" type="slidenum">
              <a:rPr lang="ru-RU" smtClean="0"/>
              <a:pPr/>
              <a:t>56</a:t>
            </a:fld>
            <a:endParaRPr lang="ru-RU"/>
          </a:p>
        </p:txBody>
      </p:sp>
      <p:sp>
        <p:nvSpPr>
          <p:cNvPr id="6" name="Заголовок 1">
            <a:extLst>
              <a:ext uri="{FF2B5EF4-FFF2-40B4-BE49-F238E27FC236}">
                <a16:creationId xmlns:a16="http://schemas.microsoft.com/office/drawing/2014/main" id="{ECCCDE31-841C-4CF9-BEA1-CEDF80C7B03D}"/>
              </a:ext>
            </a:extLst>
          </p:cNvPr>
          <p:cNvSpPr txBox="1">
            <a:spLocks/>
          </p:cNvSpPr>
          <p:nvPr/>
        </p:nvSpPr>
        <p:spPr>
          <a:xfrm>
            <a:off x="107504" y="841272"/>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принсипњо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намудњо</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идоракунї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ECB89AB8-C106-4ABC-9401-5B26CCF1DD30}"/>
              </a:ext>
            </a:extLst>
          </p:cNvPr>
          <p:cNvSpPr>
            <a:spLocks noGrp="1"/>
          </p:cNvSpPr>
          <p:nvPr>
            <p:ph type="title"/>
          </p:nvPr>
        </p:nvSpPr>
        <p:spPr>
          <a:xfrm>
            <a:off x="571472" y="1052736"/>
            <a:ext cx="8229600" cy="939784"/>
          </a:xfrm>
        </p:spPr>
        <p:txBody>
          <a:bodyPr>
            <a:noAutofit/>
          </a:bodyPr>
          <a:lstStyle/>
          <a:p>
            <a:r>
              <a:rPr lang="ru-RU" sz="2300" b="1" i="0" dirty="0" err="1">
                <a:solidFill>
                  <a:srgbClr val="0070C0"/>
                </a:solidFill>
                <a:effectLst/>
                <a:latin typeface="Times New Roman Tj" panose="02020603050405020304" pitchFamily="18" charset="-52"/>
              </a:rPr>
              <a:t>Салоҳияти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мақоми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ваколатдори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соҳаи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хизмати</a:t>
            </a:r>
            <a:r>
              <a:rPr lang="ru-RU" sz="2300" b="1" i="0" dirty="0">
                <a:solidFill>
                  <a:srgbClr val="0070C0"/>
                </a:solidFill>
                <a:effectLst/>
                <a:latin typeface="Times New Roman Tj" panose="02020603050405020304" pitchFamily="18" charset="-52"/>
              </a:rPr>
              <a:t> </a:t>
            </a:r>
            <a:r>
              <a:rPr lang="ru-RU" sz="2300" b="1" i="0" dirty="0" err="1">
                <a:solidFill>
                  <a:srgbClr val="0070C0"/>
                </a:solidFill>
                <a:effectLst/>
                <a:latin typeface="Times New Roman Tj" panose="02020603050405020304" pitchFamily="18" charset="-52"/>
              </a:rPr>
              <a:t>давлатӣ</a:t>
            </a:r>
            <a:r>
              <a:rPr lang="ru-RU" sz="2300" b="1" i="0" dirty="0">
                <a:solidFill>
                  <a:srgbClr val="0070C0"/>
                </a:solidFill>
                <a:effectLst/>
                <a:latin typeface="Times New Roman Tj" panose="02020603050405020304" pitchFamily="18" charset="-52"/>
              </a:rPr>
              <a:t>: </a:t>
            </a:r>
            <a:r>
              <a:rPr lang="ru-RU" sz="2300" b="1" dirty="0">
                <a:solidFill>
                  <a:srgbClr val="0070C0"/>
                </a:solidFill>
                <a:latin typeface="Times New Roman Tj" panose="02020603050405020304" pitchFamily="18" charset="-52"/>
              </a:rPr>
              <a:t>(8)</a:t>
            </a:r>
            <a:br>
              <a:rPr lang="ru-RU" sz="2300" b="1" dirty="0">
                <a:solidFill>
                  <a:srgbClr val="0070C0"/>
                </a:solidFill>
                <a:latin typeface="Times New Roman Tj" panose="02020603050405020304" pitchFamily="18" charset="-52"/>
              </a:rPr>
            </a:br>
            <a:endParaRPr lang="ru-RU" sz="2300" b="1" dirty="0">
              <a:solidFill>
                <a:srgbClr val="0070C0"/>
              </a:solidFill>
              <a:latin typeface="Times New Roman Tj" panose="02020603050405020304" pitchFamily="18" charset="-52"/>
            </a:endParaRPr>
          </a:p>
        </p:txBody>
      </p:sp>
      <p:sp>
        <p:nvSpPr>
          <p:cNvPr id="8" name="Содержимое 2">
            <a:extLst>
              <a:ext uri="{FF2B5EF4-FFF2-40B4-BE49-F238E27FC236}">
                <a16:creationId xmlns:a16="http://schemas.microsoft.com/office/drawing/2014/main" id="{BE6CB9D7-D423-4920-A3F4-00FF68AE8D9E}"/>
              </a:ext>
            </a:extLst>
          </p:cNvPr>
          <p:cNvSpPr txBox="1">
            <a:spLocks/>
          </p:cNvSpPr>
          <p:nvPr/>
        </p:nvSpPr>
        <p:spPr>
          <a:xfrm>
            <a:off x="609600" y="1844824"/>
            <a:ext cx="8229600" cy="4896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Мақоми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ваколатдори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соҳаи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хизмати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давлатӣ</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санадҳои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меъёрии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ҳуқуқии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оид</a:t>
            </a:r>
            <a:r>
              <a:rPr lang="ru-RU" sz="2800" dirty="0">
                <a:solidFill>
                  <a:srgbClr val="000000"/>
                </a:solidFill>
                <a:latin typeface="Times New Roman Tj" panose="02020603050405020304" pitchFamily="18" charset="-52"/>
              </a:rPr>
              <a:t> ба </a:t>
            </a:r>
            <a:r>
              <a:rPr lang="ru-RU" sz="2800" dirty="0" err="1">
                <a:solidFill>
                  <a:srgbClr val="000000"/>
                </a:solidFill>
                <a:latin typeface="Times New Roman Tj" panose="02020603050405020304" pitchFamily="18" charset="-52"/>
              </a:rPr>
              <a:t>хизмати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давлатӣ</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қабулнамудаи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худро</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шарҳ</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медиҳад</a:t>
            </a:r>
            <a:r>
              <a:rPr lang="ru-RU" sz="2800" dirty="0">
                <a:solidFill>
                  <a:srgbClr val="000000"/>
                </a:solidFill>
                <a:latin typeface="Times New Roman Tj" panose="02020603050405020304" pitchFamily="18" charset="-52"/>
              </a:rPr>
              <a:t>, дар </a:t>
            </a:r>
            <a:r>
              <a:rPr lang="ru-RU" sz="2800" dirty="0" err="1">
                <a:solidFill>
                  <a:srgbClr val="000000"/>
                </a:solidFill>
                <a:latin typeface="Times New Roman Tj" panose="02020603050405020304" pitchFamily="18" charset="-52"/>
              </a:rPr>
              <a:t>хусуси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тартиби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татбиқи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хизмати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давлатӣ</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тавсия</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ва</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дастурҳои</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методӣ</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таҳия</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ва</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пешниҳод</a:t>
            </a:r>
            <a:r>
              <a:rPr lang="ru-RU" sz="2800" dirty="0">
                <a:solidFill>
                  <a:srgbClr val="000000"/>
                </a:solidFill>
                <a:latin typeface="Times New Roman Tj" panose="02020603050405020304" pitchFamily="18" charset="-52"/>
              </a:rPr>
              <a:t> карда, </a:t>
            </a:r>
            <a:r>
              <a:rPr lang="ru-RU" sz="2800" dirty="0" err="1">
                <a:solidFill>
                  <a:srgbClr val="000000"/>
                </a:solidFill>
                <a:latin typeface="Times New Roman Tj" panose="02020603050405020304" pitchFamily="18" charset="-52"/>
              </a:rPr>
              <a:t>ахбор</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нашр</a:t>
            </a:r>
            <a:r>
              <a:rPr lang="ru-RU" sz="2800" dirty="0">
                <a:solidFill>
                  <a:srgbClr val="000000"/>
                </a:solidFill>
                <a:latin typeface="Times New Roman Tj" panose="02020603050405020304" pitchFamily="18" charset="-52"/>
              </a:rPr>
              <a:t> </a:t>
            </a:r>
            <a:r>
              <a:rPr lang="ru-RU" sz="2800" dirty="0" err="1">
                <a:solidFill>
                  <a:srgbClr val="000000"/>
                </a:solidFill>
                <a:latin typeface="Times New Roman Tj" panose="02020603050405020304" pitchFamily="18" charset="-52"/>
              </a:rPr>
              <a:t>менамояд</a:t>
            </a:r>
            <a:r>
              <a:rPr lang="ru-RU" sz="2800" dirty="0">
                <a:solidFill>
                  <a:srgbClr val="000000"/>
                </a:solidFill>
                <a:latin typeface="Times New Roman Tj" panose="02020603050405020304" pitchFamily="18" charset="-52"/>
              </a:rPr>
              <a:t>. </a:t>
            </a:r>
            <a:endParaRPr lang="ru-RU" sz="2800" b="0" i="0" dirty="0">
              <a:solidFill>
                <a:srgbClr val="000000"/>
              </a:solidFill>
              <a:effectLst/>
              <a:latin typeface="Times New Roman Tj" panose="02020603050405020304" pitchFamily="18" charset="-52"/>
            </a:endParaRPr>
          </a:p>
          <a:p>
            <a:pPr algn="just">
              <a:buFont typeface="Arial" pitchFamily="34" charset="0"/>
              <a:buNone/>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4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8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p:txBody>
      </p:sp>
    </p:spTree>
    <p:extLst>
      <p:ext uri="{BB962C8B-B14F-4D97-AF65-F5344CB8AC3E}">
        <p14:creationId xmlns:p14="http://schemas.microsoft.com/office/powerpoint/2010/main" val="2577113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78" y="2460075"/>
            <a:ext cx="80724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5400" b="1" dirty="0" err="1">
                <a:solidFill>
                  <a:schemeClr val="accent1">
                    <a:lumMod val="75000"/>
                  </a:schemeClr>
                </a:solidFill>
                <a:latin typeface="Times New Roman Tj" pitchFamily="18" charset="-52"/>
              </a:rPr>
              <a:t>Сипос</a:t>
            </a:r>
            <a:r>
              <a:rPr lang="ru-RU" sz="5400" b="1" dirty="0">
                <a:solidFill>
                  <a:schemeClr val="accent1">
                    <a:lumMod val="75000"/>
                  </a:schemeClr>
                </a:solidFill>
                <a:latin typeface="Times New Roman Tj" pitchFamily="18" charset="-52"/>
              </a:rPr>
              <a:t> аз </a:t>
            </a:r>
            <a:r>
              <a:rPr lang="ru-RU" sz="5400" b="1" dirty="0" err="1">
                <a:solidFill>
                  <a:schemeClr val="accent1">
                    <a:lumMod val="75000"/>
                  </a:schemeClr>
                </a:solidFill>
                <a:latin typeface="Times New Roman Tj" pitchFamily="18" charset="-52"/>
              </a:rPr>
              <a:t>таваљљуњатон</a:t>
            </a:r>
            <a:r>
              <a:rPr kumimoji="0" lang="ru-RU" sz="5400" b="1" i="0" u="none" strike="noStrike" cap="none" normalizeH="0" baseline="0" dirty="0">
                <a:ln>
                  <a:noFill/>
                </a:ln>
                <a:solidFill>
                  <a:schemeClr val="accent1">
                    <a:lumMod val="75000"/>
                  </a:schemeClr>
                </a:solidFill>
                <a:effectLst/>
                <a:latin typeface="Times New Roman Tj" pitchFamily="18" charset="-52"/>
                <a:ea typeface="Times New Roman" pitchFamily="18" charset="0"/>
                <a:cs typeface="Times New Roman" pitchFamily="18" charset="0"/>
              </a:rPr>
              <a:t>!</a:t>
            </a:r>
            <a:endParaRPr kumimoji="0" lang="ru-RU" sz="5400" b="1" i="0" u="none" strike="noStrike" cap="none" normalizeH="0" baseline="0" dirty="0">
              <a:ln>
                <a:noFill/>
              </a:ln>
              <a:solidFill>
                <a:schemeClr val="accent1">
                  <a:lumMod val="75000"/>
                </a:schemeClr>
              </a:solidFill>
              <a:effectLst/>
              <a:latin typeface="Arial" pitchFamily="34" charset="0"/>
            </a:endParaRPr>
          </a:p>
        </p:txBody>
      </p:sp>
      <p:sp>
        <p:nvSpPr>
          <p:cNvPr id="3" name="Заголовок 1"/>
          <p:cNvSpPr txBox="1">
            <a:spLocks/>
          </p:cNvSpPr>
          <p:nvPr/>
        </p:nvSpPr>
        <p:spPr>
          <a:xfrm>
            <a:off x="3923928" y="5870954"/>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solidFill>
                  <a:schemeClr val="tx1"/>
                </a:solidFill>
              </a:rPr>
              <a:pPr/>
              <a:t>57</a:t>
            </a:fld>
            <a:endParaRPr lang="ru-RU"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
        <p:nvSpPr>
          <p:cNvPr id="7" name="Заголовок 1"/>
          <p:cNvSpPr txBox="1">
            <a:spLocks/>
          </p:cNvSpPr>
          <p:nvPr/>
        </p:nvSpPr>
        <p:spPr>
          <a:xfrm>
            <a:off x="1619672" y="4509120"/>
            <a:ext cx="7772400" cy="10715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u-RU" sz="3000" b="1">
                <a:solidFill>
                  <a:srgbClr val="0070C0"/>
                </a:solidFill>
                <a:latin typeface="Times New Roman Tj" pitchFamily="18" charset="-52"/>
              </a:rPr>
              <a:t>Агентии хизмати давлатии назди</a:t>
            </a:r>
            <a:br>
              <a:rPr lang="ru-RU" sz="3000" b="1">
                <a:solidFill>
                  <a:srgbClr val="0070C0"/>
                </a:solidFill>
                <a:latin typeface="Times New Roman Tj" pitchFamily="18" charset="-52"/>
              </a:rPr>
            </a:br>
            <a:r>
              <a:rPr lang="ru-RU" sz="3000" b="1">
                <a:solidFill>
                  <a:srgbClr val="0070C0"/>
                </a:solidFill>
                <a:latin typeface="Times New Roman Tj" pitchFamily="18" charset="-52"/>
              </a:rPr>
              <a:t>Президенти Љумњурии Тољикистон </a:t>
            </a:r>
            <a:br>
              <a:rPr lang="en-US" sz="3000"/>
            </a:br>
            <a:endParaRPr lang="ru-RU" sz="3000" dirty="0">
              <a:latin typeface="Times New Roman Tj" pitchFamily="18" charset="-52"/>
            </a:endParaRPr>
          </a:p>
        </p:txBody>
      </p:sp>
    </p:spTree>
    <p:extLst>
      <p:ext uri="{BB962C8B-B14F-4D97-AF65-F5344CB8AC3E}">
        <p14:creationId xmlns:p14="http://schemas.microsoft.com/office/powerpoint/2010/main" val="348723268"/>
      </p:ext>
    </p:extLst>
  </p:cSld>
  <p:clrMapOvr>
    <a:masterClrMapping/>
  </p:clrMapOvr>
  <p:transition spd="slow">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60648"/>
            <a:ext cx="7772400" cy="1071570"/>
          </a:xfrm>
        </p:spPr>
        <p:txBody>
          <a:bodyPr>
            <a:noAutofit/>
          </a:bodyPr>
          <a:lstStyle/>
          <a:p>
            <a:pPr algn="ctr">
              <a:spcBef>
                <a:spcPct val="20000"/>
              </a:spcBef>
            </a:pPr>
            <a:r>
              <a:rPr lang="ru-RU" sz="3000" b="1" dirty="0" err="1">
                <a:solidFill>
                  <a:srgbClr val="0070C0"/>
                </a:solidFill>
                <a:latin typeface="Times New Roman Tj" pitchFamily="18" charset="-52"/>
              </a:rPr>
              <a:t>Агентии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хизмати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давлатии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назди</a:t>
            </a:r>
            <a:br>
              <a:rPr lang="ru-RU" sz="3000" b="1" dirty="0">
                <a:solidFill>
                  <a:srgbClr val="0070C0"/>
                </a:solidFill>
                <a:latin typeface="Times New Roman Tj" pitchFamily="18" charset="-52"/>
              </a:rPr>
            </a:br>
            <a:r>
              <a:rPr lang="ru-RU" sz="3000" b="1" dirty="0" err="1">
                <a:solidFill>
                  <a:srgbClr val="0070C0"/>
                </a:solidFill>
                <a:latin typeface="Times New Roman Tj" pitchFamily="18" charset="-52"/>
              </a:rPr>
              <a:t>Президенти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Љумњурии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Тољикистон</a:t>
            </a:r>
            <a:r>
              <a:rPr lang="ru-RU" sz="3000" b="1" dirty="0">
                <a:solidFill>
                  <a:srgbClr val="0070C0"/>
                </a:solidFill>
                <a:latin typeface="Times New Roman Tj" pitchFamily="18" charset="-52"/>
              </a:rPr>
              <a:t> </a:t>
            </a:r>
            <a:br>
              <a:rPr lang="en-US" sz="3000" dirty="0"/>
            </a:br>
            <a:endParaRPr lang="ru-RU" sz="3000" dirty="0">
              <a:latin typeface="Times New Roman Tj" pitchFamily="18" charset="-52"/>
            </a:endParaRPr>
          </a:p>
        </p:txBody>
      </p:sp>
      <p:sp>
        <p:nvSpPr>
          <p:cNvPr id="3" name="Подзаголовок 2"/>
          <p:cNvSpPr>
            <a:spLocks noGrp="1"/>
          </p:cNvSpPr>
          <p:nvPr>
            <p:ph type="subTitle" idx="1"/>
          </p:nvPr>
        </p:nvSpPr>
        <p:spPr>
          <a:xfrm>
            <a:off x="395536" y="1966880"/>
            <a:ext cx="8572560" cy="4572032"/>
          </a:xfrm>
        </p:spPr>
        <p:txBody>
          <a:bodyPr>
            <a:normAutofit/>
          </a:bodyPr>
          <a:lstStyle/>
          <a:p>
            <a:endParaRPr lang="ru-RU" sz="3600" dirty="0">
              <a:solidFill>
                <a:schemeClr val="tx1"/>
              </a:solidFill>
              <a:latin typeface="Times New Roman Tj" pitchFamily="18" charset="-52"/>
            </a:endParaRPr>
          </a:p>
          <a:p>
            <a:r>
              <a:rPr lang="ru-RU" sz="4300" b="1" dirty="0" err="1">
                <a:solidFill>
                  <a:schemeClr val="tx1"/>
                </a:solidFill>
                <a:latin typeface="Times New Roman Tj" pitchFamily="18" charset="-52"/>
              </a:rPr>
              <a:t>Хизмати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давлатӣ</a:t>
            </a:r>
            <a:r>
              <a:rPr lang="ru-RU" sz="4300" b="1" dirty="0">
                <a:solidFill>
                  <a:schemeClr val="tx1"/>
                </a:solidFill>
                <a:latin typeface="Times New Roman Tj" pitchFamily="18" charset="-52"/>
              </a:rPr>
              <a:t> дар </a:t>
            </a:r>
          </a:p>
          <a:p>
            <a:r>
              <a:rPr lang="ru-RU" sz="4300" b="1" dirty="0" err="1">
                <a:solidFill>
                  <a:schemeClr val="tx1"/>
                </a:solidFill>
                <a:latin typeface="Times New Roman Tj" pitchFamily="18" charset="-52"/>
              </a:rPr>
              <a:t>Ҷумҳурии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Тоҷикистон</a:t>
            </a:r>
            <a:br>
              <a:rPr lang="ru-RU" sz="4300" dirty="0">
                <a:solidFill>
                  <a:schemeClr val="tx1"/>
                </a:solidFill>
                <a:latin typeface="Times New Roman Tj" pitchFamily="18" charset="-52"/>
              </a:rPr>
            </a:br>
            <a:endParaRPr lang="ru-RU" sz="3600" dirty="0">
              <a:solidFill>
                <a:schemeClr val="tx1"/>
              </a:solidFill>
              <a:latin typeface="Times New Roman Tj" pitchFamily="18" charset="-52"/>
            </a:endParaRPr>
          </a:p>
          <a:p>
            <a:pPr>
              <a:lnSpc>
                <a:spcPct val="120000"/>
              </a:lnSpc>
            </a:pPr>
            <a:r>
              <a:rPr lang="ru-RU" sz="2000" dirty="0">
                <a:solidFill>
                  <a:schemeClr val="tx1"/>
                </a:solidFill>
                <a:latin typeface="Times New Roman Tj" pitchFamily="18" charset="-52"/>
              </a:rPr>
              <a:t>	</a:t>
            </a:r>
            <a:r>
              <a:rPr lang="ru-RU" sz="3400" dirty="0" err="1">
                <a:solidFill>
                  <a:schemeClr val="tx1"/>
                </a:solidFill>
                <a:latin typeface="Times New Roman Tj" pitchFamily="18" charset="-52"/>
              </a:rPr>
              <a:t>Д</a:t>
            </a:r>
            <a:r>
              <a:rPr lang="ru-RU" b="1" dirty="0" err="1">
                <a:solidFill>
                  <a:schemeClr val="tx1"/>
                </a:solidFill>
                <a:latin typeface="Times New Roman Tj" pitchFamily="18" charset="-52"/>
              </a:rPr>
              <a:t>иректори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Агентии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хизмати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давлатї</a:t>
            </a:r>
            <a:r>
              <a:rPr lang="ru-RU" b="1" dirty="0">
                <a:solidFill>
                  <a:schemeClr val="tx1"/>
                </a:solidFill>
                <a:latin typeface="Times New Roman Tj" pitchFamily="18" charset="-52"/>
              </a:rPr>
              <a:t> </a:t>
            </a:r>
          </a:p>
          <a:p>
            <a:pPr>
              <a:lnSpc>
                <a:spcPct val="120000"/>
              </a:lnSpc>
            </a:pP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Давлатов</a:t>
            </a:r>
            <a:r>
              <a:rPr lang="ru-RU" b="1" dirty="0">
                <a:solidFill>
                  <a:schemeClr val="tx1"/>
                </a:solidFill>
                <a:latin typeface="Times New Roman Tj" pitchFamily="18" charset="-52"/>
              </a:rPr>
              <a:t> Љ.М. </a:t>
            </a:r>
          </a:p>
          <a:p>
            <a:endParaRPr lang="ru-RU" sz="2000" dirty="0">
              <a:solidFill>
                <a:schemeClr val="tx1"/>
              </a:solidFill>
              <a:latin typeface="Times New Roman Tj" pitchFamily="18" charset="-52"/>
            </a:endParaRPr>
          </a:p>
          <a:p>
            <a:endParaRPr lang="ru-RU" dirty="0">
              <a:latin typeface="Times New Roman Tj" pitchFamily="18" charset="-52"/>
            </a:endParaRPr>
          </a:p>
        </p:txBody>
      </p:sp>
      <p:sp>
        <p:nvSpPr>
          <p:cNvPr id="4" name="Заголовок 1"/>
          <p:cNvSpPr txBox="1">
            <a:spLocks/>
          </p:cNvSpPr>
          <p:nvPr/>
        </p:nvSpPr>
        <p:spPr>
          <a:xfrm>
            <a:off x="3923928" y="1250153"/>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6" name="Номер слайда 5"/>
          <p:cNvSpPr>
            <a:spLocks noGrp="1"/>
          </p:cNvSpPr>
          <p:nvPr>
            <p:ph type="sldNum" sz="quarter" idx="12"/>
          </p:nvPr>
        </p:nvSpPr>
        <p:spPr/>
        <p:txBody>
          <a:bodyPr/>
          <a:lstStyle/>
          <a:p>
            <a:fld id="{55CBD9F2-F491-4F64-B874-E143D18E6233}" type="slidenum">
              <a:rPr lang="ru-RU" smtClean="0"/>
              <a:pPr/>
              <a:t>58</a:t>
            </a:fld>
            <a:endParaRPr lang="ru-RU"/>
          </a:p>
        </p:txBody>
      </p:sp>
      <p:pic>
        <p:nvPicPr>
          <p:cNvPr id="7"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Tree>
    <p:extLst>
      <p:ext uri="{BB962C8B-B14F-4D97-AF65-F5344CB8AC3E}">
        <p14:creationId xmlns:p14="http://schemas.microsoft.com/office/powerpoint/2010/main" val="605367126"/>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4786346"/>
          </a:xfrm>
        </p:spPr>
        <p:txBody>
          <a:bodyPr>
            <a:noAutofit/>
          </a:bodyPr>
          <a:lstStyle/>
          <a:p>
            <a:pPr indent="0" algn="just">
              <a:lnSpc>
                <a:spcPct val="107000"/>
              </a:lnSpc>
              <a:spcAft>
                <a:spcPts val="800"/>
              </a:spcAft>
              <a:buNone/>
            </a:pPr>
            <a:r>
              <a:rPr lang="tg-Cyrl-TJ" sz="2800" dirty="0">
                <a:latin typeface="Times New Roman Tj" panose="02020603050405020304" pitchFamily="18" charset="-52"/>
                <a:ea typeface="Calibri" panose="020F0502020204030204" pitchFamily="34" charset="0"/>
                <a:cs typeface="Times New Roman" panose="02020603050405020304" pitchFamily="18" charset="0"/>
              </a:rPr>
              <a:t>	</a:t>
            </a: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1.</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Мафњуми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мансаби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114300" indent="0" algn="just">
              <a:lnSpc>
                <a:spcPct val="107000"/>
              </a:lnSpc>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2.</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њокимияти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114300" indent="0" algn="just">
              <a:lnSpc>
                <a:spcPct val="107000"/>
              </a:lnSpc>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3.</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таснифи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онњо</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114300" indent="0" algn="just">
              <a:lnSpc>
                <a:spcPct val="107000"/>
              </a:lnSpc>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4.</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Љадвали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воњидњои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кории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маќомоти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457200" indent="0" algn="just">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5.</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Талаботи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тахассусї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барои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ишѓолкунандагони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algn="just">
              <a:buNone/>
            </a:pPr>
            <a:endParaRPr lang="ru-RU" sz="2800" dirty="0">
              <a:latin typeface="Times New Roman Tj" panose="02020603050405020304" pitchFamily="18" charset="-52"/>
            </a:endParaRPr>
          </a:p>
          <a:p>
            <a:pPr algn="just"/>
            <a:endParaRPr lang="ru-RU" sz="2800" dirty="0">
              <a:latin typeface="Times New Roman Tj" panose="02020603050405020304" pitchFamily="18" charset="-52"/>
            </a:endParaRPr>
          </a:p>
        </p:txBody>
      </p:sp>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59</a:t>
            </a:fld>
            <a:endParaRPr lang="ru-RU"/>
          </a:p>
        </p:txBody>
      </p:sp>
    </p:spTree>
    <p:extLst>
      <p:ext uri="{BB962C8B-B14F-4D97-AF65-F5344CB8AC3E}">
        <p14:creationId xmlns:p14="http://schemas.microsoft.com/office/powerpoint/2010/main" val="366948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556792"/>
            <a:ext cx="8229600" cy="4786346"/>
          </a:xfrm>
        </p:spPr>
        <p:txBody>
          <a:bodyPr>
            <a:noAutofit/>
          </a:bodyPr>
          <a:lstStyle/>
          <a:p>
            <a:pPr marL="0" indent="0" algn="just">
              <a:buNone/>
            </a:pPr>
            <a:r>
              <a:rPr lang="tg-Cyrl-TJ" sz="2800" dirty="0">
                <a:solidFill>
                  <a:schemeClr val="tx1"/>
                </a:solidFill>
                <a:latin typeface="Times New Roman Tj" panose="02020603050405020304" pitchFamily="18" charset="-52"/>
                <a:cs typeface="Times New Roman" panose="02020603050405020304" pitchFamily="18" charset="0"/>
              </a:rPr>
              <a:t>	</a:t>
            </a:r>
            <a:r>
              <a:rPr lang="ru-RU" sz="2800" b="1" i="0" dirty="0" err="1">
                <a:solidFill>
                  <a:srgbClr val="000000"/>
                </a:solidFill>
                <a:effectLst/>
                <a:latin typeface="Times New Roman Tj" panose="02020603050405020304" pitchFamily="18" charset="-52"/>
              </a:rPr>
              <a:t>Қонуни</a:t>
            </a:r>
            <a:r>
              <a:rPr lang="ru-RU" sz="2800" b="1" i="0" dirty="0">
                <a:solidFill>
                  <a:srgbClr val="000000"/>
                </a:solidFill>
                <a:effectLst/>
                <a:latin typeface="Times New Roman Tj" panose="02020603050405020304" pitchFamily="18" charset="-52"/>
              </a:rPr>
              <a:t> </a:t>
            </a:r>
            <a:r>
              <a:rPr lang="ru-RU" sz="2800" b="1" i="0" dirty="0" err="1">
                <a:solidFill>
                  <a:srgbClr val="000000"/>
                </a:solidFill>
                <a:effectLst/>
                <a:latin typeface="Times New Roman Tj" panose="02020603050405020304" pitchFamily="18" charset="-52"/>
              </a:rPr>
              <a:t>Ҷумҳурии</a:t>
            </a:r>
            <a:r>
              <a:rPr lang="ru-RU" sz="2800" b="1" i="0" dirty="0">
                <a:solidFill>
                  <a:srgbClr val="000000"/>
                </a:solidFill>
                <a:effectLst/>
                <a:latin typeface="Times New Roman Tj" panose="02020603050405020304" pitchFamily="18" charset="-52"/>
              </a:rPr>
              <a:t> </a:t>
            </a:r>
            <a:r>
              <a:rPr lang="ru-RU" sz="2800" b="1" i="0" dirty="0" err="1">
                <a:solidFill>
                  <a:srgbClr val="000000"/>
                </a:solidFill>
                <a:effectLst/>
                <a:latin typeface="Times New Roman Tj" panose="02020603050405020304" pitchFamily="18" charset="-52"/>
              </a:rPr>
              <a:t>Тоҷикистон</a:t>
            </a:r>
            <a:r>
              <a:rPr lang="ru-RU" sz="2800" b="1" i="0" dirty="0">
                <a:solidFill>
                  <a:srgbClr val="000000"/>
                </a:solidFill>
                <a:effectLst/>
                <a:latin typeface="Times New Roman Tj" panose="02020603050405020304" pitchFamily="18" charset="-52"/>
              </a:rPr>
              <a:t> аз 13 ноябри соли 1998, №677 </a:t>
            </a:r>
            <a:r>
              <a:rPr lang="ru-RU" sz="2800" b="1" dirty="0">
                <a:solidFill>
                  <a:schemeClr val="tx1"/>
                </a:solidFill>
                <a:latin typeface="Times New Roman Tj" panose="02020603050405020304" pitchFamily="18" charset="-52"/>
              </a:rPr>
              <a:t>«</a:t>
            </a:r>
            <a:r>
              <a:rPr lang="ru-RU" sz="2800" b="1" i="0" dirty="0">
                <a:solidFill>
                  <a:srgbClr val="000000"/>
                </a:solidFill>
                <a:effectLst/>
                <a:latin typeface="Times New Roman Tj" panose="02020603050405020304" pitchFamily="18" charset="-52"/>
              </a:rPr>
              <a:t>Дар </a:t>
            </a:r>
            <a:r>
              <a:rPr lang="ru-RU" sz="2800" b="1" i="0" dirty="0" err="1">
                <a:solidFill>
                  <a:srgbClr val="000000"/>
                </a:solidFill>
                <a:effectLst/>
                <a:latin typeface="Times New Roman Tj" panose="02020603050405020304" pitchFamily="18" charset="-52"/>
              </a:rPr>
              <a:t>бораи</a:t>
            </a:r>
            <a:r>
              <a:rPr lang="ru-RU" sz="2800" b="1" i="0" dirty="0">
                <a:solidFill>
                  <a:srgbClr val="000000"/>
                </a:solidFill>
                <a:effectLst/>
                <a:latin typeface="Times New Roman Tj" panose="02020603050405020304" pitchFamily="18" charset="-52"/>
              </a:rPr>
              <a:t> </a:t>
            </a:r>
            <a:r>
              <a:rPr lang="ru-RU" sz="2800" b="1" i="0" dirty="0" err="1">
                <a:solidFill>
                  <a:srgbClr val="000000"/>
                </a:solidFill>
                <a:effectLst/>
                <a:latin typeface="Times New Roman Tj" panose="02020603050405020304" pitchFamily="18" charset="-52"/>
              </a:rPr>
              <a:t>хизмати</a:t>
            </a:r>
            <a:r>
              <a:rPr lang="ru-RU" sz="2800" b="1" i="0" dirty="0">
                <a:solidFill>
                  <a:srgbClr val="000000"/>
                </a:solidFill>
                <a:effectLst/>
                <a:latin typeface="Times New Roman Tj" panose="02020603050405020304" pitchFamily="18" charset="-52"/>
              </a:rPr>
              <a:t> </a:t>
            </a:r>
            <a:r>
              <a:rPr lang="ru-RU" sz="2800" b="1" i="0" dirty="0" err="1">
                <a:solidFill>
                  <a:srgbClr val="000000"/>
                </a:solidFill>
                <a:effectLst/>
                <a:latin typeface="Times New Roman Tj" panose="02020603050405020304" pitchFamily="18" charset="-52"/>
              </a:rPr>
              <a:t>давлатӣ</a:t>
            </a:r>
            <a:r>
              <a:rPr lang="ru-RU" sz="2800" b="1" dirty="0">
                <a:solidFill>
                  <a:schemeClr val="tx1"/>
                </a:solidFill>
                <a:latin typeface="Times New Roman Tj" panose="02020603050405020304" pitchFamily="18" charset="-52"/>
              </a:rPr>
              <a:t>»</a:t>
            </a:r>
            <a:r>
              <a:rPr lang="ru-RU" sz="2800" b="1" i="0" dirty="0">
                <a:solidFill>
                  <a:srgbClr val="000000"/>
                </a:solidFill>
                <a:effectLst/>
                <a:latin typeface="Times New Roman Tj" panose="02020603050405020304" pitchFamily="18" charset="-52"/>
              </a:rPr>
              <a:t> </a:t>
            </a:r>
            <a:r>
              <a:rPr lang="ru-RU" sz="2800" b="0" i="0" dirty="0">
                <a:solidFill>
                  <a:srgbClr val="000000"/>
                </a:solidFill>
                <a:effectLst/>
                <a:latin typeface="Times New Roman Tj" panose="02020603050405020304" pitchFamily="18" charset="-52"/>
              </a:rPr>
              <a:t>(</a:t>
            </a:r>
            <a:r>
              <a:rPr lang="ru-RU" sz="2800" b="0" i="0" dirty="0" err="1">
                <a:solidFill>
                  <a:srgbClr val="000000"/>
                </a:solidFill>
                <a:effectLst/>
                <a:latin typeface="Times New Roman Tj" panose="02020603050405020304" pitchFamily="18" charset="-52"/>
              </a:rPr>
              <a:t>бо</a:t>
            </a:r>
            <a:r>
              <a:rPr lang="ru-RU" sz="2800" b="0" i="0" dirty="0">
                <a:solidFill>
                  <a:srgbClr val="000000"/>
                </a:solidFill>
                <a:effectLst/>
                <a:latin typeface="Times New Roman Tj" panose="02020603050405020304" pitchFamily="18" charset="-52"/>
              </a:rPr>
              <a:t> та</a:t>
            </a:r>
            <a:r>
              <a:rPr lang="tg-Cyrl-TJ" sz="2800" b="0" i="0" dirty="0">
                <a:solidFill>
                  <a:srgbClr val="000000"/>
                </a:solidFill>
                <a:effectLst/>
                <a:latin typeface="Times New Roman Tj" panose="02020603050405020304" pitchFamily="18" charset="-52"/>
              </a:rPr>
              <a:t>ғйиру иловаҳо аз 3 майи соли 2002, №16; аз 25 июли соли 2005, №105; аз 3 марти 2006, №164</a:t>
            </a:r>
            <a:r>
              <a:rPr lang="ru-RU" sz="2800" b="0" i="0" dirty="0">
                <a:solidFill>
                  <a:srgbClr val="000000"/>
                </a:solidFill>
                <a:effectLst/>
                <a:latin typeface="Times New Roman Tj" panose="02020603050405020304" pitchFamily="18" charset="-52"/>
              </a:rPr>
              <a:t>)</a:t>
            </a:r>
            <a:endParaRPr lang="ru-RU" sz="2800" dirty="0">
              <a:latin typeface="Times New Roman Tj" panose="02020603050405020304" pitchFamily="18" charset="-52"/>
            </a:endParaRPr>
          </a:p>
          <a:p>
            <a:pPr algn="just"/>
            <a:endParaRPr lang="ru-RU" sz="2800" dirty="0">
              <a:latin typeface="Times New Roman Tj" panose="02020603050405020304" pitchFamily="18" charset="-52"/>
            </a:endParaRPr>
          </a:p>
        </p:txBody>
      </p:sp>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6</a:t>
            </a:fld>
            <a:endParaRPr lang="ru-RU"/>
          </a:p>
        </p:txBody>
      </p:sp>
    </p:spTree>
    <p:extLst>
      <p:ext uri="{BB962C8B-B14F-4D97-AF65-F5344CB8AC3E}">
        <p14:creationId xmlns:p14="http://schemas.microsoft.com/office/powerpoint/2010/main" val="1519866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4786346"/>
          </a:xfrm>
        </p:spPr>
        <p:txBody>
          <a:bodyPr>
            <a:noAutofit/>
          </a:bodyPr>
          <a:lstStyle/>
          <a:p>
            <a:pPr marL="114300" indent="0" algn="just">
              <a:lnSpc>
                <a:spcPct val="107000"/>
              </a:lnSpc>
              <a:buNone/>
            </a:pP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6.</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Дастурамалњои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мансабї</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p>
          <a:p>
            <a:pPr marL="457200" indent="0" algn="just">
              <a:lnSpc>
                <a:spcPct val="107000"/>
              </a:lnSpc>
              <a:buNone/>
            </a:pP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7.</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Роњњои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ишѓоли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таъин</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интихоб</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озмун</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a:t>
            </a:r>
          </a:p>
          <a:p>
            <a:pPr marL="457200" indent="0" algn="just">
              <a:lnSpc>
                <a:spcPct val="107000"/>
              </a:lnSpc>
              <a:spcAft>
                <a:spcPts val="800"/>
              </a:spcAft>
              <a:buNone/>
            </a:pPr>
            <a:r>
              <a:rPr lang="tg-Cyrl-TJ" dirty="0">
                <a:effectLst/>
                <a:latin typeface="Times New Roman Tj" panose="02020603050405020304" pitchFamily="18" charset="-52"/>
                <a:ea typeface="Calibri" panose="020F0502020204030204" pitchFamily="34" charset="0"/>
                <a:cs typeface="Times New Roman" panose="02020603050405020304" pitchFamily="18" charset="0"/>
              </a:rPr>
              <a:t>	8.</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граждании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њайати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техникї</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хизматрасони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маќомоти</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dirty="0">
                <a:effectLst/>
                <a:latin typeface="Times New Roman Tj" panose="02020603050405020304" pitchFamily="18" charset="-52"/>
                <a:ea typeface="Calibri" panose="020F0502020204030204" pitchFamily="34" charset="0"/>
                <a:cs typeface="Times New Roman" panose="02020603050405020304" pitchFamily="18" charset="0"/>
              </a:rPr>
              <a:t> </a:t>
            </a:r>
          </a:p>
          <a:p>
            <a:pPr algn="just">
              <a:buNone/>
            </a:pPr>
            <a:endParaRPr lang="ru-RU" dirty="0">
              <a:latin typeface="Times New Roman Tj" panose="02020603050405020304" pitchFamily="18" charset="-52"/>
            </a:endParaRPr>
          </a:p>
          <a:p>
            <a:pPr algn="just"/>
            <a:endParaRPr lang="ru-RU" dirty="0">
              <a:latin typeface="Times New Roman Tj" panose="02020603050405020304" pitchFamily="18" charset="-52"/>
            </a:endParaRPr>
          </a:p>
        </p:txBody>
      </p:sp>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60</a:t>
            </a:fld>
            <a:endParaRPr lang="ru-RU"/>
          </a:p>
        </p:txBody>
      </p:sp>
    </p:spTree>
    <p:extLst>
      <p:ext uri="{BB962C8B-B14F-4D97-AF65-F5344CB8AC3E}">
        <p14:creationId xmlns:p14="http://schemas.microsoft.com/office/powerpoint/2010/main" val="1151141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61</a:t>
            </a:fld>
            <a:endParaRPr lang="ru-RU"/>
          </a:p>
        </p:txBody>
      </p:sp>
      <p:sp>
        <p:nvSpPr>
          <p:cNvPr id="8" name="Содержимое 2">
            <a:extLst>
              <a:ext uri="{FF2B5EF4-FFF2-40B4-BE49-F238E27FC236}">
                <a16:creationId xmlns:a16="http://schemas.microsoft.com/office/drawing/2014/main" id="{4953B1C4-3EFE-402D-9F64-7187D8DFCB35}"/>
              </a:ext>
            </a:extLst>
          </p:cNvPr>
          <p:cNvSpPr>
            <a:spLocks noGrp="1"/>
          </p:cNvSpPr>
          <p:nvPr>
            <p:ph idx="1"/>
          </p:nvPr>
        </p:nvSpPr>
        <p:spPr>
          <a:xfrm>
            <a:off x="428596" y="2095048"/>
            <a:ext cx="8229600" cy="4286280"/>
          </a:xfrm>
        </p:spPr>
        <p:txBody>
          <a:bodyPr>
            <a:normAutofit fontScale="85000" lnSpcReduction="20000"/>
          </a:bodyPr>
          <a:lstStyle/>
          <a:p>
            <a:pPr algn="just">
              <a:buNone/>
            </a:pPr>
            <a:r>
              <a:rPr lang="ru-RU" dirty="0">
                <a:latin typeface="Times New Roman Tj" pitchFamily="18" charset="-52"/>
              </a:rPr>
              <a:t>		«</a:t>
            </a:r>
            <a:r>
              <a:rPr lang="tg-Cyrl-TJ" b="1" i="1" dirty="0">
                <a:latin typeface="Times New Roman Tj" pitchFamily="18" charset="-52"/>
              </a:rPr>
              <a:t>Мансаби</a:t>
            </a:r>
            <a:r>
              <a:rPr lang="ru-RU" b="1" i="1" dirty="0">
                <a:latin typeface="Times New Roman Tj" pitchFamily="18" charset="-52"/>
              </a:rPr>
              <a:t> </a:t>
            </a:r>
            <a:r>
              <a:rPr lang="ru-RU" b="1" i="1" dirty="0" err="1">
                <a:latin typeface="Times New Roman Tj" pitchFamily="18" charset="-52"/>
              </a:rPr>
              <a:t>давлатї</a:t>
            </a:r>
            <a:r>
              <a:rPr lang="ru-RU" b="1" i="1" dirty="0">
                <a:latin typeface="Times New Roman Tj" pitchFamily="18" charset="-52"/>
              </a:rPr>
              <a:t> </a:t>
            </a:r>
            <a:r>
              <a:rPr lang="ru-RU" dirty="0">
                <a:latin typeface="Times New Roman Tj" pitchFamily="18" charset="-52"/>
              </a:rPr>
              <a:t> – </a:t>
            </a:r>
            <a:r>
              <a:rPr lang="ru-RU" dirty="0" err="1">
                <a:latin typeface="Times New Roman Tj" pitchFamily="18" charset="-52"/>
              </a:rPr>
              <a:t>воҳиди</a:t>
            </a:r>
            <a:r>
              <a:rPr lang="ru-RU" dirty="0">
                <a:latin typeface="Times New Roman Tj" pitchFamily="18" charset="-52"/>
              </a:rPr>
              <a:t> </a:t>
            </a:r>
            <a:r>
              <a:rPr lang="ru-RU" dirty="0" err="1">
                <a:latin typeface="Times New Roman Tj" pitchFamily="18" charset="-52"/>
              </a:rPr>
              <a:t>сохтории</a:t>
            </a:r>
            <a:r>
              <a:rPr lang="ru-RU" dirty="0">
                <a:latin typeface="Times New Roman Tj" pitchFamily="18" charset="-52"/>
              </a:rPr>
              <a:t> </a:t>
            </a:r>
            <a:r>
              <a:rPr lang="ru-RU" dirty="0" err="1">
                <a:latin typeface="Times New Roman Tj" pitchFamily="18" charset="-52"/>
              </a:rPr>
              <a:t>мақоми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ки</a:t>
            </a:r>
            <a:r>
              <a:rPr lang="ru-RU" dirty="0">
                <a:latin typeface="Times New Roman Tj" pitchFamily="18" charset="-52"/>
              </a:rPr>
              <a:t> дар </a:t>
            </a:r>
            <a:r>
              <a:rPr lang="ru-RU" dirty="0" err="1">
                <a:latin typeface="Times New Roman Tj" pitchFamily="18" charset="-52"/>
              </a:rPr>
              <a:t>доираи</a:t>
            </a:r>
            <a:r>
              <a:rPr lang="ru-RU" dirty="0">
                <a:latin typeface="Times New Roman Tj" pitchFamily="18" charset="-52"/>
              </a:rPr>
              <a:t> </a:t>
            </a:r>
            <a:r>
              <a:rPr lang="ru-RU" dirty="0" err="1">
                <a:latin typeface="Times New Roman Tj" pitchFamily="18" charset="-52"/>
              </a:rPr>
              <a:t>салоҳияти</a:t>
            </a:r>
            <a:r>
              <a:rPr lang="ru-RU" dirty="0">
                <a:latin typeface="Times New Roman Tj" pitchFamily="18" charset="-52"/>
              </a:rPr>
              <a:t> </a:t>
            </a:r>
            <a:r>
              <a:rPr lang="ru-RU" dirty="0" err="1">
                <a:latin typeface="Times New Roman Tj" pitchFamily="18" charset="-52"/>
              </a:rPr>
              <a:t>муқарраркардаи</a:t>
            </a:r>
            <a:r>
              <a:rPr lang="ru-RU" dirty="0">
                <a:latin typeface="Times New Roman Tj" pitchFamily="18" charset="-52"/>
              </a:rPr>
              <a:t> </a:t>
            </a:r>
            <a:r>
              <a:rPr lang="ru-RU" dirty="0" err="1">
                <a:latin typeface="Times New Roman Tj" pitchFamily="18" charset="-52"/>
              </a:rPr>
              <a:t>Конститутсияи</a:t>
            </a:r>
            <a:r>
              <a:rPr lang="ru-RU" dirty="0">
                <a:latin typeface="Times New Roman Tj" pitchFamily="18" charset="-52"/>
              </a:rPr>
              <a:t> </a:t>
            </a:r>
            <a:r>
              <a:rPr lang="ru-RU" dirty="0" err="1">
                <a:latin typeface="Times New Roman Tj" pitchFamily="18" charset="-52"/>
              </a:rPr>
              <a:t>Ҷумҳурии</a:t>
            </a:r>
            <a:r>
              <a:rPr lang="ru-RU" dirty="0">
                <a:latin typeface="Times New Roman Tj" pitchFamily="18" charset="-52"/>
              </a:rPr>
              <a:t> </a:t>
            </a:r>
            <a:r>
              <a:rPr lang="ru-RU" dirty="0" err="1">
                <a:latin typeface="Times New Roman Tj" pitchFamily="18" charset="-52"/>
              </a:rPr>
              <a:t>Тоҷикистон</a:t>
            </a:r>
            <a:r>
              <a:rPr lang="ru-RU" dirty="0">
                <a:latin typeface="Times New Roman Tj" pitchFamily="18" charset="-52"/>
              </a:rPr>
              <a:t> </a:t>
            </a:r>
            <a:r>
              <a:rPr lang="ru-RU" dirty="0" err="1">
                <a:latin typeface="Times New Roman Tj" pitchFamily="18" charset="-52"/>
              </a:rPr>
              <a:t>барои</a:t>
            </a:r>
            <a:r>
              <a:rPr lang="ru-RU" dirty="0">
                <a:latin typeface="Times New Roman Tj" pitchFamily="18" charset="-52"/>
              </a:rPr>
              <a:t> </a:t>
            </a:r>
            <a:r>
              <a:rPr lang="ru-RU" dirty="0" err="1">
                <a:latin typeface="Times New Roman Tj" pitchFamily="18" charset="-52"/>
              </a:rPr>
              <a:t>амалӣ</a:t>
            </a:r>
            <a:r>
              <a:rPr lang="ru-RU" dirty="0">
                <a:latin typeface="Times New Roman Tj" pitchFamily="18" charset="-52"/>
              </a:rPr>
              <a:t> </a:t>
            </a:r>
            <a:r>
              <a:rPr lang="ru-RU" dirty="0" err="1">
                <a:latin typeface="Times New Roman Tj" pitchFamily="18" charset="-52"/>
              </a:rPr>
              <a:t>намудани</a:t>
            </a:r>
            <a:r>
              <a:rPr lang="ru-RU" dirty="0">
                <a:latin typeface="Times New Roman Tj" pitchFamily="18" charset="-52"/>
              </a:rPr>
              <a:t> </a:t>
            </a:r>
            <a:r>
              <a:rPr lang="ru-RU" dirty="0" err="1">
                <a:latin typeface="Times New Roman Tj" pitchFamily="18" charset="-52"/>
              </a:rPr>
              <a:t>ҳокимияти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таъмини</a:t>
            </a:r>
            <a:r>
              <a:rPr lang="ru-RU" dirty="0">
                <a:latin typeface="Times New Roman Tj" pitchFamily="18" charset="-52"/>
              </a:rPr>
              <a:t> </a:t>
            </a:r>
            <a:r>
              <a:rPr lang="ru-RU" dirty="0" err="1">
                <a:latin typeface="Times New Roman Tj" pitchFamily="18" charset="-52"/>
              </a:rPr>
              <a:t>иҷрои</a:t>
            </a:r>
            <a:r>
              <a:rPr lang="ru-RU" dirty="0">
                <a:latin typeface="Times New Roman Tj" pitchFamily="18" charset="-52"/>
              </a:rPr>
              <a:t> </a:t>
            </a:r>
            <a:r>
              <a:rPr lang="ru-RU" dirty="0" err="1">
                <a:latin typeface="Times New Roman Tj" pitchFamily="18" charset="-52"/>
              </a:rPr>
              <a:t>ваколатҳои</a:t>
            </a:r>
            <a:r>
              <a:rPr lang="ru-RU" dirty="0">
                <a:latin typeface="Times New Roman Tj" pitchFamily="18" charset="-52"/>
              </a:rPr>
              <a:t> </a:t>
            </a:r>
            <a:r>
              <a:rPr lang="ru-RU" dirty="0" err="1">
                <a:latin typeface="Times New Roman Tj" pitchFamily="18" charset="-52"/>
              </a:rPr>
              <a:t>шахсони</a:t>
            </a:r>
            <a:r>
              <a:rPr lang="ru-RU" dirty="0">
                <a:latin typeface="Times New Roman Tj" pitchFamily="18" charset="-52"/>
              </a:rPr>
              <a:t> </a:t>
            </a:r>
            <a:r>
              <a:rPr lang="ru-RU" dirty="0" err="1">
                <a:latin typeface="Times New Roman Tj" pitchFamily="18" charset="-52"/>
              </a:rPr>
              <a:t>мансабдори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ҳокимияти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ва</a:t>
            </a:r>
            <a:r>
              <a:rPr lang="ru-RU" dirty="0">
                <a:latin typeface="Times New Roman Tj" pitchFamily="18" charset="-52"/>
              </a:rPr>
              <a:t> </a:t>
            </a:r>
            <a:r>
              <a:rPr lang="ru-RU" dirty="0" err="1">
                <a:latin typeface="Times New Roman Tj" pitchFamily="18" charset="-52"/>
              </a:rPr>
              <a:t>салоҳияти</a:t>
            </a:r>
            <a:r>
              <a:rPr lang="ru-RU" dirty="0">
                <a:latin typeface="Times New Roman Tj" pitchFamily="18" charset="-52"/>
              </a:rPr>
              <a:t> </a:t>
            </a:r>
            <a:r>
              <a:rPr lang="ru-RU" dirty="0" err="1">
                <a:latin typeface="Times New Roman Tj" pitchFamily="18" charset="-52"/>
              </a:rPr>
              <a:t>мақомоти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таъсис</a:t>
            </a:r>
            <a:r>
              <a:rPr lang="ru-RU" dirty="0">
                <a:latin typeface="Times New Roman Tj" pitchFamily="18" charset="-52"/>
              </a:rPr>
              <a:t> </a:t>
            </a:r>
            <a:r>
              <a:rPr lang="ru-RU" dirty="0" err="1">
                <a:latin typeface="Times New Roman Tj" pitchFamily="18" charset="-52"/>
              </a:rPr>
              <a:t>дода</a:t>
            </a:r>
            <a:r>
              <a:rPr lang="ru-RU" dirty="0">
                <a:latin typeface="Times New Roman Tj" pitchFamily="18" charset="-52"/>
              </a:rPr>
              <a:t> </a:t>
            </a:r>
            <a:r>
              <a:rPr lang="ru-RU" dirty="0" err="1">
                <a:latin typeface="Times New Roman Tj" pitchFamily="18" charset="-52"/>
              </a:rPr>
              <a:t>шудааст</a:t>
            </a:r>
            <a:r>
              <a:rPr lang="ru-RU" dirty="0">
                <a:latin typeface="Times New Roman Tj" pitchFamily="18" charset="-52"/>
              </a:rPr>
              <a:t>»</a:t>
            </a:r>
          </a:p>
          <a:p>
            <a:pPr algn="just">
              <a:buNone/>
            </a:pPr>
            <a:r>
              <a:rPr lang="ru-RU" dirty="0">
                <a:latin typeface="Times New Roman Tj" pitchFamily="18" charset="-52"/>
              </a:rPr>
              <a:t>		</a:t>
            </a:r>
            <a:endParaRPr lang="ru-RU" sz="800" dirty="0">
              <a:latin typeface="Times New Roman Tj" pitchFamily="18" charset="-52"/>
            </a:endParaRPr>
          </a:p>
          <a:p>
            <a:pPr algn="just">
              <a:buNone/>
            </a:pPr>
            <a:r>
              <a:rPr lang="ru-RU" sz="800" dirty="0">
                <a:latin typeface="Times New Roman Tj" pitchFamily="18" charset="-52"/>
              </a:rPr>
              <a:t>		</a:t>
            </a:r>
            <a:r>
              <a:rPr lang="ru-RU" i="1" dirty="0">
                <a:latin typeface="Times New Roman Tj" pitchFamily="18" charset="-52"/>
              </a:rPr>
              <a:t>(</a:t>
            </a:r>
            <a:r>
              <a:rPr lang="ru-RU" i="1" dirty="0" err="1">
                <a:latin typeface="Times New Roman Tj" pitchFamily="18" charset="-52"/>
              </a:rPr>
              <a:t>Сархати</a:t>
            </a:r>
            <a:r>
              <a:rPr lang="ru-RU" i="1" dirty="0">
                <a:latin typeface="Times New Roman Tj" pitchFamily="18" charset="-52"/>
              </a:rPr>
              <a:t> </a:t>
            </a:r>
            <a:r>
              <a:rPr lang="ru-RU" i="1" dirty="0" err="1">
                <a:latin typeface="Times New Roman Tj" pitchFamily="18" charset="-52"/>
              </a:rPr>
              <a:t>сеюми</a:t>
            </a:r>
            <a:r>
              <a:rPr lang="ru-RU" i="1" dirty="0">
                <a:latin typeface="Times New Roman Tj" pitchFamily="18" charset="-52"/>
              </a:rPr>
              <a:t> </a:t>
            </a:r>
            <a:r>
              <a:rPr lang="ru-RU" i="1" dirty="0" err="1">
                <a:latin typeface="Times New Roman Tj" pitchFamily="18" charset="-52"/>
              </a:rPr>
              <a:t>моддаи</a:t>
            </a:r>
            <a:r>
              <a:rPr lang="ru-RU" i="1" dirty="0">
                <a:latin typeface="Times New Roman Tj" pitchFamily="18" charset="-52"/>
              </a:rPr>
              <a:t> 1 </a:t>
            </a:r>
            <a:r>
              <a:rPr lang="ru-RU" i="1" dirty="0" err="1">
                <a:latin typeface="Times New Roman Tj" pitchFamily="18" charset="-52"/>
              </a:rPr>
              <a:t>Ќонуни</a:t>
            </a:r>
            <a:r>
              <a:rPr lang="ru-RU" i="1" dirty="0">
                <a:latin typeface="Times New Roman Tj" pitchFamily="18" charset="-52"/>
              </a:rPr>
              <a:t> </a:t>
            </a:r>
            <a:r>
              <a:rPr lang="ru-RU" i="1" dirty="0" err="1">
                <a:latin typeface="Times New Roman Tj" pitchFamily="18" charset="-52"/>
              </a:rPr>
              <a:t>Љумњурии</a:t>
            </a:r>
            <a:r>
              <a:rPr lang="ru-RU" i="1" dirty="0">
                <a:latin typeface="Times New Roman Tj" pitchFamily="18" charset="-52"/>
              </a:rPr>
              <a:t> </a:t>
            </a:r>
            <a:r>
              <a:rPr lang="ru-RU" i="1" dirty="0" err="1">
                <a:latin typeface="Times New Roman Tj" pitchFamily="18" charset="-52"/>
              </a:rPr>
              <a:t>Тољикистон</a:t>
            </a:r>
            <a:r>
              <a:rPr lang="ru-RU" i="1" dirty="0">
                <a:latin typeface="Times New Roman Tj" pitchFamily="18" charset="-52"/>
              </a:rPr>
              <a:t> «Дар </a:t>
            </a:r>
            <a:r>
              <a:rPr lang="ru-RU" i="1" dirty="0" err="1">
                <a:latin typeface="Times New Roman Tj" pitchFamily="18" charset="-52"/>
              </a:rPr>
              <a:t>бораи</a:t>
            </a:r>
            <a:r>
              <a:rPr lang="ru-RU" i="1" dirty="0">
                <a:latin typeface="Times New Roman Tj" pitchFamily="18" charset="-52"/>
              </a:rPr>
              <a:t> </a:t>
            </a:r>
            <a:r>
              <a:rPr lang="ru-RU" i="1" dirty="0" err="1">
                <a:latin typeface="Times New Roman Tj" pitchFamily="18" charset="-52"/>
              </a:rPr>
              <a:t>хизмати</a:t>
            </a:r>
            <a:r>
              <a:rPr lang="ru-RU" i="1" dirty="0">
                <a:latin typeface="Times New Roman Tj" pitchFamily="18" charset="-52"/>
              </a:rPr>
              <a:t> </a:t>
            </a:r>
            <a:r>
              <a:rPr lang="ru-RU" i="1" dirty="0" err="1">
                <a:latin typeface="Times New Roman Tj" pitchFamily="18" charset="-52"/>
              </a:rPr>
              <a:t>давлатї</a:t>
            </a:r>
            <a:r>
              <a:rPr lang="ru-RU" i="1" dirty="0">
                <a:latin typeface="Times New Roman Tj" pitchFamily="18" charset="-52"/>
              </a:rPr>
              <a:t>»)</a:t>
            </a:r>
          </a:p>
          <a:p>
            <a:pPr algn="just">
              <a:buNone/>
            </a:pPr>
            <a:endParaRPr lang="ru-RU" dirty="0">
              <a:latin typeface="Times New Roman Tj" pitchFamily="18" charset="-52"/>
            </a:endParaRPr>
          </a:p>
        </p:txBody>
      </p:sp>
      <p:sp>
        <p:nvSpPr>
          <p:cNvPr id="9" name="Заголовок 1">
            <a:extLst>
              <a:ext uri="{FF2B5EF4-FFF2-40B4-BE49-F238E27FC236}">
                <a16:creationId xmlns:a16="http://schemas.microsoft.com/office/drawing/2014/main" id="{484F439C-1A71-4093-B858-D6348C8C62D1}"/>
              </a:ext>
            </a:extLst>
          </p:cNvPr>
          <p:cNvSpPr>
            <a:spLocks noGrp="1"/>
          </p:cNvSpPr>
          <p:nvPr>
            <p:ph type="title"/>
          </p:nvPr>
        </p:nvSpPr>
        <p:spPr>
          <a:xfrm>
            <a:off x="624645" y="1120978"/>
            <a:ext cx="8229600" cy="939784"/>
          </a:xfrm>
        </p:spPr>
        <p:txBody>
          <a:bodyPr>
            <a:noAutofit/>
          </a:bodyPr>
          <a:lstStyle/>
          <a:p>
            <a:r>
              <a:rPr lang="ru-RU" sz="3200" b="1" dirty="0" err="1">
                <a:solidFill>
                  <a:schemeClr val="accent1">
                    <a:lumMod val="75000"/>
                  </a:schemeClr>
                </a:solidFill>
                <a:latin typeface="Times New Roman Tj" pitchFamily="18" charset="-52"/>
              </a:rPr>
              <a:t>Мафњуми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мансаби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15965395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62</a:t>
            </a:fld>
            <a:endParaRPr lang="ru-RU"/>
          </a:p>
        </p:txBody>
      </p:sp>
      <p:sp>
        <p:nvSpPr>
          <p:cNvPr id="8" name="Содержимое 2">
            <a:extLst>
              <a:ext uri="{FF2B5EF4-FFF2-40B4-BE49-F238E27FC236}">
                <a16:creationId xmlns:a16="http://schemas.microsoft.com/office/drawing/2014/main" id="{4953B1C4-3EFE-402D-9F64-7187D8DFCB35}"/>
              </a:ext>
            </a:extLst>
          </p:cNvPr>
          <p:cNvSpPr>
            <a:spLocks noGrp="1"/>
          </p:cNvSpPr>
          <p:nvPr>
            <p:ph idx="1"/>
          </p:nvPr>
        </p:nvSpPr>
        <p:spPr>
          <a:xfrm>
            <a:off x="428596" y="2095048"/>
            <a:ext cx="8229600" cy="4286280"/>
          </a:xfrm>
        </p:spPr>
        <p:txBody>
          <a:bodyPr>
            <a:normAutofit fontScale="85000" lnSpcReduction="20000"/>
          </a:bodyPr>
          <a:lstStyle/>
          <a:p>
            <a:pPr algn="just">
              <a:buNone/>
            </a:pPr>
            <a:r>
              <a:rPr lang="ru-RU" dirty="0">
                <a:latin typeface="Times New Roman Tj" pitchFamily="18" charset="-52"/>
              </a:rPr>
              <a:t>		«</a:t>
            </a:r>
            <a:r>
              <a:rPr lang="ru-RU" b="1" i="1" dirty="0" err="1">
                <a:latin typeface="Times New Roman Tj" pitchFamily="18" charset="-52"/>
              </a:rPr>
              <a:t>Феҳристи</a:t>
            </a:r>
            <a:r>
              <a:rPr lang="ru-RU" b="1" i="1" dirty="0">
                <a:latin typeface="Times New Roman Tj" pitchFamily="18" charset="-52"/>
              </a:rPr>
              <a:t> м</a:t>
            </a:r>
            <a:r>
              <a:rPr lang="tg-Cyrl-TJ" b="1" i="1" dirty="0">
                <a:latin typeface="Times New Roman Tj" pitchFamily="18" charset="-52"/>
              </a:rPr>
              <a:t>ансабҳои</a:t>
            </a:r>
            <a:r>
              <a:rPr lang="ru-RU" b="1" i="1" dirty="0">
                <a:latin typeface="Times New Roman Tj" pitchFamily="18" charset="-52"/>
              </a:rPr>
              <a:t> </a:t>
            </a:r>
            <a:r>
              <a:rPr lang="ru-RU" b="1" i="1" dirty="0" err="1">
                <a:latin typeface="Times New Roman Tj" pitchFamily="18" charset="-52"/>
              </a:rPr>
              <a:t>давлатї</a:t>
            </a:r>
            <a:r>
              <a:rPr lang="ru-RU" b="1" i="1" dirty="0">
                <a:latin typeface="Times New Roman Tj" pitchFamily="18" charset="-52"/>
              </a:rPr>
              <a:t> </a:t>
            </a:r>
            <a:r>
              <a:rPr lang="ru-RU" dirty="0">
                <a:latin typeface="Times New Roman Tj" pitchFamily="18" charset="-52"/>
              </a:rPr>
              <a:t> – </a:t>
            </a:r>
            <a:r>
              <a:rPr lang="ru-RU" dirty="0" err="1">
                <a:latin typeface="Times New Roman Tj" pitchFamily="18" charset="-52"/>
              </a:rPr>
              <a:t>номгӯи</a:t>
            </a:r>
            <a:r>
              <a:rPr lang="ru-RU" dirty="0">
                <a:latin typeface="Times New Roman Tj" pitchFamily="18" charset="-52"/>
              </a:rPr>
              <a:t> </a:t>
            </a:r>
            <a:r>
              <a:rPr lang="ru-RU" dirty="0" err="1">
                <a:latin typeface="Times New Roman Tj" pitchFamily="18" charset="-52"/>
              </a:rPr>
              <a:t>мансабҳои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Ҷумҳурии</a:t>
            </a:r>
            <a:r>
              <a:rPr lang="ru-RU" dirty="0">
                <a:latin typeface="Times New Roman Tj" pitchFamily="18" charset="-52"/>
              </a:rPr>
              <a:t> </a:t>
            </a:r>
            <a:r>
              <a:rPr lang="ru-RU" dirty="0" err="1">
                <a:latin typeface="Times New Roman Tj" pitchFamily="18" charset="-52"/>
              </a:rPr>
              <a:t>Тоҷикистон</a:t>
            </a:r>
            <a:r>
              <a:rPr lang="ru-RU" dirty="0">
                <a:latin typeface="Times New Roman Tj" pitchFamily="18" charset="-52"/>
              </a:rPr>
              <a:t>, </a:t>
            </a:r>
            <a:r>
              <a:rPr lang="ru-RU" dirty="0" err="1">
                <a:latin typeface="Times New Roman Tj" pitchFamily="18" charset="-52"/>
              </a:rPr>
              <a:t>ки</a:t>
            </a:r>
            <a:r>
              <a:rPr lang="ru-RU" dirty="0">
                <a:latin typeface="Times New Roman Tj" pitchFamily="18" charset="-52"/>
              </a:rPr>
              <a:t> дар </a:t>
            </a:r>
            <a:r>
              <a:rPr lang="ru-RU" dirty="0" err="1">
                <a:latin typeface="Times New Roman Tj" pitchFamily="18" charset="-52"/>
              </a:rPr>
              <a:t>басти</a:t>
            </a:r>
            <a:r>
              <a:rPr lang="ru-RU" dirty="0">
                <a:latin typeface="Times New Roman Tj" pitchFamily="18" charset="-52"/>
              </a:rPr>
              <a:t> </a:t>
            </a:r>
            <a:r>
              <a:rPr lang="ru-RU" dirty="0" err="1">
                <a:latin typeface="Times New Roman Tj" pitchFamily="18" charset="-52"/>
              </a:rPr>
              <a:t>кории</a:t>
            </a:r>
            <a:r>
              <a:rPr lang="ru-RU" dirty="0">
                <a:latin typeface="Times New Roman Tj" pitchFamily="18" charset="-52"/>
              </a:rPr>
              <a:t> </a:t>
            </a:r>
            <a:r>
              <a:rPr lang="ru-RU" dirty="0" err="1">
                <a:latin typeface="Times New Roman Tj" pitchFamily="18" charset="-52"/>
              </a:rPr>
              <a:t>мақомоти</a:t>
            </a:r>
            <a:r>
              <a:rPr lang="ru-RU" dirty="0">
                <a:latin typeface="Times New Roman Tj" pitchFamily="18" charset="-52"/>
              </a:rPr>
              <a:t> </a:t>
            </a:r>
            <a:r>
              <a:rPr lang="ru-RU" dirty="0" err="1">
                <a:latin typeface="Times New Roman Tj" pitchFamily="18" charset="-52"/>
              </a:rPr>
              <a:t>ҳокимияти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ва</a:t>
            </a:r>
            <a:r>
              <a:rPr lang="ru-RU" dirty="0">
                <a:latin typeface="Times New Roman Tj" pitchFamily="18" charset="-52"/>
              </a:rPr>
              <a:t> </a:t>
            </a:r>
            <a:r>
              <a:rPr lang="ru-RU" dirty="0" err="1">
                <a:latin typeface="Times New Roman Tj" pitchFamily="18" charset="-52"/>
              </a:rPr>
              <a:t>идоракунӣ</a:t>
            </a:r>
            <a:r>
              <a:rPr lang="ru-RU" dirty="0">
                <a:latin typeface="Times New Roman Tj" pitchFamily="18" charset="-52"/>
              </a:rPr>
              <a:t> </a:t>
            </a:r>
            <a:r>
              <a:rPr lang="ru-RU" dirty="0" err="1">
                <a:latin typeface="Times New Roman Tj" pitchFamily="18" charset="-52"/>
              </a:rPr>
              <a:t>барои</a:t>
            </a:r>
            <a:r>
              <a:rPr lang="ru-RU" dirty="0">
                <a:latin typeface="Times New Roman Tj" pitchFamily="18" charset="-52"/>
              </a:rPr>
              <a:t> ба </a:t>
            </a:r>
            <a:r>
              <a:rPr lang="ru-RU" dirty="0" err="1">
                <a:latin typeface="Times New Roman Tj" pitchFamily="18" charset="-52"/>
              </a:rPr>
              <a:t>амал</a:t>
            </a:r>
            <a:r>
              <a:rPr lang="ru-RU" dirty="0">
                <a:latin typeface="Times New Roman Tj" pitchFamily="18" charset="-52"/>
              </a:rPr>
              <a:t> </a:t>
            </a:r>
            <a:r>
              <a:rPr lang="ru-RU" dirty="0" err="1">
                <a:latin typeface="Times New Roman Tj" pitchFamily="18" charset="-52"/>
              </a:rPr>
              <a:t>баровардани</a:t>
            </a:r>
            <a:r>
              <a:rPr lang="ru-RU" dirty="0">
                <a:latin typeface="Times New Roman Tj" pitchFamily="18" charset="-52"/>
              </a:rPr>
              <a:t> </a:t>
            </a:r>
            <a:r>
              <a:rPr lang="ru-RU" dirty="0" err="1">
                <a:latin typeface="Times New Roman Tj" pitchFamily="18" charset="-52"/>
              </a:rPr>
              <a:t>ҳокимияти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таъмини</a:t>
            </a:r>
            <a:r>
              <a:rPr lang="ru-RU" dirty="0">
                <a:latin typeface="Times New Roman Tj" pitchFamily="18" charset="-52"/>
              </a:rPr>
              <a:t> </a:t>
            </a:r>
            <a:r>
              <a:rPr lang="ru-RU" dirty="0" err="1">
                <a:latin typeface="Times New Roman Tj" pitchFamily="18" charset="-52"/>
              </a:rPr>
              <a:t>иҷрои</a:t>
            </a:r>
            <a:r>
              <a:rPr lang="ru-RU" dirty="0">
                <a:latin typeface="Times New Roman Tj" pitchFamily="18" charset="-52"/>
              </a:rPr>
              <a:t> </a:t>
            </a:r>
            <a:r>
              <a:rPr lang="ru-RU" dirty="0" err="1">
                <a:latin typeface="Times New Roman Tj" pitchFamily="18" charset="-52"/>
              </a:rPr>
              <a:t>ваколатҳои</a:t>
            </a:r>
            <a:r>
              <a:rPr lang="ru-RU" dirty="0">
                <a:latin typeface="Times New Roman Tj" pitchFamily="18" charset="-52"/>
              </a:rPr>
              <a:t> </a:t>
            </a:r>
            <a:r>
              <a:rPr lang="ru-RU" dirty="0" err="1">
                <a:latin typeface="Times New Roman Tj" pitchFamily="18" charset="-52"/>
              </a:rPr>
              <a:t>шахсони</a:t>
            </a:r>
            <a:r>
              <a:rPr lang="ru-RU" dirty="0">
                <a:latin typeface="Times New Roman Tj" pitchFamily="18" charset="-52"/>
              </a:rPr>
              <a:t> </a:t>
            </a:r>
            <a:r>
              <a:rPr lang="ru-RU" dirty="0" err="1">
                <a:latin typeface="Times New Roman Tj" pitchFamily="18" charset="-52"/>
              </a:rPr>
              <a:t>мансабдори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ҳокимияти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ва</a:t>
            </a:r>
            <a:r>
              <a:rPr lang="ru-RU" dirty="0">
                <a:latin typeface="Times New Roman Tj" pitchFamily="18" charset="-52"/>
              </a:rPr>
              <a:t> </a:t>
            </a:r>
            <a:r>
              <a:rPr lang="ru-RU" dirty="0" err="1">
                <a:latin typeface="Times New Roman Tj" pitchFamily="18" charset="-52"/>
              </a:rPr>
              <a:t>салоҳияти</a:t>
            </a:r>
            <a:r>
              <a:rPr lang="ru-RU" dirty="0">
                <a:latin typeface="Times New Roman Tj" pitchFamily="18" charset="-52"/>
              </a:rPr>
              <a:t> </a:t>
            </a:r>
            <a:r>
              <a:rPr lang="ru-RU" dirty="0" err="1">
                <a:latin typeface="Times New Roman Tj" pitchFamily="18" charset="-52"/>
              </a:rPr>
              <a:t>мақомоти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пешбинӣ</a:t>
            </a:r>
            <a:r>
              <a:rPr lang="ru-RU" dirty="0">
                <a:latin typeface="Times New Roman Tj" pitchFamily="18" charset="-52"/>
              </a:rPr>
              <a:t> </a:t>
            </a:r>
            <a:r>
              <a:rPr lang="ru-RU" dirty="0" err="1">
                <a:latin typeface="Times New Roman Tj" pitchFamily="18" charset="-52"/>
              </a:rPr>
              <a:t>гардидааст</a:t>
            </a:r>
            <a:r>
              <a:rPr lang="ru-RU" dirty="0">
                <a:latin typeface="Times New Roman Tj" pitchFamily="18" charset="-52"/>
              </a:rPr>
              <a:t>»</a:t>
            </a:r>
          </a:p>
          <a:p>
            <a:pPr algn="just">
              <a:buNone/>
            </a:pPr>
            <a:r>
              <a:rPr lang="ru-RU" dirty="0">
                <a:latin typeface="Times New Roman Tj" pitchFamily="18" charset="-52"/>
              </a:rPr>
              <a:t>		</a:t>
            </a:r>
            <a:endParaRPr lang="ru-RU" sz="800" dirty="0">
              <a:latin typeface="Times New Roman Tj" pitchFamily="18" charset="-52"/>
            </a:endParaRPr>
          </a:p>
          <a:p>
            <a:pPr algn="just">
              <a:buNone/>
            </a:pPr>
            <a:r>
              <a:rPr lang="ru-RU" sz="800" dirty="0">
                <a:latin typeface="Times New Roman Tj" pitchFamily="18" charset="-52"/>
              </a:rPr>
              <a:t>		</a:t>
            </a:r>
            <a:r>
              <a:rPr lang="ru-RU" i="1" dirty="0">
                <a:latin typeface="Times New Roman Tj" pitchFamily="18" charset="-52"/>
              </a:rPr>
              <a:t>(</a:t>
            </a:r>
            <a:r>
              <a:rPr lang="ru-RU" i="1" dirty="0" err="1">
                <a:latin typeface="Times New Roman Tj" pitchFamily="18" charset="-52"/>
              </a:rPr>
              <a:t>Сархати</a:t>
            </a:r>
            <a:r>
              <a:rPr lang="ru-RU" i="1" dirty="0">
                <a:latin typeface="Times New Roman Tj" pitchFamily="18" charset="-52"/>
              </a:rPr>
              <a:t> </a:t>
            </a:r>
            <a:r>
              <a:rPr lang="ru-RU" i="1" dirty="0" err="1">
                <a:latin typeface="Times New Roman Tj" pitchFamily="18" charset="-52"/>
              </a:rPr>
              <a:t>ёздаҳуми</a:t>
            </a:r>
            <a:r>
              <a:rPr lang="ru-RU" i="1" dirty="0">
                <a:latin typeface="Times New Roman Tj" pitchFamily="18" charset="-52"/>
              </a:rPr>
              <a:t> </a:t>
            </a:r>
            <a:r>
              <a:rPr lang="ru-RU" i="1" dirty="0" err="1">
                <a:latin typeface="Times New Roman Tj" pitchFamily="18" charset="-52"/>
              </a:rPr>
              <a:t>моддаи</a:t>
            </a:r>
            <a:r>
              <a:rPr lang="ru-RU" i="1" dirty="0">
                <a:latin typeface="Times New Roman Tj" pitchFamily="18" charset="-52"/>
              </a:rPr>
              <a:t> 1 </a:t>
            </a:r>
            <a:r>
              <a:rPr lang="ru-RU" i="1" dirty="0" err="1">
                <a:latin typeface="Times New Roman Tj" pitchFamily="18" charset="-52"/>
              </a:rPr>
              <a:t>Ќонуни</a:t>
            </a:r>
            <a:r>
              <a:rPr lang="ru-RU" i="1" dirty="0">
                <a:latin typeface="Times New Roman Tj" pitchFamily="18" charset="-52"/>
              </a:rPr>
              <a:t> </a:t>
            </a:r>
            <a:r>
              <a:rPr lang="ru-RU" i="1" dirty="0" err="1">
                <a:latin typeface="Times New Roman Tj" pitchFamily="18" charset="-52"/>
              </a:rPr>
              <a:t>Љумњурии</a:t>
            </a:r>
            <a:r>
              <a:rPr lang="ru-RU" i="1" dirty="0">
                <a:latin typeface="Times New Roman Tj" pitchFamily="18" charset="-52"/>
              </a:rPr>
              <a:t> </a:t>
            </a:r>
            <a:r>
              <a:rPr lang="ru-RU" i="1" dirty="0" err="1">
                <a:latin typeface="Times New Roman Tj" pitchFamily="18" charset="-52"/>
              </a:rPr>
              <a:t>Тољикистон</a:t>
            </a:r>
            <a:r>
              <a:rPr lang="ru-RU" i="1" dirty="0">
                <a:latin typeface="Times New Roman Tj" pitchFamily="18" charset="-52"/>
              </a:rPr>
              <a:t> «Дар </a:t>
            </a:r>
            <a:r>
              <a:rPr lang="ru-RU" i="1" dirty="0" err="1">
                <a:latin typeface="Times New Roman Tj" pitchFamily="18" charset="-52"/>
              </a:rPr>
              <a:t>бораи</a:t>
            </a:r>
            <a:r>
              <a:rPr lang="ru-RU" i="1" dirty="0">
                <a:latin typeface="Times New Roman Tj" pitchFamily="18" charset="-52"/>
              </a:rPr>
              <a:t> </a:t>
            </a:r>
            <a:r>
              <a:rPr lang="ru-RU" i="1" dirty="0" err="1">
                <a:latin typeface="Times New Roman Tj" pitchFamily="18" charset="-52"/>
              </a:rPr>
              <a:t>хизмати</a:t>
            </a:r>
            <a:r>
              <a:rPr lang="ru-RU" i="1" dirty="0">
                <a:latin typeface="Times New Roman Tj" pitchFamily="18" charset="-52"/>
              </a:rPr>
              <a:t> </a:t>
            </a:r>
            <a:r>
              <a:rPr lang="ru-RU" i="1" dirty="0" err="1">
                <a:latin typeface="Times New Roman Tj" pitchFamily="18" charset="-52"/>
              </a:rPr>
              <a:t>давлатї</a:t>
            </a:r>
            <a:r>
              <a:rPr lang="ru-RU" i="1" dirty="0">
                <a:latin typeface="Times New Roman Tj" pitchFamily="18" charset="-52"/>
              </a:rPr>
              <a:t>»)</a:t>
            </a:r>
          </a:p>
          <a:p>
            <a:pPr algn="just">
              <a:buNone/>
            </a:pPr>
            <a:endParaRPr lang="ru-RU" dirty="0">
              <a:latin typeface="Times New Roman Tj" pitchFamily="18" charset="-52"/>
            </a:endParaRPr>
          </a:p>
        </p:txBody>
      </p:sp>
      <p:sp>
        <p:nvSpPr>
          <p:cNvPr id="9" name="Заголовок 1">
            <a:extLst>
              <a:ext uri="{FF2B5EF4-FFF2-40B4-BE49-F238E27FC236}">
                <a16:creationId xmlns:a16="http://schemas.microsoft.com/office/drawing/2014/main" id="{484F439C-1A71-4093-B858-D6348C8C62D1}"/>
              </a:ext>
            </a:extLst>
          </p:cNvPr>
          <p:cNvSpPr>
            <a:spLocks noGrp="1"/>
          </p:cNvSpPr>
          <p:nvPr>
            <p:ph type="title"/>
          </p:nvPr>
        </p:nvSpPr>
        <p:spPr>
          <a:xfrm>
            <a:off x="624645" y="1120978"/>
            <a:ext cx="8229600" cy="939784"/>
          </a:xfrm>
        </p:spPr>
        <p:txBody>
          <a:bodyPr>
            <a:noAutofit/>
          </a:bodyPr>
          <a:lstStyle/>
          <a:p>
            <a:r>
              <a:rPr lang="ru-RU" sz="3200" b="1" dirty="0" err="1">
                <a:solidFill>
                  <a:schemeClr val="accent1">
                    <a:lumMod val="75000"/>
                  </a:schemeClr>
                </a:solidFill>
                <a:latin typeface="Times New Roman Tj" pitchFamily="18" charset="-52"/>
              </a:rPr>
              <a:t>Мафњуми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феҳристи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мансабҳои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312700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63</a:t>
            </a:fld>
            <a:endParaRPr lang="ru-RU"/>
          </a:p>
        </p:txBody>
      </p:sp>
      <p:sp>
        <p:nvSpPr>
          <p:cNvPr id="8" name="Содержимое 2">
            <a:extLst>
              <a:ext uri="{FF2B5EF4-FFF2-40B4-BE49-F238E27FC236}">
                <a16:creationId xmlns:a16="http://schemas.microsoft.com/office/drawing/2014/main" id="{4953B1C4-3EFE-402D-9F64-7187D8DFCB35}"/>
              </a:ext>
            </a:extLst>
          </p:cNvPr>
          <p:cNvSpPr>
            <a:spLocks noGrp="1"/>
          </p:cNvSpPr>
          <p:nvPr>
            <p:ph idx="1"/>
          </p:nvPr>
        </p:nvSpPr>
        <p:spPr>
          <a:xfrm>
            <a:off x="428596" y="2095048"/>
            <a:ext cx="8229600" cy="4286280"/>
          </a:xfrm>
        </p:spPr>
        <p:txBody>
          <a:bodyPr>
            <a:normAutofit lnSpcReduction="10000"/>
          </a:bodyPr>
          <a:lstStyle/>
          <a:p>
            <a:pPr algn="just">
              <a:buNone/>
            </a:pPr>
            <a:r>
              <a:rPr lang="ru-RU" dirty="0">
                <a:latin typeface="Times New Roman Tj" pitchFamily="18" charset="-52"/>
              </a:rPr>
              <a:t>		</a:t>
            </a:r>
            <a:r>
              <a:rPr lang="ru-RU" dirty="0" err="1">
                <a:latin typeface="Times New Roman Tj" pitchFamily="18" charset="-52"/>
              </a:rPr>
              <a:t>Феҳристи</a:t>
            </a:r>
            <a:r>
              <a:rPr lang="ru-RU" dirty="0">
                <a:latin typeface="Times New Roman Tj" pitchFamily="18" charset="-52"/>
              </a:rPr>
              <a:t> м</a:t>
            </a:r>
            <a:r>
              <a:rPr lang="tg-Cyrl-TJ" dirty="0">
                <a:latin typeface="Times New Roman Tj" pitchFamily="18" charset="-52"/>
              </a:rPr>
              <a:t>ансабҳои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Ҷумҳурии</a:t>
            </a:r>
            <a:r>
              <a:rPr lang="ru-RU" dirty="0">
                <a:latin typeface="Times New Roman Tj" pitchFamily="18" charset="-52"/>
              </a:rPr>
              <a:t> </a:t>
            </a:r>
            <a:r>
              <a:rPr lang="ru-RU" dirty="0" err="1">
                <a:latin typeface="Times New Roman Tj" pitchFamily="18" charset="-52"/>
              </a:rPr>
              <a:t>Тоҷикистонро</a:t>
            </a:r>
            <a:r>
              <a:rPr lang="ru-RU" dirty="0">
                <a:latin typeface="Times New Roman Tj" pitchFamily="18" charset="-52"/>
              </a:rPr>
              <a:t> </a:t>
            </a:r>
            <a:r>
              <a:rPr lang="ru-RU" dirty="0" err="1">
                <a:latin typeface="Times New Roman Tj" pitchFamily="18" charset="-52"/>
              </a:rPr>
              <a:t>мансабҳои</a:t>
            </a:r>
            <a:r>
              <a:rPr lang="ru-RU" dirty="0">
                <a:latin typeface="Times New Roman Tj" pitchFamily="18" charset="-52"/>
              </a:rPr>
              <a:t> </a:t>
            </a:r>
            <a:r>
              <a:rPr lang="ru-RU" dirty="0" err="1">
                <a:latin typeface="Times New Roman Tj" pitchFamily="18" charset="-52"/>
              </a:rPr>
              <a:t>давлатии</a:t>
            </a:r>
            <a:r>
              <a:rPr lang="ru-RU" dirty="0">
                <a:latin typeface="Times New Roman Tj" pitchFamily="18" charset="-52"/>
              </a:rPr>
              <a:t> </a:t>
            </a:r>
            <a:r>
              <a:rPr lang="ru-RU" dirty="0" err="1">
                <a:latin typeface="Times New Roman Tj" pitchFamily="18" charset="-52"/>
              </a:rPr>
              <a:t>ҳокимияти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мансабҳои</a:t>
            </a:r>
            <a:r>
              <a:rPr lang="ru-RU" dirty="0">
                <a:latin typeface="Times New Roman Tj" pitchFamily="18" charset="-52"/>
              </a:rPr>
              <a:t> </a:t>
            </a:r>
            <a:r>
              <a:rPr lang="ru-RU" dirty="0" err="1">
                <a:latin typeface="Times New Roman Tj" pitchFamily="18" charset="-52"/>
              </a:rPr>
              <a:t>сиёсӣ</a:t>
            </a:r>
            <a:r>
              <a:rPr lang="ru-RU" dirty="0">
                <a:latin typeface="Times New Roman Tj" pitchFamily="18" charset="-52"/>
              </a:rPr>
              <a:t> </a:t>
            </a:r>
            <a:r>
              <a:rPr lang="ru-RU" dirty="0" err="1">
                <a:latin typeface="Times New Roman Tj" pitchFamily="18" charset="-52"/>
              </a:rPr>
              <a:t>ва</a:t>
            </a:r>
            <a:r>
              <a:rPr lang="ru-RU" dirty="0">
                <a:latin typeface="Times New Roman Tj" pitchFamily="18" charset="-52"/>
              </a:rPr>
              <a:t> </a:t>
            </a:r>
            <a:r>
              <a:rPr lang="ru-RU" dirty="0" err="1">
                <a:latin typeface="Times New Roman Tj" pitchFamily="18" charset="-52"/>
              </a:rPr>
              <a:t>маъмурии</a:t>
            </a:r>
            <a:r>
              <a:rPr lang="ru-RU" dirty="0">
                <a:latin typeface="Times New Roman Tj" pitchFamily="18" charset="-52"/>
              </a:rPr>
              <a:t> </a:t>
            </a:r>
            <a:r>
              <a:rPr lang="ru-RU" dirty="0" err="1">
                <a:latin typeface="Times New Roman Tj" pitchFamily="18" charset="-52"/>
              </a:rPr>
              <a:t>хизмати</a:t>
            </a:r>
            <a:r>
              <a:rPr lang="ru-RU" dirty="0">
                <a:latin typeface="Times New Roman Tj" pitchFamily="18" charset="-52"/>
              </a:rPr>
              <a:t> </a:t>
            </a:r>
            <a:r>
              <a:rPr lang="ru-RU" dirty="0" err="1">
                <a:latin typeface="Times New Roman Tj" pitchFamily="18" charset="-52"/>
              </a:rPr>
              <a:t>давлатӣ</a:t>
            </a:r>
            <a:r>
              <a:rPr lang="ru-RU" dirty="0">
                <a:latin typeface="Times New Roman Tj" pitchFamily="18" charset="-52"/>
              </a:rPr>
              <a:t> </a:t>
            </a:r>
            <a:r>
              <a:rPr lang="ru-RU" dirty="0" err="1">
                <a:latin typeface="Times New Roman Tj" pitchFamily="18" charset="-52"/>
              </a:rPr>
              <a:t>ташкил</a:t>
            </a:r>
            <a:r>
              <a:rPr lang="ru-RU" dirty="0">
                <a:latin typeface="Times New Roman Tj" pitchFamily="18" charset="-52"/>
              </a:rPr>
              <a:t> </a:t>
            </a:r>
            <a:r>
              <a:rPr lang="ru-RU" dirty="0" err="1">
                <a:latin typeface="Times New Roman Tj" pitchFamily="18" charset="-52"/>
              </a:rPr>
              <a:t>медиҳанд</a:t>
            </a:r>
            <a:r>
              <a:rPr lang="ru-RU" dirty="0">
                <a:latin typeface="Times New Roman Tj" pitchFamily="18" charset="-52"/>
              </a:rPr>
              <a:t>. </a:t>
            </a:r>
          </a:p>
          <a:p>
            <a:pPr algn="just">
              <a:buNone/>
            </a:pPr>
            <a:r>
              <a:rPr lang="ru-RU" dirty="0">
                <a:latin typeface="Times New Roman Tj" pitchFamily="18" charset="-52"/>
              </a:rPr>
              <a:t>		</a:t>
            </a:r>
            <a:endParaRPr lang="ru-RU" sz="800" dirty="0">
              <a:latin typeface="Times New Roman Tj" pitchFamily="18" charset="-52"/>
            </a:endParaRPr>
          </a:p>
          <a:p>
            <a:pPr algn="just">
              <a:buNone/>
            </a:pPr>
            <a:r>
              <a:rPr lang="ru-RU" sz="800" dirty="0">
                <a:latin typeface="Times New Roman Tj" pitchFamily="18" charset="-52"/>
              </a:rPr>
              <a:t>		</a:t>
            </a:r>
            <a:r>
              <a:rPr lang="ru-RU" i="1" dirty="0">
                <a:latin typeface="Times New Roman Tj" pitchFamily="18" charset="-52"/>
              </a:rPr>
              <a:t>(</a:t>
            </a:r>
            <a:r>
              <a:rPr lang="ru-RU" i="1" dirty="0" err="1">
                <a:latin typeface="Times New Roman Tj" pitchFamily="18" charset="-52"/>
              </a:rPr>
              <a:t>Қисми</a:t>
            </a:r>
            <a:r>
              <a:rPr lang="ru-RU" i="1" dirty="0">
                <a:latin typeface="Times New Roman Tj" pitchFamily="18" charset="-52"/>
              </a:rPr>
              <a:t> 1 </a:t>
            </a:r>
            <a:r>
              <a:rPr lang="ru-RU" i="1" dirty="0" err="1">
                <a:latin typeface="Times New Roman Tj" pitchFamily="18" charset="-52"/>
              </a:rPr>
              <a:t>моддаи</a:t>
            </a:r>
            <a:r>
              <a:rPr lang="ru-RU" i="1" dirty="0">
                <a:latin typeface="Times New Roman Tj" pitchFamily="18" charset="-52"/>
              </a:rPr>
              <a:t> 10 </a:t>
            </a:r>
            <a:r>
              <a:rPr lang="ru-RU" i="1" dirty="0" err="1">
                <a:latin typeface="Times New Roman Tj" pitchFamily="18" charset="-52"/>
              </a:rPr>
              <a:t>Ќонуни</a:t>
            </a:r>
            <a:r>
              <a:rPr lang="ru-RU" i="1" dirty="0">
                <a:latin typeface="Times New Roman Tj" pitchFamily="18" charset="-52"/>
              </a:rPr>
              <a:t> </a:t>
            </a:r>
            <a:r>
              <a:rPr lang="ru-RU" i="1" dirty="0" err="1">
                <a:latin typeface="Times New Roman Tj" pitchFamily="18" charset="-52"/>
              </a:rPr>
              <a:t>Љумњурии</a:t>
            </a:r>
            <a:r>
              <a:rPr lang="ru-RU" i="1" dirty="0">
                <a:latin typeface="Times New Roman Tj" pitchFamily="18" charset="-52"/>
              </a:rPr>
              <a:t> </a:t>
            </a:r>
            <a:r>
              <a:rPr lang="ru-RU" i="1" dirty="0" err="1">
                <a:latin typeface="Times New Roman Tj" pitchFamily="18" charset="-52"/>
              </a:rPr>
              <a:t>Тољикистон</a:t>
            </a:r>
            <a:r>
              <a:rPr lang="ru-RU" i="1" dirty="0">
                <a:latin typeface="Times New Roman Tj" pitchFamily="18" charset="-52"/>
              </a:rPr>
              <a:t> «Дар </a:t>
            </a:r>
            <a:r>
              <a:rPr lang="ru-RU" i="1" dirty="0" err="1">
                <a:latin typeface="Times New Roman Tj" pitchFamily="18" charset="-52"/>
              </a:rPr>
              <a:t>бораи</a:t>
            </a:r>
            <a:r>
              <a:rPr lang="ru-RU" i="1" dirty="0">
                <a:latin typeface="Times New Roman Tj" pitchFamily="18" charset="-52"/>
              </a:rPr>
              <a:t> </a:t>
            </a:r>
            <a:r>
              <a:rPr lang="ru-RU" i="1" dirty="0" err="1">
                <a:latin typeface="Times New Roman Tj" pitchFamily="18" charset="-52"/>
              </a:rPr>
              <a:t>хизмати</a:t>
            </a:r>
            <a:r>
              <a:rPr lang="ru-RU" i="1" dirty="0">
                <a:latin typeface="Times New Roman Tj" pitchFamily="18" charset="-52"/>
              </a:rPr>
              <a:t> </a:t>
            </a:r>
            <a:r>
              <a:rPr lang="ru-RU" i="1" dirty="0" err="1">
                <a:latin typeface="Times New Roman Tj" pitchFamily="18" charset="-52"/>
              </a:rPr>
              <a:t>давлатї</a:t>
            </a:r>
            <a:r>
              <a:rPr lang="ru-RU" i="1" dirty="0">
                <a:latin typeface="Times New Roman Tj" pitchFamily="18" charset="-52"/>
              </a:rPr>
              <a:t>»)</a:t>
            </a:r>
          </a:p>
          <a:p>
            <a:pPr algn="just">
              <a:buNone/>
            </a:pPr>
            <a:endParaRPr lang="ru-RU" dirty="0">
              <a:latin typeface="Times New Roman Tj" pitchFamily="18" charset="-52"/>
            </a:endParaRPr>
          </a:p>
        </p:txBody>
      </p:sp>
      <p:sp>
        <p:nvSpPr>
          <p:cNvPr id="9" name="Заголовок 1">
            <a:extLst>
              <a:ext uri="{FF2B5EF4-FFF2-40B4-BE49-F238E27FC236}">
                <a16:creationId xmlns:a16="http://schemas.microsoft.com/office/drawing/2014/main" id="{484F439C-1A71-4093-B858-D6348C8C62D1}"/>
              </a:ext>
            </a:extLst>
          </p:cNvPr>
          <p:cNvSpPr>
            <a:spLocks noGrp="1"/>
          </p:cNvSpPr>
          <p:nvPr>
            <p:ph type="title"/>
          </p:nvPr>
        </p:nvSpPr>
        <p:spPr>
          <a:xfrm>
            <a:off x="624645" y="1120978"/>
            <a:ext cx="8229600" cy="939784"/>
          </a:xfrm>
        </p:spPr>
        <p:txBody>
          <a:bodyPr>
            <a:noAutofit/>
          </a:bodyPr>
          <a:lstStyle/>
          <a:p>
            <a:r>
              <a:rPr lang="ru-RU" sz="3200" b="1" dirty="0" err="1">
                <a:solidFill>
                  <a:schemeClr val="accent1">
                    <a:lumMod val="75000"/>
                  </a:schemeClr>
                </a:solidFill>
                <a:latin typeface="Times New Roman Tj" pitchFamily="18" charset="-52"/>
              </a:rPr>
              <a:t>Феҳристи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мансабҳои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давлатї</a:t>
            </a:r>
            <a:r>
              <a:rPr lang="ru-RU" sz="3200" b="1" dirty="0">
                <a:solidFill>
                  <a:schemeClr val="accent1">
                    <a:lumMod val="75000"/>
                  </a:schemeClr>
                </a:solidFill>
                <a:latin typeface="Times New Roman Tj" pitchFamily="18" charset="-52"/>
              </a:rPr>
              <a:t> </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2318664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007F3EB-5442-4A43-BE46-C472D6E5179D}"/>
              </a:ext>
            </a:extLst>
          </p:cNvPr>
          <p:cNvSpPr>
            <a:spLocks noGrp="1"/>
          </p:cNvSpPr>
          <p:nvPr>
            <p:ph type="sldNum" sz="quarter" idx="12"/>
          </p:nvPr>
        </p:nvSpPr>
        <p:spPr/>
        <p:txBody>
          <a:bodyPr/>
          <a:lstStyle/>
          <a:p>
            <a:fld id="{55CBD9F2-F491-4F64-B874-E143D18E6233}" type="slidenum">
              <a:rPr lang="ru-RU" smtClean="0"/>
              <a:pPr/>
              <a:t>64</a:t>
            </a:fld>
            <a:endParaRPr lang="ru-RU"/>
          </a:p>
        </p:txBody>
      </p:sp>
      <p:sp>
        <p:nvSpPr>
          <p:cNvPr id="6" name="Заголовок 1">
            <a:extLst>
              <a:ext uri="{FF2B5EF4-FFF2-40B4-BE49-F238E27FC236}">
                <a16:creationId xmlns:a16="http://schemas.microsoft.com/office/drawing/2014/main" id="{3F8DDD80-1849-4232-B27C-417A4D42DFEF}"/>
              </a:ext>
            </a:extLst>
          </p:cNvPr>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pic>
        <p:nvPicPr>
          <p:cNvPr id="8" name="Рисунок 7">
            <a:extLst>
              <a:ext uri="{FF2B5EF4-FFF2-40B4-BE49-F238E27FC236}">
                <a16:creationId xmlns:a16="http://schemas.microsoft.com/office/drawing/2014/main" id="{6E7F9175-CB88-4D9D-9A8A-8213B6FC0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3" y="980728"/>
            <a:ext cx="8458200" cy="5739159"/>
          </a:xfrm>
          <a:prstGeom prst="rect">
            <a:avLst/>
          </a:prstGeom>
        </p:spPr>
      </p:pic>
    </p:spTree>
    <p:extLst>
      <p:ext uri="{BB962C8B-B14F-4D97-AF65-F5344CB8AC3E}">
        <p14:creationId xmlns:p14="http://schemas.microsoft.com/office/powerpoint/2010/main" val="568939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65</a:t>
            </a:fld>
            <a:endParaRPr lang="ru-RU"/>
          </a:p>
        </p:txBody>
      </p:sp>
      <p:sp>
        <p:nvSpPr>
          <p:cNvPr id="9" name="Заголовок 1">
            <a:extLst>
              <a:ext uri="{FF2B5EF4-FFF2-40B4-BE49-F238E27FC236}">
                <a16:creationId xmlns:a16="http://schemas.microsoft.com/office/drawing/2014/main" id="{484F439C-1A71-4093-B858-D6348C8C62D1}"/>
              </a:ext>
            </a:extLst>
          </p:cNvPr>
          <p:cNvSpPr>
            <a:spLocks noGrp="1"/>
          </p:cNvSpPr>
          <p:nvPr>
            <p:ph type="title"/>
          </p:nvPr>
        </p:nvSpPr>
        <p:spPr>
          <a:xfrm>
            <a:off x="624645" y="1120978"/>
            <a:ext cx="8229600" cy="939784"/>
          </a:xfrm>
        </p:spPr>
        <p:txBody>
          <a:bodyPr>
            <a:noAutofit/>
          </a:bodyPr>
          <a:lstStyle/>
          <a:p>
            <a:pPr algn="ctr"/>
            <a:r>
              <a:rPr lang="ru-RU" sz="2000" b="1" kern="1800" dirty="0" err="1">
                <a:solidFill>
                  <a:srgbClr val="0070C0"/>
                </a:solidFill>
                <a:effectLst/>
                <a:latin typeface="Times New Roman Tj" panose="02020603050405020304" pitchFamily="18" charset="-52"/>
                <a:ea typeface="Times New Roman" panose="02020603050405020304" pitchFamily="18" charset="0"/>
              </a:rPr>
              <a:t>Теъдоди</a:t>
            </a:r>
            <a:br>
              <a:rPr lang="ru-RU" sz="2000" dirty="0">
                <a:solidFill>
                  <a:srgbClr val="0070C0"/>
                </a:solidFill>
                <a:effectLst/>
                <a:latin typeface="Times New Roman" panose="02020603050405020304" pitchFamily="18" charset="0"/>
                <a:ea typeface="Times New Roman" panose="02020603050405020304" pitchFamily="18" charset="0"/>
              </a:rPr>
            </a:br>
            <a:r>
              <a:rPr lang="ru-RU" sz="2000" b="1" dirty="0" err="1">
                <a:solidFill>
                  <a:srgbClr val="0070C0"/>
                </a:solidFill>
                <a:effectLst/>
                <a:latin typeface="Times New Roman Tj" panose="02020603050405020304" pitchFamily="18" charset="-52"/>
                <a:ea typeface="Arial Unicode MS"/>
              </a:rPr>
              <a:t>мансабҳои</a:t>
            </a:r>
            <a:r>
              <a:rPr lang="ru-RU" sz="2000" b="1" dirty="0">
                <a:solidFill>
                  <a:srgbClr val="0070C0"/>
                </a:solidFill>
                <a:effectLst/>
                <a:latin typeface="Times New Roman Tj" panose="02020603050405020304" pitchFamily="18" charset="-52"/>
                <a:ea typeface="Arial Unicode MS"/>
              </a:rPr>
              <a:t> </a:t>
            </a:r>
            <a:r>
              <a:rPr lang="ru-RU" sz="2000" b="1" dirty="0" err="1">
                <a:solidFill>
                  <a:srgbClr val="0070C0"/>
                </a:solidFill>
                <a:effectLst/>
                <a:latin typeface="Times New Roman Tj" panose="02020603050405020304" pitchFamily="18" charset="-52"/>
                <a:ea typeface="Arial Unicode MS"/>
              </a:rPr>
              <a:t>хизмати</a:t>
            </a:r>
            <a:r>
              <a:rPr lang="ru-RU" sz="2000" b="1" dirty="0">
                <a:solidFill>
                  <a:srgbClr val="0070C0"/>
                </a:solidFill>
                <a:effectLst/>
                <a:latin typeface="Times New Roman Tj" panose="02020603050405020304" pitchFamily="18" charset="-52"/>
                <a:ea typeface="Arial Unicode MS"/>
              </a:rPr>
              <a:t> давлатї ба </a:t>
            </a:r>
            <a:r>
              <a:rPr lang="ru-RU" sz="2000" b="1" dirty="0" err="1">
                <a:solidFill>
                  <a:srgbClr val="0070C0"/>
                </a:solidFill>
                <a:effectLst/>
                <a:latin typeface="Times New Roman Tj" panose="02020603050405020304" pitchFamily="18" charset="-52"/>
                <a:ea typeface="Arial Unicode MS"/>
              </a:rPr>
              <a:t>њолати</a:t>
            </a:r>
            <a:r>
              <a:rPr lang="ru-RU" sz="2000" b="1" dirty="0">
                <a:solidFill>
                  <a:srgbClr val="0070C0"/>
                </a:solidFill>
                <a:effectLst/>
                <a:latin typeface="Times New Roman Tj" panose="02020603050405020304" pitchFamily="18" charset="-52"/>
                <a:ea typeface="Arial Unicode MS"/>
              </a:rPr>
              <a:t> 1 январи соли 2023 </a:t>
            </a:r>
            <a:br>
              <a:rPr lang="ru-RU" sz="2000" dirty="0">
                <a:solidFill>
                  <a:srgbClr val="0070C0"/>
                </a:solidFill>
                <a:effectLst/>
                <a:latin typeface="Times New Roman" panose="02020603050405020304" pitchFamily="18" charset="0"/>
                <a:ea typeface="Times New Roman" panose="02020603050405020304" pitchFamily="18" charset="0"/>
              </a:rPr>
            </a:br>
            <a:br>
              <a:rPr lang="ru-RU" sz="2000" b="1" dirty="0">
                <a:solidFill>
                  <a:srgbClr val="0070C0"/>
                </a:solidFill>
                <a:latin typeface="Times New Roman Tj" pitchFamily="18" charset="-52"/>
              </a:rPr>
            </a:br>
            <a:endParaRPr lang="ru-RU" sz="2000" b="1" dirty="0">
              <a:solidFill>
                <a:srgbClr val="0070C0"/>
              </a:solidFill>
              <a:latin typeface="Times New Roman Tj" pitchFamily="18" charset="-52"/>
            </a:endParaRPr>
          </a:p>
        </p:txBody>
      </p:sp>
      <p:pic>
        <p:nvPicPr>
          <p:cNvPr id="2" name="Рисунок 1">
            <a:extLst>
              <a:ext uri="{FF2B5EF4-FFF2-40B4-BE49-F238E27FC236}">
                <a16:creationId xmlns:a16="http://schemas.microsoft.com/office/drawing/2014/main" id="{C6263835-DB43-5FA1-8070-AC276AD8A2B7}"/>
              </a:ext>
            </a:extLst>
          </p:cNvPr>
          <p:cNvPicPr>
            <a:picLocks noChangeAspect="1"/>
          </p:cNvPicPr>
          <p:nvPr/>
        </p:nvPicPr>
        <p:blipFill>
          <a:blip r:embed="rId2"/>
          <a:stretch>
            <a:fillRect/>
          </a:stretch>
        </p:blipFill>
        <p:spPr>
          <a:xfrm>
            <a:off x="0" y="1844824"/>
            <a:ext cx="9144000" cy="2091161"/>
          </a:xfrm>
          <a:prstGeom prst="rect">
            <a:avLst/>
          </a:prstGeom>
        </p:spPr>
      </p:pic>
    </p:spTree>
    <p:extLst>
      <p:ext uri="{BB962C8B-B14F-4D97-AF65-F5344CB8AC3E}">
        <p14:creationId xmlns:p14="http://schemas.microsoft.com/office/powerpoint/2010/main" val="913592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6BA2F9A3-022A-4DA2-A346-05AE3C085C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600200"/>
            <a:ext cx="8712968" cy="4525963"/>
          </a:xfrm>
        </p:spPr>
      </p:pic>
      <p:sp>
        <p:nvSpPr>
          <p:cNvPr id="4" name="Номер слайда 3">
            <a:extLst>
              <a:ext uri="{FF2B5EF4-FFF2-40B4-BE49-F238E27FC236}">
                <a16:creationId xmlns:a16="http://schemas.microsoft.com/office/drawing/2014/main" id="{ABA7B7FE-8044-4E2C-A332-D4E7A7CCD35D}"/>
              </a:ext>
            </a:extLst>
          </p:cNvPr>
          <p:cNvSpPr>
            <a:spLocks noGrp="1"/>
          </p:cNvSpPr>
          <p:nvPr>
            <p:ph type="sldNum" sz="quarter" idx="12"/>
          </p:nvPr>
        </p:nvSpPr>
        <p:spPr/>
        <p:txBody>
          <a:bodyPr/>
          <a:lstStyle/>
          <a:p>
            <a:fld id="{55CBD9F2-F491-4F64-B874-E143D18E6233}" type="slidenum">
              <a:rPr lang="ru-RU" smtClean="0"/>
              <a:pPr/>
              <a:t>66</a:t>
            </a:fld>
            <a:endParaRPr lang="ru-RU"/>
          </a:p>
        </p:txBody>
      </p:sp>
      <p:sp>
        <p:nvSpPr>
          <p:cNvPr id="7" name="Заголовок 1">
            <a:extLst>
              <a:ext uri="{FF2B5EF4-FFF2-40B4-BE49-F238E27FC236}">
                <a16:creationId xmlns:a16="http://schemas.microsoft.com/office/drawing/2014/main" id="{475482E1-01A6-4911-A4D5-175CFBBF774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Tree>
    <p:extLst>
      <p:ext uri="{BB962C8B-B14F-4D97-AF65-F5344CB8AC3E}">
        <p14:creationId xmlns:p14="http://schemas.microsoft.com/office/powerpoint/2010/main" val="2698031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ABA7B7FE-8044-4E2C-A332-D4E7A7CCD35D}"/>
              </a:ext>
            </a:extLst>
          </p:cNvPr>
          <p:cNvSpPr>
            <a:spLocks noGrp="1"/>
          </p:cNvSpPr>
          <p:nvPr>
            <p:ph type="sldNum" sz="quarter" idx="12"/>
          </p:nvPr>
        </p:nvSpPr>
        <p:spPr/>
        <p:txBody>
          <a:bodyPr/>
          <a:lstStyle/>
          <a:p>
            <a:fld id="{55CBD9F2-F491-4F64-B874-E143D18E6233}" type="slidenum">
              <a:rPr lang="ru-RU" smtClean="0"/>
              <a:pPr/>
              <a:t>67</a:t>
            </a:fld>
            <a:endParaRPr lang="ru-RU"/>
          </a:p>
        </p:txBody>
      </p:sp>
      <p:sp>
        <p:nvSpPr>
          <p:cNvPr id="7" name="Заголовок 1">
            <a:extLst>
              <a:ext uri="{FF2B5EF4-FFF2-40B4-BE49-F238E27FC236}">
                <a16:creationId xmlns:a16="http://schemas.microsoft.com/office/drawing/2014/main" id="{475482E1-01A6-4911-A4D5-175CFBBF774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pic>
        <p:nvPicPr>
          <p:cNvPr id="8" name="Объект 7">
            <a:extLst>
              <a:ext uri="{FF2B5EF4-FFF2-40B4-BE49-F238E27FC236}">
                <a16:creationId xmlns:a16="http://schemas.microsoft.com/office/drawing/2014/main" id="{D8930EA8-B66C-EB9B-CD90-B44D28F4C4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24745"/>
            <a:ext cx="8363272" cy="4991100"/>
          </a:xfrm>
        </p:spPr>
      </p:pic>
    </p:spTree>
    <p:extLst>
      <p:ext uri="{BB962C8B-B14F-4D97-AF65-F5344CB8AC3E}">
        <p14:creationId xmlns:p14="http://schemas.microsoft.com/office/powerpoint/2010/main" val="2883815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68</a:t>
            </a:fld>
            <a:endParaRPr lang="ru-RU"/>
          </a:p>
        </p:txBody>
      </p:sp>
      <p:sp>
        <p:nvSpPr>
          <p:cNvPr id="8" name="Содержимое 2">
            <a:extLst>
              <a:ext uri="{FF2B5EF4-FFF2-40B4-BE49-F238E27FC236}">
                <a16:creationId xmlns:a16="http://schemas.microsoft.com/office/drawing/2014/main" id="{4953B1C4-3EFE-402D-9F64-7187D8DFCB35}"/>
              </a:ext>
            </a:extLst>
          </p:cNvPr>
          <p:cNvSpPr>
            <a:spLocks noGrp="1"/>
          </p:cNvSpPr>
          <p:nvPr>
            <p:ph idx="1"/>
          </p:nvPr>
        </p:nvSpPr>
        <p:spPr>
          <a:xfrm>
            <a:off x="428596" y="2095048"/>
            <a:ext cx="8229600" cy="4286280"/>
          </a:xfrm>
        </p:spPr>
        <p:txBody>
          <a:bodyPr>
            <a:noAutofit/>
          </a:bodyPr>
          <a:lstStyle/>
          <a:p>
            <a:pPr algn="just">
              <a:buNone/>
            </a:pPr>
            <a:r>
              <a:rPr lang="ru-RU" sz="3000" dirty="0">
                <a:latin typeface="Times New Roman Tj" pitchFamily="18" charset="-52"/>
              </a:rPr>
              <a:t>		«</a:t>
            </a:r>
            <a:r>
              <a:rPr lang="ru-RU" sz="3000" b="1" i="1" dirty="0" err="1">
                <a:effectLst/>
                <a:latin typeface="Times New Roman" panose="02020603050405020304" pitchFamily="18" charset="0"/>
                <a:ea typeface="Times New Roman" panose="02020603050405020304" pitchFamily="18" charset="0"/>
              </a:rPr>
              <a:t>Талаботи</a:t>
            </a:r>
            <a:r>
              <a:rPr lang="ru-RU" sz="3000" b="1" i="1" dirty="0">
                <a:effectLst/>
                <a:latin typeface="Times New Roman" panose="02020603050405020304" pitchFamily="18" charset="0"/>
                <a:ea typeface="Times New Roman" panose="02020603050405020304" pitchFamily="18" charset="0"/>
              </a:rPr>
              <a:t> </a:t>
            </a:r>
            <a:r>
              <a:rPr lang="ru-RU" sz="3000" b="1" i="1" dirty="0" err="1">
                <a:effectLst/>
                <a:latin typeface="Times New Roman" panose="02020603050405020304" pitchFamily="18" charset="0"/>
                <a:ea typeface="Times New Roman" panose="02020603050405020304" pitchFamily="18" charset="0"/>
              </a:rPr>
              <a:t>тахассусӣ</a:t>
            </a:r>
            <a:r>
              <a:rPr lang="ru-RU" sz="3000" dirty="0">
                <a:effectLst/>
                <a:latin typeface="Times New Roman" panose="02020603050405020304" pitchFamily="18" charset="0"/>
                <a:ea typeface="Times New Roman" panose="02020603050405020304" pitchFamily="18" charset="0"/>
              </a:rPr>
              <a:t> - </a:t>
            </a:r>
            <a:r>
              <a:rPr lang="ru-RU" sz="3000" dirty="0" err="1">
                <a:effectLst/>
                <a:latin typeface="Times New Roman" panose="02020603050405020304" pitchFamily="18" charset="0"/>
                <a:ea typeface="Times New Roman" panose="02020603050405020304" pitchFamily="18" charset="0"/>
              </a:rPr>
              <a:t>талаботе</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ки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бо</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мақсади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муайян</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кардани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тайёрии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касбӣ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ва</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мувофиқат</a:t>
            </a:r>
            <a:r>
              <a:rPr lang="ru-RU" sz="3000" dirty="0">
                <a:effectLst/>
                <a:latin typeface="Times New Roman" panose="02020603050405020304" pitchFamily="18" charset="0"/>
                <a:ea typeface="Times New Roman" panose="02020603050405020304" pitchFamily="18" charset="0"/>
              </a:rPr>
              <a:t> ба </a:t>
            </a:r>
            <a:r>
              <a:rPr lang="ru-RU" sz="3000" dirty="0" err="1">
                <a:effectLst/>
                <a:latin typeface="Times New Roman" panose="02020603050405020304" pitchFamily="18" charset="0"/>
                <a:ea typeface="Times New Roman" panose="02020603050405020304" pitchFamily="18" charset="0"/>
              </a:rPr>
              <a:t>мансаби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мушаххаси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хизмати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давлатӣ</a:t>
            </a:r>
            <a:r>
              <a:rPr lang="ru-RU" sz="3000" dirty="0">
                <a:effectLst/>
                <a:latin typeface="Times New Roman" panose="02020603050405020304" pitchFamily="18" charset="0"/>
                <a:ea typeface="Times New Roman" panose="02020603050405020304" pitchFamily="18" charset="0"/>
              </a:rPr>
              <a:t> ба </a:t>
            </a:r>
            <a:r>
              <a:rPr lang="ru-RU" sz="3000" dirty="0" err="1">
                <a:effectLst/>
                <a:latin typeface="Times New Roman" panose="02020603050405020304" pitchFamily="18" charset="0"/>
                <a:ea typeface="Times New Roman" panose="02020603050405020304" pitchFamily="18" charset="0"/>
              </a:rPr>
              <a:t>шаҳрвандон</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ҳангоми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қабул</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шудан</a:t>
            </a:r>
            <a:r>
              <a:rPr lang="ru-RU" sz="3000" dirty="0">
                <a:effectLst/>
                <a:latin typeface="Times New Roman" panose="02020603050405020304" pitchFamily="18" charset="0"/>
                <a:ea typeface="Times New Roman" panose="02020603050405020304" pitchFamily="18" charset="0"/>
              </a:rPr>
              <a:t> ба </a:t>
            </a:r>
            <a:r>
              <a:rPr lang="ru-RU" sz="3000" dirty="0" err="1">
                <a:effectLst/>
                <a:latin typeface="Times New Roman" panose="02020603050405020304" pitchFamily="18" charset="0"/>
                <a:ea typeface="Times New Roman" panose="02020603050405020304" pitchFamily="18" charset="0"/>
              </a:rPr>
              <a:t>хизмати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ва</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хизматчиёни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барои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ишғоли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мансаби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баландтари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хизматӣ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пешниҳод</a:t>
            </a:r>
            <a:r>
              <a:rPr lang="ru-RU" sz="3000" dirty="0">
                <a:effectLst/>
                <a:latin typeface="Times New Roman" panose="02020603050405020304" pitchFamily="18" charset="0"/>
                <a:ea typeface="Times New Roman" panose="02020603050405020304" pitchFamily="18" charset="0"/>
              </a:rPr>
              <a:t> карда </a:t>
            </a:r>
            <a:r>
              <a:rPr lang="ru-RU" sz="3000" dirty="0" err="1">
                <a:effectLst/>
                <a:latin typeface="Times New Roman" panose="02020603050405020304" pitchFamily="18" charset="0"/>
                <a:ea typeface="Times New Roman" panose="02020603050405020304" pitchFamily="18" charset="0"/>
              </a:rPr>
              <a:t>мешавад</a:t>
            </a:r>
            <a:r>
              <a:rPr lang="ru-RU" sz="3000" dirty="0">
                <a:latin typeface="Times New Roman Tj" pitchFamily="18" charset="-52"/>
              </a:rPr>
              <a:t>»</a:t>
            </a:r>
          </a:p>
          <a:p>
            <a:pPr algn="just">
              <a:buNone/>
            </a:pPr>
            <a:r>
              <a:rPr lang="ru-RU" sz="3000" dirty="0">
                <a:latin typeface="Times New Roman Tj" pitchFamily="18" charset="-52"/>
              </a:rPr>
              <a:t>		</a:t>
            </a:r>
            <a:r>
              <a:rPr lang="ru-RU" sz="3000" i="1" dirty="0">
                <a:latin typeface="Times New Roman Tj" pitchFamily="18" charset="-52"/>
              </a:rPr>
              <a:t>(</a:t>
            </a:r>
            <a:r>
              <a:rPr lang="ru-RU" sz="3000" i="1" dirty="0" err="1">
                <a:latin typeface="Times New Roman Tj" pitchFamily="18" charset="-52"/>
              </a:rPr>
              <a:t>Сархати</a:t>
            </a:r>
            <a:r>
              <a:rPr lang="ru-RU" sz="3000" i="1" dirty="0">
                <a:latin typeface="Times New Roman Tj" pitchFamily="18" charset="-52"/>
              </a:rPr>
              <a:t> </a:t>
            </a:r>
            <a:r>
              <a:rPr lang="ru-RU" sz="3000" i="1" dirty="0" err="1">
                <a:latin typeface="Times New Roman Tj" pitchFamily="18" charset="-52"/>
              </a:rPr>
              <a:t>сенздаҳуми</a:t>
            </a:r>
            <a:r>
              <a:rPr lang="ru-RU" sz="3000" i="1" dirty="0">
                <a:latin typeface="Times New Roman Tj" pitchFamily="18" charset="-52"/>
              </a:rPr>
              <a:t> </a:t>
            </a:r>
            <a:r>
              <a:rPr lang="ru-RU" sz="3000" i="1" dirty="0" err="1">
                <a:latin typeface="Times New Roman Tj" pitchFamily="18" charset="-52"/>
              </a:rPr>
              <a:t>моддаи</a:t>
            </a:r>
            <a:r>
              <a:rPr lang="ru-RU" sz="3000" i="1" dirty="0">
                <a:latin typeface="Times New Roman Tj" pitchFamily="18" charset="-52"/>
              </a:rPr>
              <a:t> 1 </a:t>
            </a:r>
            <a:r>
              <a:rPr lang="ru-RU" sz="3000" i="1" dirty="0" err="1">
                <a:latin typeface="Times New Roman Tj" pitchFamily="18" charset="-52"/>
              </a:rPr>
              <a:t>Ќонуни</a:t>
            </a:r>
            <a:r>
              <a:rPr lang="ru-RU" sz="3000" i="1" dirty="0">
                <a:latin typeface="Times New Roman Tj" pitchFamily="18" charset="-52"/>
              </a:rPr>
              <a:t> </a:t>
            </a:r>
            <a:r>
              <a:rPr lang="ru-RU" sz="3000" i="1" dirty="0" err="1">
                <a:latin typeface="Times New Roman Tj" pitchFamily="18" charset="-52"/>
              </a:rPr>
              <a:t>Љумњурии</a:t>
            </a:r>
            <a:r>
              <a:rPr lang="ru-RU" sz="3000" i="1" dirty="0">
                <a:latin typeface="Times New Roman Tj" pitchFamily="18" charset="-52"/>
              </a:rPr>
              <a:t> </a:t>
            </a:r>
            <a:r>
              <a:rPr lang="ru-RU" sz="3000" i="1" dirty="0" err="1">
                <a:latin typeface="Times New Roman Tj" pitchFamily="18" charset="-52"/>
              </a:rPr>
              <a:t>Тољикистон</a:t>
            </a:r>
            <a:r>
              <a:rPr lang="ru-RU" sz="3000" i="1" dirty="0">
                <a:latin typeface="Times New Roman Tj" pitchFamily="18" charset="-52"/>
              </a:rPr>
              <a:t> «Дар </a:t>
            </a:r>
            <a:r>
              <a:rPr lang="ru-RU" sz="3000" i="1" dirty="0" err="1">
                <a:latin typeface="Times New Roman Tj" pitchFamily="18" charset="-52"/>
              </a:rPr>
              <a:t>бораи</a:t>
            </a:r>
            <a:r>
              <a:rPr lang="ru-RU" sz="3000" i="1" dirty="0">
                <a:latin typeface="Times New Roman Tj" pitchFamily="18" charset="-52"/>
              </a:rPr>
              <a:t> </a:t>
            </a:r>
            <a:r>
              <a:rPr lang="ru-RU" sz="3000" i="1" dirty="0" err="1">
                <a:latin typeface="Times New Roman Tj" pitchFamily="18" charset="-52"/>
              </a:rPr>
              <a:t>хизмати</a:t>
            </a:r>
            <a:r>
              <a:rPr lang="ru-RU" sz="3000" i="1" dirty="0">
                <a:latin typeface="Times New Roman Tj" pitchFamily="18" charset="-52"/>
              </a:rPr>
              <a:t> </a:t>
            </a:r>
            <a:r>
              <a:rPr lang="ru-RU" sz="3000" i="1" dirty="0" err="1">
                <a:latin typeface="Times New Roman Tj" pitchFamily="18" charset="-52"/>
              </a:rPr>
              <a:t>давлатї</a:t>
            </a:r>
            <a:r>
              <a:rPr lang="ru-RU" sz="3000" i="1" dirty="0">
                <a:latin typeface="Times New Roman Tj" pitchFamily="18" charset="-52"/>
              </a:rPr>
              <a:t>»)</a:t>
            </a:r>
          </a:p>
          <a:p>
            <a:pPr algn="just">
              <a:buNone/>
            </a:pPr>
            <a:endParaRPr lang="ru-RU" sz="3000" dirty="0">
              <a:latin typeface="Times New Roman Tj" pitchFamily="18" charset="-52"/>
            </a:endParaRPr>
          </a:p>
        </p:txBody>
      </p:sp>
      <p:sp>
        <p:nvSpPr>
          <p:cNvPr id="9" name="Заголовок 1">
            <a:extLst>
              <a:ext uri="{FF2B5EF4-FFF2-40B4-BE49-F238E27FC236}">
                <a16:creationId xmlns:a16="http://schemas.microsoft.com/office/drawing/2014/main" id="{484F439C-1A71-4093-B858-D6348C8C62D1}"/>
              </a:ext>
            </a:extLst>
          </p:cNvPr>
          <p:cNvSpPr>
            <a:spLocks noGrp="1"/>
          </p:cNvSpPr>
          <p:nvPr>
            <p:ph type="title"/>
          </p:nvPr>
        </p:nvSpPr>
        <p:spPr>
          <a:xfrm>
            <a:off x="624645" y="1120978"/>
            <a:ext cx="8229600" cy="939784"/>
          </a:xfrm>
        </p:spPr>
        <p:txBody>
          <a:bodyPr>
            <a:noAutofit/>
          </a:bodyPr>
          <a:lstStyle/>
          <a:p>
            <a:r>
              <a:rPr lang="ru-RU" sz="3200" b="1" dirty="0" err="1">
                <a:solidFill>
                  <a:schemeClr val="accent1">
                    <a:lumMod val="75000"/>
                  </a:schemeClr>
                </a:solidFill>
                <a:latin typeface="Times New Roman Tj" pitchFamily="18" charset="-52"/>
              </a:rPr>
              <a:t>Мафњуми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талаботи</a:t>
            </a:r>
            <a:r>
              <a:rPr lang="ru-RU" sz="3200" b="1" dirty="0">
                <a:solidFill>
                  <a:schemeClr val="accent1">
                    <a:lumMod val="75000"/>
                  </a:schemeClr>
                </a:solidFill>
                <a:latin typeface="Times New Roman Tj" pitchFamily="18" charset="-52"/>
              </a:rPr>
              <a:t> </a:t>
            </a:r>
            <a:r>
              <a:rPr lang="ru-RU" sz="3200" b="1" dirty="0" err="1">
                <a:solidFill>
                  <a:schemeClr val="accent1">
                    <a:lumMod val="75000"/>
                  </a:schemeClr>
                </a:solidFill>
                <a:latin typeface="Times New Roman Tj" pitchFamily="18" charset="-52"/>
              </a:rPr>
              <a:t>тахассусӣ</a:t>
            </a:r>
            <a:br>
              <a:rPr lang="ru-RU" sz="3200" b="1" dirty="0">
                <a:solidFill>
                  <a:schemeClr val="accent1">
                    <a:lumMod val="75000"/>
                  </a:schemeClr>
                </a:solidFill>
                <a:latin typeface="Times New Roman Tj" pitchFamily="18" charset="-52"/>
              </a:rPr>
            </a:br>
            <a:endParaRPr lang="ru-RU" sz="32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41344379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p:txBody>
          <a:bodyPr>
            <a:noAutofit/>
          </a:bodyPr>
          <a:lstStyle/>
          <a:p>
            <a:pPr marL="0" indent="0" algn="just">
              <a:buNone/>
            </a:pP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Бо</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мақсади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таъмини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салоҳияти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мақомоти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давлатӣ</a:t>
            </a:r>
            <a:r>
              <a:rPr lang="ru-RU" dirty="0">
                <a:effectLst/>
                <a:latin typeface="Times New Roman" panose="02020603050405020304" pitchFamily="18" charset="0"/>
                <a:ea typeface="Times New Roman" panose="02020603050405020304" pitchFamily="18" charset="0"/>
              </a:rPr>
              <a:t>, баланд </a:t>
            </a:r>
            <a:r>
              <a:rPr lang="ru-RU" dirty="0" err="1">
                <a:effectLst/>
                <a:latin typeface="Times New Roman" panose="02020603050405020304" pitchFamily="18" charset="0"/>
                <a:ea typeface="Times New Roman" panose="02020603050405020304" pitchFamily="18" charset="0"/>
              </a:rPr>
              <a:t>бардоштани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сатҳи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касбии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хизматчиёни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ва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мувофиқати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хизматчиёни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маъмурӣ</a:t>
            </a:r>
            <a:r>
              <a:rPr lang="ru-RU" dirty="0">
                <a:effectLst/>
                <a:latin typeface="Times New Roman" panose="02020603050405020304" pitchFamily="18" charset="0"/>
                <a:ea typeface="Times New Roman" panose="02020603050405020304" pitchFamily="18" charset="0"/>
              </a:rPr>
              <a:t> ба </a:t>
            </a:r>
            <a:r>
              <a:rPr lang="ru-RU" dirty="0" err="1">
                <a:effectLst/>
                <a:latin typeface="Times New Roman" panose="02020603050405020304" pitchFamily="18" charset="0"/>
                <a:ea typeface="Times New Roman" panose="02020603050405020304" pitchFamily="18" charset="0"/>
              </a:rPr>
              <a:t>мансабҳои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хизмати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талаботи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тахассусӣ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муқаррар</a:t>
            </a:r>
            <a:r>
              <a:rPr lang="ru-RU" dirty="0">
                <a:effectLst/>
                <a:latin typeface="Times New Roman" panose="02020603050405020304" pitchFamily="18" charset="0"/>
                <a:ea typeface="Times New Roman" panose="02020603050405020304" pitchFamily="18" charset="0"/>
              </a:rPr>
              <a:t> карда </a:t>
            </a:r>
            <a:r>
              <a:rPr lang="ru-RU" dirty="0" err="1">
                <a:effectLst/>
                <a:latin typeface="Times New Roman" panose="02020603050405020304" pitchFamily="18" charset="0"/>
                <a:ea typeface="Times New Roman" panose="02020603050405020304" pitchFamily="18" charset="0"/>
              </a:rPr>
              <a:t>мешавад</a:t>
            </a:r>
            <a:r>
              <a:rPr lang="ru-RU" dirty="0">
                <a:effectLst/>
                <a:latin typeface="Times New Roman" panose="02020603050405020304" pitchFamily="18" charset="0"/>
                <a:ea typeface="Times New Roman" panose="02020603050405020304" pitchFamily="18" charset="0"/>
              </a:rPr>
              <a:t> </a:t>
            </a:r>
            <a:endParaRPr lang="ru-RU" b="0" i="0" dirty="0">
              <a:solidFill>
                <a:srgbClr val="000000"/>
              </a:solidFill>
              <a:effectLst/>
              <a:latin typeface="Times New Roman Tj" panose="02020603050405020304" pitchFamily="18" charset="-52"/>
            </a:endParaRPr>
          </a:p>
          <a:p>
            <a:pPr algn="just">
              <a:buFont typeface="Arial" pitchFamily="34" charset="0"/>
              <a:buNone/>
            </a:pPr>
            <a:r>
              <a:rPr lang="ru-RU" i="1" dirty="0">
                <a:latin typeface="Times New Roman Tj" panose="02020603050405020304" pitchFamily="18" charset="-52"/>
              </a:rPr>
              <a:t>	(</a:t>
            </a:r>
            <a:r>
              <a:rPr lang="ru-RU" dirty="0" err="1">
                <a:latin typeface="Times New Roman Tj" panose="02020603050405020304" pitchFamily="18" charset="-52"/>
              </a:rPr>
              <a:t>Ќисми</a:t>
            </a:r>
            <a:r>
              <a:rPr lang="ru-RU" dirty="0">
                <a:latin typeface="Times New Roman Tj" panose="02020603050405020304" pitchFamily="18" charset="-52"/>
              </a:rPr>
              <a:t> 1 </a:t>
            </a:r>
            <a:r>
              <a:rPr lang="ru-RU" i="1" dirty="0" err="1">
                <a:latin typeface="Times New Roman Tj" panose="02020603050405020304" pitchFamily="18" charset="-52"/>
              </a:rPr>
              <a:t>моддаи</a:t>
            </a:r>
            <a:r>
              <a:rPr lang="ru-RU" i="1" dirty="0">
                <a:latin typeface="Times New Roman Tj" panose="02020603050405020304" pitchFamily="18" charset="-52"/>
              </a:rPr>
              <a:t> 11 </a:t>
            </a:r>
            <a:r>
              <a:rPr lang="ru-RU" i="1" dirty="0" err="1">
                <a:latin typeface="Times New Roman Tj" panose="02020603050405020304" pitchFamily="18" charset="-52"/>
              </a:rPr>
              <a:t>Ќонуни</a:t>
            </a:r>
            <a:r>
              <a:rPr lang="ru-RU" i="1" dirty="0">
                <a:latin typeface="Times New Roman Tj" panose="02020603050405020304" pitchFamily="18" charset="-52"/>
              </a:rPr>
              <a:t> </a:t>
            </a:r>
            <a:r>
              <a:rPr lang="ru-RU" i="1" dirty="0" err="1">
                <a:latin typeface="Times New Roman Tj" panose="02020603050405020304" pitchFamily="18" charset="-52"/>
              </a:rPr>
              <a:t>Љумњурии</a:t>
            </a:r>
            <a:r>
              <a:rPr lang="ru-RU" i="1" dirty="0">
                <a:latin typeface="Times New Roman Tj" panose="02020603050405020304" pitchFamily="18" charset="-52"/>
              </a:rPr>
              <a:t> </a:t>
            </a:r>
            <a:r>
              <a:rPr lang="ru-RU" i="1" dirty="0" err="1">
                <a:latin typeface="Times New Roman Tj" panose="02020603050405020304" pitchFamily="18" charset="-52"/>
              </a:rPr>
              <a:t>Тољикистон</a:t>
            </a:r>
            <a:r>
              <a:rPr lang="ru-RU" i="1" dirty="0">
                <a:latin typeface="Times New Roman Tj" panose="02020603050405020304" pitchFamily="18" charset="-52"/>
              </a:rPr>
              <a:t> «Дар </a:t>
            </a:r>
            <a:r>
              <a:rPr lang="ru-RU" i="1" dirty="0" err="1">
                <a:latin typeface="Times New Roman Tj" panose="02020603050405020304" pitchFamily="18" charset="-52"/>
              </a:rPr>
              <a:t>бораи</a:t>
            </a:r>
            <a:r>
              <a:rPr lang="ru-RU" i="1" dirty="0">
                <a:latin typeface="Times New Roman Tj" panose="02020603050405020304" pitchFamily="18" charset="-52"/>
              </a:rPr>
              <a:t> </a:t>
            </a:r>
            <a:r>
              <a:rPr lang="ru-RU" i="1" dirty="0" err="1">
                <a:latin typeface="Times New Roman Tj" panose="02020603050405020304" pitchFamily="18" charset="-52"/>
              </a:rPr>
              <a:t>хизмати</a:t>
            </a:r>
            <a:r>
              <a:rPr lang="ru-RU" i="1" dirty="0">
                <a:latin typeface="Times New Roman Tj" panose="02020603050405020304" pitchFamily="18" charset="-52"/>
              </a:rPr>
              <a:t> </a:t>
            </a:r>
            <a:r>
              <a:rPr lang="ru-RU" i="1" dirty="0" err="1">
                <a:latin typeface="Times New Roman Tj" panose="02020603050405020304" pitchFamily="18" charset="-52"/>
              </a:rPr>
              <a:t>давлатї</a:t>
            </a:r>
            <a:r>
              <a:rPr lang="ru-RU" i="1" dirty="0">
                <a:latin typeface="Times New Roman Tj" panose="02020603050405020304" pitchFamily="18" charset="-52"/>
              </a:rPr>
              <a:t>»)</a:t>
            </a:r>
            <a:endParaRPr lang="ru-RU" dirty="0">
              <a:latin typeface="Times New Roman Tj" panose="02020603050405020304" pitchFamily="18" charset="-52"/>
            </a:endParaRPr>
          </a:p>
          <a:p>
            <a:endParaRPr lang="ru-RU" dirty="0"/>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69</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Сабабҳои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муқаррар</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кардани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талаботи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тахассусӣ</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419030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386475"/>
            <a:ext cx="8229600" cy="4786346"/>
          </a:xfrm>
        </p:spPr>
        <p:txBody>
          <a:bodyPr>
            <a:noAutofit/>
          </a:bodyPr>
          <a:lstStyle/>
          <a:p>
            <a:pPr algn="just">
              <a:buNone/>
            </a:pPr>
            <a:r>
              <a:rPr lang="tg-Cyrl-TJ" sz="2800" dirty="0">
                <a:solidFill>
                  <a:schemeClr val="tx1"/>
                </a:solidFill>
                <a:latin typeface="Times New Roman Tj" panose="02020603050405020304" pitchFamily="18" charset="-52"/>
                <a:cs typeface="Times New Roman" panose="02020603050405020304" pitchFamily="18" charset="0"/>
              </a:rPr>
              <a:t>	</a:t>
            </a:r>
            <a:r>
              <a:rPr lang="ru-RU" sz="2800" b="1" dirty="0" err="1">
                <a:latin typeface="Times New Roman Tj" panose="02020603050405020304" pitchFamily="18" charset="-52"/>
              </a:rPr>
              <a:t>Ќонуни</a:t>
            </a:r>
            <a:r>
              <a:rPr lang="ru-RU" sz="2800" b="1" dirty="0">
                <a:latin typeface="Times New Roman Tj" panose="02020603050405020304" pitchFamily="18" charset="-52"/>
              </a:rPr>
              <a:t> </a:t>
            </a:r>
            <a:r>
              <a:rPr lang="ru-RU" sz="2800" b="1" dirty="0" err="1">
                <a:latin typeface="Times New Roman Tj" panose="02020603050405020304" pitchFamily="18" charset="-52"/>
              </a:rPr>
              <a:t>Љумњурии</a:t>
            </a:r>
            <a:r>
              <a:rPr lang="ru-RU" sz="2800" b="1" dirty="0">
                <a:latin typeface="Times New Roman Tj" panose="02020603050405020304" pitchFamily="18" charset="-52"/>
              </a:rPr>
              <a:t> </a:t>
            </a:r>
            <a:r>
              <a:rPr lang="ru-RU" sz="2800" b="1" dirty="0" err="1">
                <a:latin typeface="Times New Roman Tj" panose="02020603050405020304" pitchFamily="18" charset="-52"/>
              </a:rPr>
              <a:t>Тољикистон</a:t>
            </a:r>
            <a:r>
              <a:rPr lang="ru-RU" sz="2800" b="1" dirty="0">
                <a:latin typeface="Times New Roman Tj" panose="02020603050405020304" pitchFamily="18" charset="-52"/>
              </a:rPr>
              <a:t> аз 5 </a:t>
            </a:r>
            <a:r>
              <a:rPr lang="ru-RU" sz="2800" b="1" dirty="0" err="1">
                <a:latin typeface="Times New Roman Tj" panose="02020603050405020304" pitchFamily="18" charset="-52"/>
              </a:rPr>
              <a:t>марти</a:t>
            </a:r>
            <a:r>
              <a:rPr lang="ru-RU" sz="2800" b="1" dirty="0">
                <a:latin typeface="Times New Roman Tj" panose="02020603050405020304" pitchFamily="18" charset="-52"/>
              </a:rPr>
              <a:t> соли 2007 №233 «Дар </a:t>
            </a:r>
            <a:r>
              <a:rPr lang="ru-RU" sz="2800" b="1" dirty="0" err="1">
                <a:latin typeface="Times New Roman Tj" panose="02020603050405020304" pitchFamily="18" charset="-52"/>
              </a:rPr>
              <a:t>бораи</a:t>
            </a:r>
            <a:r>
              <a:rPr lang="ru-RU" sz="2800" b="1" dirty="0">
                <a:latin typeface="Times New Roman Tj" panose="02020603050405020304" pitchFamily="18" charset="-52"/>
              </a:rPr>
              <a:t> </a:t>
            </a:r>
            <a:r>
              <a:rPr lang="ru-RU" sz="2800" b="1" dirty="0" err="1">
                <a:latin typeface="Times New Roman Tj" panose="02020603050405020304" pitchFamily="18" charset="-52"/>
              </a:rPr>
              <a:t>хизмати</a:t>
            </a:r>
            <a:r>
              <a:rPr lang="ru-RU" sz="2800" b="1" dirty="0">
                <a:latin typeface="Times New Roman Tj" panose="02020603050405020304" pitchFamily="18" charset="-52"/>
              </a:rPr>
              <a:t> </a:t>
            </a:r>
            <a:r>
              <a:rPr lang="ru-RU" sz="2800" b="1" dirty="0" err="1">
                <a:latin typeface="Times New Roman Tj" panose="02020603050405020304" pitchFamily="18" charset="-52"/>
              </a:rPr>
              <a:t>давлатї</a:t>
            </a:r>
            <a:r>
              <a:rPr lang="ru-RU" sz="2800" b="1" dirty="0">
                <a:latin typeface="Times New Roman Tj" panose="02020603050405020304" pitchFamily="18" charset="-52"/>
              </a:rPr>
              <a:t>»</a:t>
            </a:r>
            <a:r>
              <a:rPr lang="ru-RU" sz="2800" dirty="0">
                <a:latin typeface="Times New Roman Tj" panose="02020603050405020304" pitchFamily="18" charset="-52"/>
              </a:rPr>
              <a:t> (</a:t>
            </a:r>
            <a:r>
              <a:rPr lang="ru-RU" sz="2800" dirty="0" err="1">
                <a:latin typeface="Times New Roman Tj" panose="02020603050405020304" pitchFamily="18" charset="-52"/>
              </a:rPr>
              <a:t>бо</a:t>
            </a:r>
            <a:r>
              <a:rPr lang="ru-RU" sz="2800" dirty="0">
                <a:latin typeface="Times New Roman Tj" panose="02020603050405020304" pitchFamily="18" charset="-52"/>
              </a:rPr>
              <a:t> </a:t>
            </a:r>
            <a:r>
              <a:rPr lang="ru-RU" sz="2800" dirty="0" err="1">
                <a:latin typeface="Times New Roman Tj" panose="02020603050405020304" pitchFamily="18" charset="-52"/>
              </a:rPr>
              <a:t>таѓйиру</a:t>
            </a:r>
            <a:r>
              <a:rPr lang="ru-RU" sz="2800" dirty="0">
                <a:latin typeface="Times New Roman Tj" panose="02020603050405020304" pitchFamily="18" charset="-52"/>
              </a:rPr>
              <a:t> </a:t>
            </a:r>
            <a:r>
              <a:rPr lang="ru-RU" sz="2800" dirty="0" err="1">
                <a:latin typeface="Times New Roman Tj" panose="02020603050405020304" pitchFamily="18" charset="-52"/>
              </a:rPr>
              <a:t>иловањо</a:t>
            </a:r>
            <a:r>
              <a:rPr lang="ru-RU" sz="2800" dirty="0">
                <a:latin typeface="Times New Roman Tj" panose="02020603050405020304" pitchFamily="18" charset="-52"/>
              </a:rPr>
              <a:t> аз 8 июни соли 2007, №273; аз 11 </a:t>
            </a:r>
            <a:r>
              <a:rPr lang="ru-RU" sz="2800" dirty="0" err="1">
                <a:latin typeface="Times New Roman Tj" panose="02020603050405020304" pitchFamily="18" charset="-52"/>
              </a:rPr>
              <a:t>марти</a:t>
            </a:r>
            <a:r>
              <a:rPr lang="ru-RU" sz="2800" dirty="0">
                <a:latin typeface="Times New Roman Tj" panose="02020603050405020304" pitchFamily="18" charset="-52"/>
              </a:rPr>
              <a:t> соли 2010, №603; аз 28 июни соли 2011, №741; аз 1 </a:t>
            </a:r>
            <a:r>
              <a:rPr lang="ru-RU" sz="2800" dirty="0" err="1">
                <a:latin typeface="Times New Roman Tj" panose="02020603050405020304" pitchFamily="18" charset="-52"/>
              </a:rPr>
              <a:t>августи</a:t>
            </a:r>
            <a:r>
              <a:rPr lang="ru-RU" sz="2800" dirty="0">
                <a:latin typeface="Times New Roman Tj" panose="02020603050405020304" pitchFamily="18" charset="-52"/>
              </a:rPr>
              <a:t> соли 2012, №900; аз 28 декабри соли 2012, №914; аз 22 июли соли 2013, №1016; аз 26 июли соли 2014, №1128; аз 25 декабри соли 2015, №1260</a:t>
            </a:r>
            <a:r>
              <a:rPr lang="tg-Cyrl-TJ" sz="2800" dirty="0">
                <a:latin typeface="Times New Roman Tj" panose="02020603050405020304" pitchFamily="18" charset="-52"/>
              </a:rPr>
              <a:t>;</a:t>
            </a:r>
            <a:r>
              <a:rPr lang="ru-RU" sz="2800" dirty="0">
                <a:latin typeface="Times New Roman Tj" panose="02020603050405020304" pitchFamily="18" charset="-52"/>
              </a:rPr>
              <a:t> аз 15 </a:t>
            </a:r>
            <a:r>
              <a:rPr lang="ru-RU" sz="2800" dirty="0" err="1">
                <a:latin typeface="Times New Roman Tj" panose="02020603050405020304" pitchFamily="18" charset="-52"/>
              </a:rPr>
              <a:t>марти</a:t>
            </a:r>
            <a:r>
              <a:rPr lang="ru-RU" sz="2800" dirty="0">
                <a:latin typeface="Times New Roman Tj" panose="02020603050405020304" pitchFamily="18" charset="-52"/>
              </a:rPr>
              <a:t> соли 2016, №1303; аз 24 феврали соли 2017, №1405; аз 24 феврали соли 2017, №1406; аз 30 майи соли 2017, №1433</a:t>
            </a:r>
            <a:r>
              <a:rPr lang="tg-Cyrl-TJ" sz="2800" dirty="0">
                <a:latin typeface="Times New Roman Tj" panose="02020603050405020304" pitchFamily="18" charset="-52"/>
              </a:rPr>
              <a:t>; аз 03 августи соли 2018, №1543; </a:t>
            </a:r>
            <a:r>
              <a:rPr lang="ru-RU" sz="2800" b="0" i="0" dirty="0">
                <a:solidFill>
                  <a:srgbClr val="000000"/>
                </a:solidFill>
                <a:effectLst/>
                <a:latin typeface="Times New Roman Tj" panose="02020603050405020304" pitchFamily="18" charset="-52"/>
              </a:rPr>
              <a:t>аз 04 апрели соли 2019, № 1597</a:t>
            </a:r>
            <a:r>
              <a:rPr lang="ru-RU" sz="2800" dirty="0">
                <a:latin typeface="Times New Roman Tj" panose="02020603050405020304" pitchFamily="18" charset="-52"/>
              </a:rPr>
              <a:t>)</a:t>
            </a:r>
          </a:p>
          <a:p>
            <a:pPr algn="just"/>
            <a:endParaRPr lang="ru-RU" sz="2800" dirty="0">
              <a:latin typeface="Times New Roman Tj" panose="02020603050405020304" pitchFamily="18" charset="-52"/>
            </a:endParaRPr>
          </a:p>
        </p:txBody>
      </p:sp>
      <p:sp>
        <p:nvSpPr>
          <p:cNvPr id="4" name="Заголовок 1"/>
          <p:cNvSpPr txBox="1">
            <a:spLocks/>
          </p:cNvSpPr>
          <p:nvPr/>
        </p:nvSpPr>
        <p:spPr>
          <a:xfrm>
            <a:off x="428596" y="697256"/>
            <a:ext cx="8458200" cy="57150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5" name="Номер слайда 4"/>
          <p:cNvSpPr>
            <a:spLocks noGrp="1"/>
          </p:cNvSpPr>
          <p:nvPr>
            <p:ph type="sldNum" sz="quarter" idx="12"/>
          </p:nvPr>
        </p:nvSpPr>
        <p:spPr/>
        <p:txBody>
          <a:bodyPr/>
          <a:lstStyle/>
          <a:p>
            <a:fld id="{55CBD9F2-F491-4F64-B874-E143D18E6233}" type="slidenum">
              <a:rPr lang="ru-RU" smtClean="0"/>
              <a:pPr/>
              <a:t>7</a:t>
            </a:fld>
            <a:endParaRPr lang="ru-RU"/>
          </a:p>
        </p:txBody>
      </p:sp>
    </p:spTree>
    <p:extLst>
      <p:ext uri="{BB962C8B-B14F-4D97-AF65-F5344CB8AC3E}">
        <p14:creationId xmlns:p14="http://schemas.microsoft.com/office/powerpoint/2010/main" val="8147156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p:txBody>
          <a:bodyPr>
            <a:noAutofit/>
          </a:bodyPr>
          <a:lstStyle/>
          <a:p>
            <a:pPr marL="0" indent="0" algn="just">
              <a:buNone/>
            </a:pP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Талаботи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тахассусӣ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меъёри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асосии</a:t>
            </a:r>
            <a:r>
              <a:rPr lang="ru-RU" dirty="0">
                <a:effectLst/>
                <a:latin typeface="Times New Roman" panose="02020603050405020304" pitchFamily="18" charset="0"/>
                <a:ea typeface="Times New Roman" panose="02020603050405020304" pitchFamily="18" charset="0"/>
              </a:rPr>
              <a:t> хоста </a:t>
            </a:r>
            <a:r>
              <a:rPr lang="ru-RU" dirty="0" err="1">
                <a:effectLst/>
                <a:latin typeface="Times New Roman" panose="02020603050405020304" pitchFamily="18" charset="0"/>
                <a:ea typeface="Times New Roman" panose="02020603050405020304" pitchFamily="18" charset="0"/>
              </a:rPr>
              <a:t>гирифтан</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ҷобаҷогузории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кадрҳои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хизмати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ва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омили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муайянкунандаи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фаъолияти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хизматчии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давлатӣ</a:t>
            </a:r>
            <a:r>
              <a:rPr lang="ru-RU" dirty="0">
                <a:effectLst/>
                <a:latin typeface="Times New Roman" panose="02020603050405020304" pitchFamily="18" charset="0"/>
                <a:ea typeface="Times New Roman" panose="02020603050405020304" pitchFamily="18" charset="0"/>
              </a:rPr>
              <a:t> дар </a:t>
            </a:r>
            <a:r>
              <a:rPr lang="ru-RU" dirty="0" err="1">
                <a:effectLst/>
                <a:latin typeface="Times New Roman" panose="02020603050405020304" pitchFamily="18" charset="0"/>
                <a:ea typeface="Times New Roman" panose="02020603050405020304" pitchFamily="18" charset="0"/>
              </a:rPr>
              <a:t>мақомоти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давлатӣ</a:t>
            </a:r>
            <a:r>
              <a:rPr lang="ru-RU" dirty="0">
                <a:effectLst/>
                <a:latin typeface="Times New Roman" panose="02020603050405020304" pitchFamily="18" charset="0"/>
                <a:ea typeface="Times New Roman" panose="02020603050405020304" pitchFamily="18" charset="0"/>
              </a:rPr>
              <a:t> ба </a:t>
            </a:r>
            <a:r>
              <a:rPr lang="ru-RU" dirty="0" err="1">
                <a:effectLst/>
                <a:latin typeface="Times New Roman" panose="02020603050405020304" pitchFamily="18" charset="0"/>
                <a:ea typeface="Times New Roman" panose="02020603050405020304" pitchFamily="18" charset="0"/>
              </a:rPr>
              <a:t>ҳисоб</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меравад</a:t>
            </a:r>
            <a:r>
              <a:rPr lang="ru-RU" dirty="0">
                <a:effectLst/>
                <a:latin typeface="Times New Roman" panose="02020603050405020304" pitchFamily="18" charset="0"/>
                <a:ea typeface="Times New Roman" panose="02020603050405020304" pitchFamily="18" charset="0"/>
              </a:rPr>
              <a:t>. </a:t>
            </a:r>
            <a:endParaRPr lang="ru-RU" b="0" i="0" dirty="0">
              <a:solidFill>
                <a:srgbClr val="000000"/>
              </a:solidFill>
              <a:effectLst/>
              <a:latin typeface="Times New Roman Tj" panose="02020603050405020304" pitchFamily="18" charset="-52"/>
            </a:endParaRPr>
          </a:p>
          <a:p>
            <a:pPr algn="just">
              <a:buFont typeface="Arial" pitchFamily="34" charset="0"/>
              <a:buNone/>
            </a:pPr>
            <a:r>
              <a:rPr lang="ru-RU" i="1" dirty="0">
                <a:latin typeface="Times New Roman Tj" panose="02020603050405020304" pitchFamily="18" charset="-52"/>
              </a:rPr>
              <a:t>	(</a:t>
            </a:r>
            <a:r>
              <a:rPr lang="ru-RU" dirty="0" err="1">
                <a:latin typeface="Times New Roman Tj" panose="02020603050405020304" pitchFamily="18" charset="-52"/>
              </a:rPr>
              <a:t>Ќисми</a:t>
            </a:r>
            <a:r>
              <a:rPr lang="ru-RU" dirty="0">
                <a:latin typeface="Times New Roman Tj" panose="02020603050405020304" pitchFamily="18" charset="-52"/>
              </a:rPr>
              <a:t> 2 </a:t>
            </a:r>
            <a:r>
              <a:rPr lang="ru-RU" i="1" dirty="0" err="1">
                <a:latin typeface="Times New Roman Tj" panose="02020603050405020304" pitchFamily="18" charset="-52"/>
              </a:rPr>
              <a:t>моддаи</a:t>
            </a:r>
            <a:r>
              <a:rPr lang="ru-RU" i="1" dirty="0">
                <a:latin typeface="Times New Roman Tj" panose="02020603050405020304" pitchFamily="18" charset="-52"/>
              </a:rPr>
              <a:t> 11 </a:t>
            </a:r>
            <a:r>
              <a:rPr lang="ru-RU" i="1" dirty="0" err="1">
                <a:latin typeface="Times New Roman Tj" panose="02020603050405020304" pitchFamily="18" charset="-52"/>
              </a:rPr>
              <a:t>Ќонуни</a:t>
            </a:r>
            <a:r>
              <a:rPr lang="ru-RU" i="1" dirty="0">
                <a:latin typeface="Times New Roman Tj" panose="02020603050405020304" pitchFamily="18" charset="-52"/>
              </a:rPr>
              <a:t> </a:t>
            </a:r>
            <a:r>
              <a:rPr lang="ru-RU" i="1" dirty="0" err="1">
                <a:latin typeface="Times New Roman Tj" panose="02020603050405020304" pitchFamily="18" charset="-52"/>
              </a:rPr>
              <a:t>Љумњурии</a:t>
            </a:r>
            <a:r>
              <a:rPr lang="ru-RU" i="1" dirty="0">
                <a:latin typeface="Times New Roman Tj" panose="02020603050405020304" pitchFamily="18" charset="-52"/>
              </a:rPr>
              <a:t> </a:t>
            </a:r>
            <a:r>
              <a:rPr lang="ru-RU" i="1" dirty="0" err="1">
                <a:latin typeface="Times New Roman Tj" panose="02020603050405020304" pitchFamily="18" charset="-52"/>
              </a:rPr>
              <a:t>Тољикистон</a:t>
            </a:r>
            <a:r>
              <a:rPr lang="ru-RU" i="1" dirty="0">
                <a:latin typeface="Times New Roman Tj" panose="02020603050405020304" pitchFamily="18" charset="-52"/>
              </a:rPr>
              <a:t> «Дар </a:t>
            </a:r>
            <a:r>
              <a:rPr lang="ru-RU" i="1" dirty="0" err="1">
                <a:latin typeface="Times New Roman Tj" panose="02020603050405020304" pitchFamily="18" charset="-52"/>
              </a:rPr>
              <a:t>бораи</a:t>
            </a:r>
            <a:r>
              <a:rPr lang="ru-RU" i="1" dirty="0">
                <a:latin typeface="Times New Roman Tj" panose="02020603050405020304" pitchFamily="18" charset="-52"/>
              </a:rPr>
              <a:t> </a:t>
            </a:r>
            <a:r>
              <a:rPr lang="ru-RU" i="1" dirty="0" err="1">
                <a:latin typeface="Times New Roman Tj" panose="02020603050405020304" pitchFamily="18" charset="-52"/>
              </a:rPr>
              <a:t>хизмати</a:t>
            </a:r>
            <a:r>
              <a:rPr lang="ru-RU" i="1" dirty="0">
                <a:latin typeface="Times New Roman Tj" panose="02020603050405020304" pitchFamily="18" charset="-52"/>
              </a:rPr>
              <a:t> </a:t>
            </a:r>
            <a:r>
              <a:rPr lang="ru-RU" i="1" dirty="0" err="1">
                <a:latin typeface="Times New Roman Tj" panose="02020603050405020304" pitchFamily="18" charset="-52"/>
              </a:rPr>
              <a:t>давлатї</a:t>
            </a:r>
            <a:r>
              <a:rPr lang="ru-RU" i="1" dirty="0">
                <a:latin typeface="Times New Roman Tj" panose="02020603050405020304" pitchFamily="18" charset="-52"/>
              </a:rPr>
              <a:t>»)</a:t>
            </a:r>
            <a:endParaRPr lang="ru-RU" dirty="0">
              <a:latin typeface="Times New Roman Tj" panose="02020603050405020304" pitchFamily="18" charset="-52"/>
            </a:endParaRPr>
          </a:p>
          <a:p>
            <a:endParaRPr lang="ru-RU" dirty="0"/>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70</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Мақсадҳои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муқаррар</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кардани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талаботи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тахассусӣ</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3255410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a:xfrm>
            <a:off x="374848" y="1264110"/>
            <a:ext cx="8311952" cy="5015582"/>
          </a:xfrm>
        </p:spPr>
        <p:txBody>
          <a:bodyPr>
            <a:noAutofit/>
          </a:bodyPr>
          <a:lstStyle/>
          <a:p>
            <a:pPr marL="0" indent="0" algn="just">
              <a:spcBef>
                <a:spcPts val="0"/>
              </a:spcBef>
              <a:buNone/>
            </a:pPr>
            <a:r>
              <a:rPr lang="ru-RU" sz="3000" dirty="0">
                <a:effectLst/>
                <a:latin typeface="Times New Roman" panose="02020603050405020304" pitchFamily="18" charset="0"/>
                <a:ea typeface="Times New Roman" panose="02020603050405020304" pitchFamily="18" charset="0"/>
              </a:rPr>
              <a:t>	Ба </a:t>
            </a:r>
            <a:r>
              <a:rPr lang="ru-RU" sz="3000" dirty="0" err="1">
                <a:effectLst/>
                <a:latin typeface="Times New Roman" panose="02020603050405020304" pitchFamily="18" charset="0"/>
                <a:ea typeface="Times New Roman" panose="02020603050405020304" pitchFamily="18" charset="0"/>
              </a:rPr>
              <a:t>талаботи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тахассусӣ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ки</a:t>
            </a:r>
            <a:r>
              <a:rPr lang="ru-RU" sz="3000" dirty="0">
                <a:effectLst/>
                <a:latin typeface="Times New Roman" panose="02020603050405020304" pitchFamily="18" charset="0"/>
                <a:ea typeface="Times New Roman" panose="02020603050405020304" pitchFamily="18" charset="0"/>
              </a:rPr>
              <a:t> ба </a:t>
            </a:r>
            <a:r>
              <a:rPr lang="ru-RU" sz="3000" dirty="0" err="1">
                <a:effectLst/>
                <a:latin typeface="Times New Roman" panose="02020603050405020304" pitchFamily="18" charset="0"/>
                <a:ea typeface="Times New Roman" panose="02020603050405020304" pitchFamily="18" charset="0"/>
              </a:rPr>
              <a:t>шахсони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довталаби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мансабҳои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хизмати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пешниҳод</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мегарданд</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дохил</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мешаванд</a:t>
            </a:r>
            <a:r>
              <a:rPr lang="ru-RU" sz="3000" dirty="0">
                <a:latin typeface="Times New Roman" panose="02020603050405020304" pitchFamily="18" charset="0"/>
                <a:ea typeface="Times New Roman" panose="02020603050405020304" pitchFamily="18" charset="0"/>
              </a:rPr>
              <a:t>:</a:t>
            </a:r>
          </a:p>
          <a:p>
            <a:pPr marL="0" indent="0" algn="just">
              <a:spcBef>
                <a:spcPts val="0"/>
              </a:spcBef>
              <a:buNone/>
            </a:pPr>
            <a:r>
              <a:rPr lang="ru-RU" sz="3000" dirty="0">
                <a:effectLst/>
                <a:latin typeface="Times New Roman" panose="02020603050405020304" pitchFamily="18" charset="0"/>
                <a:ea typeface="Times New Roman" panose="02020603050405020304" pitchFamily="18" charset="0"/>
              </a:rPr>
              <a:t>	- </a:t>
            </a:r>
            <a:r>
              <a:rPr lang="ru-RU" sz="3000" dirty="0" err="1">
                <a:effectLst/>
                <a:latin typeface="Times New Roman" panose="02020603050405020304" pitchFamily="18" charset="0"/>
                <a:ea typeface="Times New Roman" panose="02020603050405020304" pitchFamily="18" charset="0"/>
              </a:rPr>
              <a:t>таҳсилоти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олии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касбӣ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ва</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миёнаи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касбӣ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бо</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назардошти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ихтисос</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ва</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категорияи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мансабҳои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хизмати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давлатӣ</a:t>
            </a:r>
            <a:r>
              <a:rPr lang="ru-RU" sz="3000" dirty="0">
                <a:effectLst/>
                <a:latin typeface="Times New Roman" panose="02020603050405020304" pitchFamily="18" charset="0"/>
                <a:ea typeface="Times New Roman" panose="02020603050405020304" pitchFamily="18" charset="0"/>
              </a:rPr>
              <a:t>;</a:t>
            </a:r>
          </a:p>
          <a:p>
            <a:pPr marL="0" indent="0" algn="just">
              <a:spcBef>
                <a:spcPts val="0"/>
              </a:spcBef>
              <a:buNone/>
            </a:pPr>
            <a:r>
              <a:rPr lang="ru-RU" sz="3000" dirty="0">
                <a:effectLst/>
                <a:latin typeface="Times New Roman" panose="02020603050405020304" pitchFamily="18" charset="0"/>
                <a:ea typeface="Times New Roman" panose="02020603050405020304" pitchFamily="18" charset="0"/>
              </a:rPr>
              <a:t>	- </a:t>
            </a:r>
            <a:r>
              <a:rPr lang="ru-RU" sz="3000" dirty="0" err="1">
                <a:effectLst/>
                <a:latin typeface="Times New Roman" panose="02020603050405020304" pitchFamily="18" charset="0"/>
                <a:ea typeface="Times New Roman" panose="02020603050405020304" pitchFamily="18" charset="0"/>
              </a:rPr>
              <a:t>собиқаи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умумӣ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ва</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таҷрибаи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кор</a:t>
            </a:r>
            <a:r>
              <a:rPr lang="ru-RU" sz="3000" dirty="0">
                <a:effectLst/>
                <a:latin typeface="Times New Roman" panose="02020603050405020304" pitchFamily="18" charset="0"/>
                <a:ea typeface="Times New Roman" panose="02020603050405020304" pitchFamily="18" charset="0"/>
              </a:rPr>
              <a:t> аз </a:t>
            </a:r>
            <a:r>
              <a:rPr lang="ru-RU" sz="3000" dirty="0" err="1">
                <a:effectLst/>
                <a:latin typeface="Times New Roman" panose="02020603050405020304" pitchFamily="18" charset="0"/>
                <a:ea typeface="Times New Roman" panose="02020603050405020304" pitchFamily="18" charset="0"/>
              </a:rPr>
              <a:t>рӯи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ихтисос</a:t>
            </a:r>
            <a:r>
              <a:rPr lang="ru-RU" sz="3000" dirty="0">
                <a:effectLst/>
                <a:latin typeface="Times New Roman" panose="02020603050405020304" pitchFamily="18" charset="0"/>
                <a:ea typeface="Times New Roman" panose="02020603050405020304" pitchFamily="18" charset="0"/>
              </a:rPr>
              <a:t>;</a:t>
            </a:r>
          </a:p>
          <a:p>
            <a:pPr marL="0" indent="0" algn="just">
              <a:spcBef>
                <a:spcPts val="0"/>
              </a:spcBef>
              <a:buNone/>
            </a:pPr>
            <a:r>
              <a:rPr lang="ru-RU" sz="3000" dirty="0">
                <a:effectLst/>
                <a:latin typeface="Times New Roman" panose="02020603050405020304" pitchFamily="18" charset="0"/>
                <a:ea typeface="Times New Roman" panose="02020603050405020304" pitchFamily="18" charset="0"/>
              </a:rPr>
              <a:t>	</a:t>
            </a:r>
            <a:r>
              <a:rPr lang="ru-RU" sz="3000" i="1" dirty="0">
                <a:latin typeface="Times New Roman Tj" panose="02020603050405020304" pitchFamily="18" charset="-52"/>
              </a:rPr>
              <a:t>(</a:t>
            </a:r>
            <a:r>
              <a:rPr lang="ru-RU" sz="3000" dirty="0" err="1">
                <a:latin typeface="Times New Roman Tj" panose="02020603050405020304" pitchFamily="18" charset="-52"/>
              </a:rPr>
              <a:t>Ќисми</a:t>
            </a:r>
            <a:r>
              <a:rPr lang="ru-RU" sz="3000" dirty="0">
                <a:latin typeface="Times New Roman Tj" panose="02020603050405020304" pitchFamily="18" charset="-52"/>
              </a:rPr>
              <a:t> 3 </a:t>
            </a:r>
            <a:r>
              <a:rPr lang="ru-RU" sz="3000" i="1" dirty="0" err="1">
                <a:latin typeface="Times New Roman Tj" panose="02020603050405020304" pitchFamily="18" charset="-52"/>
              </a:rPr>
              <a:t>моддаи</a:t>
            </a:r>
            <a:r>
              <a:rPr lang="ru-RU" sz="3000" i="1" dirty="0">
                <a:latin typeface="Times New Roman Tj" panose="02020603050405020304" pitchFamily="18" charset="-52"/>
              </a:rPr>
              <a:t> 11 </a:t>
            </a:r>
            <a:r>
              <a:rPr lang="ru-RU" sz="3000" i="1" dirty="0" err="1">
                <a:latin typeface="Times New Roman Tj" panose="02020603050405020304" pitchFamily="18" charset="-52"/>
              </a:rPr>
              <a:t>Ќонуни</a:t>
            </a:r>
            <a:r>
              <a:rPr lang="ru-RU" sz="3000" i="1" dirty="0">
                <a:latin typeface="Times New Roman Tj" panose="02020603050405020304" pitchFamily="18" charset="-52"/>
              </a:rPr>
              <a:t> </a:t>
            </a:r>
            <a:r>
              <a:rPr lang="ru-RU" sz="3000" i="1" dirty="0" err="1">
                <a:latin typeface="Times New Roman Tj" panose="02020603050405020304" pitchFamily="18" charset="-52"/>
              </a:rPr>
              <a:t>Љумњурии</a:t>
            </a:r>
            <a:r>
              <a:rPr lang="ru-RU" sz="3000" i="1" dirty="0">
                <a:latin typeface="Times New Roman Tj" panose="02020603050405020304" pitchFamily="18" charset="-52"/>
              </a:rPr>
              <a:t> </a:t>
            </a:r>
            <a:r>
              <a:rPr lang="ru-RU" sz="3000" i="1" dirty="0" err="1">
                <a:latin typeface="Times New Roman Tj" panose="02020603050405020304" pitchFamily="18" charset="-52"/>
              </a:rPr>
              <a:t>Тољикистон</a:t>
            </a:r>
            <a:r>
              <a:rPr lang="ru-RU" sz="3000" i="1" dirty="0">
                <a:latin typeface="Times New Roman Tj" panose="02020603050405020304" pitchFamily="18" charset="-52"/>
              </a:rPr>
              <a:t> «Дар </a:t>
            </a:r>
            <a:r>
              <a:rPr lang="ru-RU" sz="3000" i="1" dirty="0" err="1">
                <a:latin typeface="Times New Roman Tj" panose="02020603050405020304" pitchFamily="18" charset="-52"/>
              </a:rPr>
              <a:t>бораи</a:t>
            </a:r>
            <a:r>
              <a:rPr lang="ru-RU" sz="3000" i="1" dirty="0">
                <a:latin typeface="Times New Roman Tj" panose="02020603050405020304" pitchFamily="18" charset="-52"/>
              </a:rPr>
              <a:t> </a:t>
            </a:r>
            <a:r>
              <a:rPr lang="ru-RU" sz="3000" i="1" dirty="0" err="1">
                <a:latin typeface="Times New Roman Tj" panose="02020603050405020304" pitchFamily="18" charset="-52"/>
              </a:rPr>
              <a:t>хизмати</a:t>
            </a:r>
            <a:r>
              <a:rPr lang="ru-RU" sz="3000" i="1" dirty="0">
                <a:latin typeface="Times New Roman Tj" panose="02020603050405020304" pitchFamily="18" charset="-52"/>
              </a:rPr>
              <a:t> </a:t>
            </a:r>
            <a:r>
              <a:rPr lang="ru-RU" sz="3000" i="1" dirty="0" err="1">
                <a:latin typeface="Times New Roman Tj" panose="02020603050405020304" pitchFamily="18" charset="-52"/>
              </a:rPr>
              <a:t>давлатї</a:t>
            </a:r>
            <a:r>
              <a:rPr lang="ru-RU" sz="3000" i="1" dirty="0">
                <a:latin typeface="Times New Roman Tj" panose="02020603050405020304" pitchFamily="18" charset="-52"/>
              </a:rPr>
              <a:t>»)</a:t>
            </a:r>
            <a:endParaRPr lang="ru-RU" sz="3000" dirty="0">
              <a:latin typeface="Times New Roman Tj" panose="02020603050405020304" pitchFamily="18" charset="-52"/>
            </a:endParaRPr>
          </a:p>
          <a:p>
            <a:pPr algn="just"/>
            <a:endParaRPr lang="ru-RU" sz="3000" dirty="0"/>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71</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Талаботҳои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тахассусии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умумӣ</a:t>
            </a:r>
            <a:r>
              <a:rPr lang="ru-RU" sz="2400" b="1" dirty="0">
                <a:solidFill>
                  <a:schemeClr val="accent1">
                    <a:lumMod val="75000"/>
                  </a:schemeClr>
                </a:solidFill>
                <a:latin typeface="Times New Roman Tj" pitchFamily="18" charset="-52"/>
              </a:rPr>
              <a:t> (1)</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15357016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a:xfrm>
            <a:off x="374848" y="1264110"/>
            <a:ext cx="8311952" cy="5015582"/>
          </a:xfrm>
        </p:spPr>
        <p:txBody>
          <a:bodyPr>
            <a:noAutofit/>
          </a:bodyPr>
          <a:lstStyle/>
          <a:p>
            <a:pPr marL="0" indent="0" algn="just">
              <a:spcBef>
                <a:spcPts val="0"/>
              </a:spcBef>
              <a:buNone/>
            </a:pPr>
            <a:r>
              <a:rPr lang="ru-RU" sz="3000" dirty="0">
                <a:latin typeface="Times New Roman Tj" panose="02020603050405020304" pitchFamily="18" charset="-52"/>
                <a:ea typeface="Times New Roman" panose="02020603050405020304" pitchFamily="18" charset="0"/>
              </a:rPr>
              <a:t>	</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адои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хизмати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ҳарбӣ</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барои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ишғоли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мансабҳое</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ки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қонунгузории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Ҷумҳурии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Тоҷикистон</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пешбинӣ</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намудааст</a:t>
            </a:r>
            <a:r>
              <a:rPr lang="ru-RU" sz="3000" b="1" dirty="0">
                <a:effectLst/>
                <a:latin typeface="Times New Roman Tj" panose="02020603050405020304" pitchFamily="18" charset="-52"/>
                <a:ea typeface="Times New Roman" panose="02020603050405020304" pitchFamily="18" charset="0"/>
              </a:rPr>
              <a:t>;</a:t>
            </a:r>
            <a:endParaRPr lang="ru-RU" sz="3000" dirty="0">
              <a:effectLst/>
              <a:latin typeface="Times New Roman Tj" panose="02020603050405020304" pitchFamily="18" charset="-52"/>
              <a:ea typeface="Times New Roman" panose="02020603050405020304" pitchFamily="18" charset="0"/>
            </a:endParaRPr>
          </a:p>
          <a:p>
            <a:pPr marL="0" indent="0" algn="just">
              <a:spcBef>
                <a:spcPts val="0"/>
              </a:spcBef>
              <a:buNone/>
            </a:pPr>
            <a:r>
              <a:rPr lang="ru-RU" sz="3000" dirty="0">
                <a:effectLst/>
                <a:latin typeface="Times New Roman Tj" panose="02020603050405020304" pitchFamily="18" charset="-52"/>
                <a:ea typeface="Times New Roman" panose="02020603050405020304" pitchFamily="18" charset="0"/>
              </a:rPr>
              <a:t>	- </a:t>
            </a:r>
            <a:r>
              <a:rPr lang="ru-RU" sz="3000" dirty="0" err="1">
                <a:effectLst/>
                <a:latin typeface="Times New Roman Tj" panose="02020603050405020304" pitchFamily="18" charset="-52"/>
                <a:ea typeface="Times New Roman" panose="02020603050405020304" pitchFamily="18" charset="0"/>
              </a:rPr>
              <a:t>собиқаи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хизмати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давлатӣ</a:t>
            </a:r>
            <a:r>
              <a:rPr lang="ru-RU" sz="3000" dirty="0">
                <a:effectLst/>
                <a:latin typeface="Times New Roman Tj" panose="02020603050405020304" pitchFamily="18" charset="-52"/>
                <a:ea typeface="Times New Roman" panose="02020603050405020304" pitchFamily="18" charset="0"/>
              </a:rPr>
              <a:t>;</a:t>
            </a:r>
          </a:p>
          <a:p>
            <a:pPr marL="0" indent="0" algn="just">
              <a:spcBef>
                <a:spcPts val="0"/>
              </a:spcBef>
              <a:buNone/>
            </a:pPr>
            <a:r>
              <a:rPr lang="ru-RU" sz="3000" dirty="0">
                <a:effectLst/>
                <a:latin typeface="Times New Roman Tj" panose="02020603050405020304" pitchFamily="18" charset="-52"/>
                <a:ea typeface="Times New Roman" panose="02020603050405020304" pitchFamily="18" charset="0"/>
              </a:rPr>
              <a:t>	- </a:t>
            </a:r>
            <a:r>
              <a:rPr lang="ru-RU" sz="3000" dirty="0" err="1">
                <a:effectLst/>
                <a:latin typeface="Times New Roman Tj" panose="02020603050405020304" pitchFamily="18" charset="-52"/>
                <a:ea typeface="Times New Roman" panose="02020603050405020304" pitchFamily="18" charset="0"/>
              </a:rPr>
              <a:t>донистани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забони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давлатӣ</a:t>
            </a:r>
            <a:r>
              <a:rPr lang="ru-RU" sz="3000" b="1" dirty="0">
                <a:effectLst/>
                <a:latin typeface="Times New Roman Tj" panose="02020603050405020304" pitchFamily="18" charset="-52"/>
                <a:ea typeface="Times New Roman" panose="02020603050405020304" pitchFamily="18" charset="0"/>
              </a:rPr>
              <a:t>;</a:t>
            </a:r>
            <a:endParaRPr lang="ru-RU" sz="3000" dirty="0">
              <a:effectLst/>
              <a:latin typeface="Times New Roman Tj" panose="02020603050405020304" pitchFamily="18" charset="-52"/>
              <a:ea typeface="Times New Roman" panose="02020603050405020304" pitchFamily="18" charset="0"/>
            </a:endParaRPr>
          </a:p>
          <a:p>
            <a:pPr marL="0" indent="0" algn="just">
              <a:spcBef>
                <a:spcPts val="0"/>
              </a:spcBef>
              <a:buNone/>
            </a:pPr>
            <a:r>
              <a:rPr lang="ru-RU" sz="3000" dirty="0">
                <a:effectLst/>
                <a:latin typeface="Times New Roman Tj" panose="02020603050405020304" pitchFamily="18" charset="-52"/>
                <a:ea typeface="Times New Roman" panose="02020603050405020304" pitchFamily="18" charset="0"/>
              </a:rPr>
              <a:t>	- </a:t>
            </a:r>
            <a:r>
              <a:rPr lang="ru-RU" sz="3000" dirty="0" err="1">
                <a:effectLst/>
                <a:latin typeface="Times New Roman Tj" panose="02020603050405020304" pitchFamily="18" charset="-52"/>
                <a:ea typeface="Times New Roman" panose="02020603050405020304" pitchFamily="18" charset="0"/>
              </a:rPr>
              <a:t>донистани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Конститутсияи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Ҷумҳурии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Тоҷикистон</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қонунҳо</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ва</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дигар</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санадҳои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меъёрии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ҳуқуқии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Ҷумҳурии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Тоҷикистон</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ки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иҷрои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ӯҳдадориҳои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мансабии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хизматчии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давлатиро</a:t>
            </a:r>
            <a:r>
              <a:rPr lang="ru-RU" sz="3000" dirty="0">
                <a:effectLst/>
                <a:latin typeface="Times New Roman Tj" panose="02020603050405020304" pitchFamily="18" charset="-52"/>
                <a:ea typeface="Times New Roman" panose="02020603050405020304" pitchFamily="18" charset="0"/>
              </a:rPr>
              <a:t> ба </a:t>
            </a:r>
            <a:r>
              <a:rPr lang="ru-RU" sz="3000" dirty="0" err="1">
                <a:effectLst/>
                <a:latin typeface="Times New Roman Tj" panose="02020603050405020304" pitchFamily="18" charset="-52"/>
                <a:ea typeface="Times New Roman" panose="02020603050405020304" pitchFamily="18" charset="0"/>
              </a:rPr>
              <a:t>танзим</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медароранд</a:t>
            </a:r>
            <a:r>
              <a:rPr lang="ru-RU" sz="3000" b="1" dirty="0">
                <a:effectLst/>
                <a:latin typeface="Times New Roman Tj" panose="02020603050405020304" pitchFamily="18" charset="-52"/>
                <a:ea typeface="Times New Roman" panose="02020603050405020304" pitchFamily="18" charset="0"/>
              </a:rPr>
              <a:t>.</a:t>
            </a:r>
            <a:endParaRPr lang="ru-RU" sz="3000" dirty="0">
              <a:effectLst/>
              <a:latin typeface="Times New Roman Tj" panose="02020603050405020304" pitchFamily="18" charset="-52"/>
              <a:ea typeface="Times New Roman" panose="02020603050405020304" pitchFamily="18" charset="0"/>
            </a:endParaRPr>
          </a:p>
          <a:p>
            <a:pPr marL="0" indent="0" algn="just">
              <a:spcBef>
                <a:spcPts val="0"/>
              </a:spcBef>
              <a:buNone/>
            </a:pPr>
            <a:r>
              <a:rPr lang="ru-RU" sz="3000" dirty="0">
                <a:effectLst/>
                <a:latin typeface="Times New Roman Tj" panose="02020603050405020304" pitchFamily="18" charset="-52"/>
                <a:ea typeface="Times New Roman" panose="02020603050405020304" pitchFamily="18" charset="0"/>
              </a:rPr>
              <a:t>	</a:t>
            </a:r>
            <a:r>
              <a:rPr lang="ru-RU" sz="3000" i="1" dirty="0">
                <a:latin typeface="Times New Roman Tj" panose="02020603050405020304" pitchFamily="18" charset="-52"/>
              </a:rPr>
              <a:t>(</a:t>
            </a:r>
            <a:r>
              <a:rPr lang="ru-RU" sz="3000" dirty="0" err="1">
                <a:latin typeface="Times New Roman Tj" panose="02020603050405020304" pitchFamily="18" charset="-52"/>
              </a:rPr>
              <a:t>Ќисми</a:t>
            </a:r>
            <a:r>
              <a:rPr lang="ru-RU" sz="3000" dirty="0">
                <a:latin typeface="Times New Roman Tj" panose="02020603050405020304" pitchFamily="18" charset="-52"/>
              </a:rPr>
              <a:t> 3 </a:t>
            </a:r>
            <a:r>
              <a:rPr lang="ru-RU" sz="3000" i="1" dirty="0" err="1">
                <a:latin typeface="Times New Roman Tj" panose="02020603050405020304" pitchFamily="18" charset="-52"/>
              </a:rPr>
              <a:t>моддаи</a:t>
            </a:r>
            <a:r>
              <a:rPr lang="ru-RU" sz="3000" i="1" dirty="0">
                <a:latin typeface="Times New Roman Tj" panose="02020603050405020304" pitchFamily="18" charset="-52"/>
              </a:rPr>
              <a:t> 11 </a:t>
            </a:r>
            <a:r>
              <a:rPr lang="ru-RU" sz="3000" i="1" dirty="0" err="1">
                <a:latin typeface="Times New Roman Tj" panose="02020603050405020304" pitchFamily="18" charset="-52"/>
              </a:rPr>
              <a:t>Ќонуни</a:t>
            </a:r>
            <a:r>
              <a:rPr lang="ru-RU" sz="3000" i="1" dirty="0">
                <a:latin typeface="Times New Roman Tj" panose="02020603050405020304" pitchFamily="18" charset="-52"/>
              </a:rPr>
              <a:t> </a:t>
            </a:r>
            <a:r>
              <a:rPr lang="ru-RU" sz="3000" i="1" dirty="0" err="1">
                <a:latin typeface="Times New Roman Tj" panose="02020603050405020304" pitchFamily="18" charset="-52"/>
              </a:rPr>
              <a:t>Љумњурии</a:t>
            </a:r>
            <a:r>
              <a:rPr lang="ru-RU" sz="3000" i="1" dirty="0">
                <a:latin typeface="Times New Roman Tj" panose="02020603050405020304" pitchFamily="18" charset="-52"/>
              </a:rPr>
              <a:t> </a:t>
            </a:r>
            <a:r>
              <a:rPr lang="ru-RU" sz="3000" i="1" dirty="0" err="1">
                <a:latin typeface="Times New Roman Tj" panose="02020603050405020304" pitchFamily="18" charset="-52"/>
              </a:rPr>
              <a:t>Тољикистон</a:t>
            </a:r>
            <a:r>
              <a:rPr lang="ru-RU" sz="3000" i="1" dirty="0">
                <a:latin typeface="Times New Roman Tj" panose="02020603050405020304" pitchFamily="18" charset="-52"/>
              </a:rPr>
              <a:t> «Дар </a:t>
            </a:r>
            <a:r>
              <a:rPr lang="ru-RU" sz="3000" i="1" dirty="0" err="1">
                <a:latin typeface="Times New Roman Tj" panose="02020603050405020304" pitchFamily="18" charset="-52"/>
              </a:rPr>
              <a:t>бораи</a:t>
            </a:r>
            <a:r>
              <a:rPr lang="ru-RU" sz="3000" i="1" dirty="0">
                <a:latin typeface="Times New Roman Tj" panose="02020603050405020304" pitchFamily="18" charset="-52"/>
              </a:rPr>
              <a:t> </a:t>
            </a:r>
            <a:r>
              <a:rPr lang="ru-RU" sz="3000" i="1" dirty="0" err="1">
                <a:latin typeface="Times New Roman Tj" panose="02020603050405020304" pitchFamily="18" charset="-52"/>
              </a:rPr>
              <a:t>хизмати</a:t>
            </a:r>
            <a:r>
              <a:rPr lang="ru-RU" sz="3000" i="1" dirty="0">
                <a:latin typeface="Times New Roman Tj" panose="02020603050405020304" pitchFamily="18" charset="-52"/>
              </a:rPr>
              <a:t> </a:t>
            </a:r>
            <a:r>
              <a:rPr lang="ru-RU" sz="3000" i="1" dirty="0" err="1">
                <a:latin typeface="Times New Roman Tj" panose="02020603050405020304" pitchFamily="18" charset="-52"/>
              </a:rPr>
              <a:t>давлатї</a:t>
            </a:r>
            <a:r>
              <a:rPr lang="ru-RU" sz="3000" i="1" dirty="0">
                <a:latin typeface="Times New Roman Tj" panose="02020603050405020304" pitchFamily="18" charset="-52"/>
              </a:rPr>
              <a:t>»)</a:t>
            </a:r>
            <a:endParaRPr lang="ru-RU" sz="3000" dirty="0">
              <a:latin typeface="Times New Roman Tj" panose="02020603050405020304" pitchFamily="18" charset="-52"/>
            </a:endParaRPr>
          </a:p>
          <a:p>
            <a:pPr algn="just"/>
            <a:endParaRPr lang="ru-RU" sz="30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72</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Талаботҳои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тахассусии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умумӣ</a:t>
            </a:r>
            <a:r>
              <a:rPr lang="ru-RU" sz="2400" b="1" dirty="0">
                <a:solidFill>
                  <a:schemeClr val="accent1">
                    <a:lumMod val="75000"/>
                  </a:schemeClr>
                </a:solidFill>
                <a:latin typeface="Times New Roman Tj" pitchFamily="18" charset="-52"/>
              </a:rPr>
              <a:t> (2)</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1929597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a:xfrm>
            <a:off x="374848" y="1264110"/>
            <a:ext cx="8311952" cy="5015582"/>
          </a:xfrm>
        </p:spPr>
        <p:txBody>
          <a:bodyPr>
            <a:noAutofit/>
          </a:bodyPr>
          <a:lstStyle/>
          <a:p>
            <a:pPr marL="0" indent="0" algn="just">
              <a:lnSpc>
                <a:spcPct val="150000"/>
              </a:lnSpc>
              <a:buNone/>
            </a:pP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Қонунҳо</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ва</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дигар</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санадҳои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меъёрии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ҳуқуқии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Ҷумҳурии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Тоҷикистон</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метавонанд</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нисбат</a:t>
            </a:r>
            <a:r>
              <a:rPr lang="ru-RU" sz="3000" dirty="0">
                <a:effectLst/>
                <a:latin typeface="Times New Roman" panose="02020603050405020304" pitchFamily="18" charset="0"/>
                <a:ea typeface="Times New Roman" panose="02020603050405020304" pitchFamily="18" charset="0"/>
              </a:rPr>
              <a:t> ба </a:t>
            </a:r>
            <a:r>
              <a:rPr lang="ru-RU" sz="3000" dirty="0" err="1">
                <a:effectLst/>
                <a:latin typeface="Times New Roman" panose="02020603050405020304" pitchFamily="18" charset="0"/>
                <a:ea typeface="Times New Roman" panose="02020603050405020304" pitchFamily="18" charset="0"/>
              </a:rPr>
              <a:t>мансабҳои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давлатии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хизмати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давлатӣ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талаботи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дигари</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тахассусӣ</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муқаррар</a:t>
            </a:r>
            <a:r>
              <a:rPr lang="ru-RU" sz="3000" dirty="0">
                <a:effectLst/>
                <a:latin typeface="Times New Roman" panose="02020603050405020304" pitchFamily="18" charset="0"/>
                <a:ea typeface="Times New Roman" panose="02020603050405020304" pitchFamily="18" charset="0"/>
              </a:rPr>
              <a:t> </a:t>
            </a:r>
            <a:r>
              <a:rPr lang="ru-RU" sz="3000" dirty="0" err="1">
                <a:effectLst/>
                <a:latin typeface="Times New Roman" panose="02020603050405020304" pitchFamily="18" charset="0"/>
                <a:ea typeface="Times New Roman" panose="02020603050405020304" pitchFamily="18" charset="0"/>
              </a:rPr>
              <a:t>намоянд</a:t>
            </a:r>
            <a:r>
              <a:rPr lang="ru-RU" sz="3000" dirty="0">
                <a:effectLst/>
                <a:latin typeface="Times New Roman" panose="02020603050405020304" pitchFamily="18" charset="0"/>
                <a:ea typeface="Times New Roman" panose="02020603050405020304" pitchFamily="18" charset="0"/>
              </a:rPr>
              <a:t>.</a:t>
            </a:r>
            <a:endParaRPr lang="ru-RU" sz="800" dirty="0">
              <a:effectLst/>
              <a:latin typeface="Times New Roman" panose="02020603050405020304" pitchFamily="18" charset="0"/>
              <a:ea typeface="Times New Roman" panose="02020603050405020304" pitchFamily="18" charset="0"/>
            </a:endParaRPr>
          </a:p>
          <a:p>
            <a:pPr marL="0" indent="0" algn="just">
              <a:spcBef>
                <a:spcPts val="0"/>
              </a:spcBef>
              <a:buNone/>
            </a:pPr>
            <a:r>
              <a:rPr lang="ru-RU" sz="3000" dirty="0">
                <a:effectLst/>
                <a:latin typeface="Times New Roman Tj" panose="02020603050405020304" pitchFamily="18" charset="-52"/>
                <a:ea typeface="Times New Roman" panose="02020603050405020304" pitchFamily="18" charset="0"/>
              </a:rPr>
              <a:t>	</a:t>
            </a:r>
            <a:r>
              <a:rPr lang="ru-RU" sz="3000" i="1" dirty="0">
                <a:latin typeface="Times New Roman Tj" panose="02020603050405020304" pitchFamily="18" charset="-52"/>
              </a:rPr>
              <a:t>(</a:t>
            </a:r>
            <a:r>
              <a:rPr lang="ru-RU" sz="3000" dirty="0" err="1">
                <a:latin typeface="Times New Roman Tj" panose="02020603050405020304" pitchFamily="18" charset="-52"/>
              </a:rPr>
              <a:t>Ќисми</a:t>
            </a:r>
            <a:r>
              <a:rPr lang="ru-RU" sz="3000" dirty="0">
                <a:latin typeface="Times New Roman Tj" panose="02020603050405020304" pitchFamily="18" charset="-52"/>
              </a:rPr>
              <a:t> 5 </a:t>
            </a:r>
            <a:r>
              <a:rPr lang="ru-RU" sz="3000" i="1" dirty="0" err="1">
                <a:latin typeface="Times New Roman Tj" panose="02020603050405020304" pitchFamily="18" charset="-52"/>
              </a:rPr>
              <a:t>моддаи</a:t>
            </a:r>
            <a:r>
              <a:rPr lang="ru-RU" sz="3000" i="1" dirty="0">
                <a:latin typeface="Times New Roman Tj" panose="02020603050405020304" pitchFamily="18" charset="-52"/>
              </a:rPr>
              <a:t> 11 </a:t>
            </a:r>
            <a:r>
              <a:rPr lang="ru-RU" sz="3000" i="1" dirty="0" err="1">
                <a:latin typeface="Times New Roman Tj" panose="02020603050405020304" pitchFamily="18" charset="-52"/>
              </a:rPr>
              <a:t>Ќонуни</a:t>
            </a:r>
            <a:r>
              <a:rPr lang="ru-RU" sz="3000" i="1" dirty="0">
                <a:latin typeface="Times New Roman Tj" panose="02020603050405020304" pitchFamily="18" charset="-52"/>
              </a:rPr>
              <a:t> </a:t>
            </a:r>
            <a:r>
              <a:rPr lang="ru-RU" sz="3000" i="1" dirty="0" err="1">
                <a:latin typeface="Times New Roman Tj" panose="02020603050405020304" pitchFamily="18" charset="-52"/>
              </a:rPr>
              <a:t>Љумњурии</a:t>
            </a:r>
            <a:r>
              <a:rPr lang="ru-RU" sz="3000" i="1" dirty="0">
                <a:latin typeface="Times New Roman Tj" panose="02020603050405020304" pitchFamily="18" charset="-52"/>
              </a:rPr>
              <a:t> </a:t>
            </a:r>
            <a:r>
              <a:rPr lang="ru-RU" sz="3000" i="1" dirty="0" err="1">
                <a:latin typeface="Times New Roman Tj" panose="02020603050405020304" pitchFamily="18" charset="-52"/>
              </a:rPr>
              <a:t>Тољикистон</a:t>
            </a:r>
            <a:r>
              <a:rPr lang="ru-RU" sz="3000" i="1" dirty="0">
                <a:latin typeface="Times New Roman Tj" panose="02020603050405020304" pitchFamily="18" charset="-52"/>
              </a:rPr>
              <a:t> «Дар </a:t>
            </a:r>
            <a:r>
              <a:rPr lang="ru-RU" sz="3000" i="1" dirty="0" err="1">
                <a:latin typeface="Times New Roman Tj" panose="02020603050405020304" pitchFamily="18" charset="-52"/>
              </a:rPr>
              <a:t>бораи</a:t>
            </a:r>
            <a:r>
              <a:rPr lang="ru-RU" sz="3000" i="1" dirty="0">
                <a:latin typeface="Times New Roman Tj" panose="02020603050405020304" pitchFamily="18" charset="-52"/>
              </a:rPr>
              <a:t> </a:t>
            </a:r>
            <a:r>
              <a:rPr lang="ru-RU" sz="3000" i="1" dirty="0" err="1">
                <a:latin typeface="Times New Roman Tj" panose="02020603050405020304" pitchFamily="18" charset="-52"/>
              </a:rPr>
              <a:t>хизмати</a:t>
            </a:r>
            <a:r>
              <a:rPr lang="ru-RU" sz="3000" i="1" dirty="0">
                <a:latin typeface="Times New Roman Tj" panose="02020603050405020304" pitchFamily="18" charset="-52"/>
              </a:rPr>
              <a:t> </a:t>
            </a:r>
            <a:r>
              <a:rPr lang="ru-RU" sz="3000" i="1" dirty="0" err="1">
                <a:latin typeface="Times New Roman Tj" panose="02020603050405020304" pitchFamily="18" charset="-52"/>
              </a:rPr>
              <a:t>давлатї</a:t>
            </a:r>
            <a:r>
              <a:rPr lang="ru-RU" sz="3000" i="1" dirty="0">
                <a:latin typeface="Times New Roman Tj" panose="02020603050405020304" pitchFamily="18" charset="-52"/>
              </a:rPr>
              <a:t>»)</a:t>
            </a:r>
            <a:endParaRPr lang="ru-RU" sz="3000" dirty="0">
              <a:latin typeface="Times New Roman Tj" panose="02020603050405020304" pitchFamily="18" charset="-52"/>
            </a:endParaRPr>
          </a:p>
          <a:p>
            <a:pPr algn="just"/>
            <a:endParaRPr lang="ru-RU" sz="30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73</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Талаботҳои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тахассусии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умумӣ</a:t>
            </a:r>
            <a:r>
              <a:rPr lang="ru-RU" sz="2400" b="1" dirty="0">
                <a:solidFill>
                  <a:schemeClr val="accent1">
                    <a:lumMod val="75000"/>
                  </a:schemeClr>
                </a:solidFill>
                <a:latin typeface="Times New Roman Tj" pitchFamily="18" charset="-52"/>
              </a:rPr>
              <a:t> (3)</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3736960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a:xfrm>
            <a:off x="374848" y="1264110"/>
            <a:ext cx="8311952" cy="5015582"/>
          </a:xfrm>
        </p:spPr>
        <p:txBody>
          <a:bodyPr>
            <a:noAutofit/>
          </a:bodyPr>
          <a:lstStyle/>
          <a:p>
            <a:pPr marL="0" indent="0" algn="just">
              <a:lnSpc>
                <a:spcPct val="150000"/>
              </a:lnSpc>
              <a:buNone/>
            </a:pP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Сатҳи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талаботи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тахассусӣ</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барои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хизматчиёни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давлатии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маъмурӣ</a:t>
            </a:r>
            <a:r>
              <a:rPr lang="ru-RU" sz="3000" dirty="0">
                <a:effectLst/>
                <a:latin typeface="Times New Roman Tj" panose="02020603050405020304" pitchFamily="18" charset="-52"/>
                <a:ea typeface="Times New Roman" panose="02020603050405020304" pitchFamily="18" charset="0"/>
              </a:rPr>
              <a:t> аз </a:t>
            </a:r>
            <a:r>
              <a:rPr lang="ru-RU" sz="3000" dirty="0" err="1">
                <a:effectLst/>
                <a:latin typeface="Times New Roman Tj" panose="02020603050405020304" pitchFamily="18" charset="-52"/>
                <a:ea typeface="Times New Roman" panose="02020603050405020304" pitchFamily="18" charset="0"/>
              </a:rPr>
              <a:t>тарафи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мақоми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ваколатдори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соҳаи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хизмати</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давлатӣ</a:t>
            </a:r>
            <a:r>
              <a:rPr lang="ru-RU" sz="3000" dirty="0">
                <a:effectLst/>
                <a:latin typeface="Times New Roman Tj" panose="02020603050405020304" pitchFamily="18" charset="-52"/>
                <a:ea typeface="Times New Roman" panose="02020603050405020304" pitchFamily="18" charset="0"/>
              </a:rPr>
              <a:t> </a:t>
            </a:r>
            <a:r>
              <a:rPr lang="ru-RU" sz="3000" dirty="0" err="1">
                <a:effectLst/>
                <a:latin typeface="Times New Roman Tj" panose="02020603050405020304" pitchFamily="18" charset="-52"/>
                <a:ea typeface="Times New Roman" panose="02020603050405020304" pitchFamily="18" charset="0"/>
              </a:rPr>
              <a:t>муайян</a:t>
            </a:r>
            <a:r>
              <a:rPr lang="ru-RU" sz="3000" dirty="0">
                <a:effectLst/>
                <a:latin typeface="Times New Roman Tj" panose="02020603050405020304" pitchFamily="18" charset="-52"/>
                <a:ea typeface="Times New Roman" panose="02020603050405020304" pitchFamily="18" charset="0"/>
              </a:rPr>
              <a:t> карда </a:t>
            </a:r>
            <a:r>
              <a:rPr lang="ru-RU" sz="3000" dirty="0" err="1">
                <a:effectLst/>
                <a:latin typeface="Times New Roman Tj" panose="02020603050405020304" pitchFamily="18" charset="-52"/>
                <a:ea typeface="Times New Roman" panose="02020603050405020304" pitchFamily="18" charset="0"/>
              </a:rPr>
              <a:t>мешавад</a:t>
            </a:r>
            <a:r>
              <a:rPr lang="ru-RU" sz="3000" dirty="0">
                <a:effectLst/>
                <a:latin typeface="Times New Roman Tj" panose="02020603050405020304" pitchFamily="18" charset="-52"/>
                <a:ea typeface="Times New Roman" panose="02020603050405020304" pitchFamily="18" charset="0"/>
              </a:rPr>
              <a:t> .</a:t>
            </a:r>
          </a:p>
          <a:p>
            <a:pPr marL="0" indent="0" algn="just">
              <a:spcBef>
                <a:spcPts val="0"/>
              </a:spcBef>
              <a:buNone/>
            </a:pPr>
            <a:r>
              <a:rPr lang="ru-RU" sz="3000" dirty="0">
                <a:effectLst/>
                <a:latin typeface="Times New Roman Tj" panose="02020603050405020304" pitchFamily="18" charset="-52"/>
                <a:ea typeface="Times New Roman" panose="02020603050405020304" pitchFamily="18" charset="0"/>
              </a:rPr>
              <a:t>	</a:t>
            </a:r>
            <a:r>
              <a:rPr lang="ru-RU" sz="3000" i="1" dirty="0">
                <a:latin typeface="Times New Roman Tj" panose="02020603050405020304" pitchFamily="18" charset="-52"/>
              </a:rPr>
              <a:t>(</a:t>
            </a:r>
            <a:r>
              <a:rPr lang="ru-RU" sz="3000" dirty="0" err="1">
                <a:latin typeface="Times New Roman Tj" panose="02020603050405020304" pitchFamily="18" charset="-52"/>
              </a:rPr>
              <a:t>Ќисми</a:t>
            </a:r>
            <a:r>
              <a:rPr lang="ru-RU" sz="3000" dirty="0">
                <a:latin typeface="Times New Roman Tj" panose="02020603050405020304" pitchFamily="18" charset="-52"/>
              </a:rPr>
              <a:t> 5 </a:t>
            </a:r>
            <a:r>
              <a:rPr lang="ru-RU" sz="3000" i="1" dirty="0" err="1">
                <a:latin typeface="Times New Roman Tj" panose="02020603050405020304" pitchFamily="18" charset="-52"/>
              </a:rPr>
              <a:t>моддаи</a:t>
            </a:r>
            <a:r>
              <a:rPr lang="ru-RU" sz="3000" i="1" dirty="0">
                <a:latin typeface="Times New Roman Tj" panose="02020603050405020304" pitchFamily="18" charset="-52"/>
              </a:rPr>
              <a:t> 11 </a:t>
            </a:r>
            <a:r>
              <a:rPr lang="ru-RU" sz="3000" i="1" dirty="0" err="1">
                <a:latin typeface="Times New Roman Tj" panose="02020603050405020304" pitchFamily="18" charset="-52"/>
              </a:rPr>
              <a:t>Ќонуни</a:t>
            </a:r>
            <a:r>
              <a:rPr lang="ru-RU" sz="3000" i="1" dirty="0">
                <a:latin typeface="Times New Roman Tj" panose="02020603050405020304" pitchFamily="18" charset="-52"/>
              </a:rPr>
              <a:t> </a:t>
            </a:r>
            <a:r>
              <a:rPr lang="ru-RU" sz="3000" i="1" dirty="0" err="1">
                <a:latin typeface="Times New Roman Tj" panose="02020603050405020304" pitchFamily="18" charset="-52"/>
              </a:rPr>
              <a:t>Љумњурии</a:t>
            </a:r>
            <a:r>
              <a:rPr lang="ru-RU" sz="3000" i="1" dirty="0">
                <a:latin typeface="Times New Roman Tj" panose="02020603050405020304" pitchFamily="18" charset="-52"/>
              </a:rPr>
              <a:t> </a:t>
            </a:r>
            <a:r>
              <a:rPr lang="ru-RU" sz="3000" i="1" dirty="0" err="1">
                <a:latin typeface="Times New Roman Tj" panose="02020603050405020304" pitchFamily="18" charset="-52"/>
              </a:rPr>
              <a:t>Тољикистон</a:t>
            </a:r>
            <a:r>
              <a:rPr lang="ru-RU" sz="3000" i="1" dirty="0">
                <a:latin typeface="Times New Roman Tj" panose="02020603050405020304" pitchFamily="18" charset="-52"/>
              </a:rPr>
              <a:t> «Дар </a:t>
            </a:r>
            <a:r>
              <a:rPr lang="ru-RU" sz="3000" i="1" dirty="0" err="1">
                <a:latin typeface="Times New Roman Tj" panose="02020603050405020304" pitchFamily="18" charset="-52"/>
              </a:rPr>
              <a:t>бораи</a:t>
            </a:r>
            <a:r>
              <a:rPr lang="ru-RU" sz="3000" i="1" dirty="0">
                <a:latin typeface="Times New Roman Tj" panose="02020603050405020304" pitchFamily="18" charset="-52"/>
              </a:rPr>
              <a:t> </a:t>
            </a:r>
            <a:r>
              <a:rPr lang="ru-RU" sz="3000" i="1" dirty="0" err="1">
                <a:latin typeface="Times New Roman Tj" panose="02020603050405020304" pitchFamily="18" charset="-52"/>
              </a:rPr>
              <a:t>хизмати</a:t>
            </a:r>
            <a:r>
              <a:rPr lang="ru-RU" sz="3000" i="1" dirty="0">
                <a:latin typeface="Times New Roman Tj" panose="02020603050405020304" pitchFamily="18" charset="-52"/>
              </a:rPr>
              <a:t> </a:t>
            </a:r>
            <a:r>
              <a:rPr lang="ru-RU" sz="3000" i="1" dirty="0" err="1">
                <a:latin typeface="Times New Roman Tj" panose="02020603050405020304" pitchFamily="18" charset="-52"/>
              </a:rPr>
              <a:t>давлатї</a:t>
            </a:r>
            <a:r>
              <a:rPr lang="ru-RU" sz="3000" i="1" dirty="0">
                <a:latin typeface="Times New Roman Tj" panose="02020603050405020304" pitchFamily="18" charset="-52"/>
              </a:rPr>
              <a:t>»)</a:t>
            </a:r>
            <a:endParaRPr lang="ru-RU" sz="3000" dirty="0">
              <a:latin typeface="Times New Roman Tj" panose="02020603050405020304" pitchFamily="18" charset="-52"/>
            </a:endParaRPr>
          </a:p>
          <a:p>
            <a:pPr algn="just"/>
            <a:endParaRPr lang="ru-RU" sz="30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74</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Сатҳи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талаботҳои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тахассусӣ</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13346029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p:txBody>
          <a:bodyPr>
            <a:noAutofit/>
          </a:bodyPr>
          <a:lstStyle/>
          <a:p>
            <a:pPr marL="0" indent="0" algn="just">
              <a:buNone/>
            </a:pP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Фармоиши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Агентии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хизмати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назди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Президенти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Ҷумҳурии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Тоҷикистон</a:t>
            </a:r>
            <a:r>
              <a:rPr lang="ru-RU" dirty="0">
                <a:latin typeface="Times New Roman" panose="02020603050405020304" pitchFamily="18" charset="0"/>
                <a:ea typeface="Times New Roman" panose="02020603050405020304" pitchFamily="18" charset="0"/>
              </a:rPr>
              <a:t> аз</a:t>
            </a:r>
            <a:r>
              <a:rPr lang="ru-RU" dirty="0">
                <a:effectLst/>
                <a:latin typeface="Times New Roman" panose="02020603050405020304" pitchFamily="18" charset="0"/>
                <a:ea typeface="Times New Roman" panose="02020603050405020304" pitchFamily="18" charset="0"/>
              </a:rPr>
              <a:t> 24 </a:t>
            </a:r>
            <a:r>
              <a:rPr lang="ru-RU" dirty="0" err="1">
                <a:effectLst/>
                <a:latin typeface="Times New Roman" panose="02020603050405020304" pitchFamily="18" charset="0"/>
                <a:ea typeface="Times New Roman" panose="02020603050405020304" pitchFamily="18" charset="0"/>
              </a:rPr>
              <a:t>августи</a:t>
            </a:r>
            <a:r>
              <a:rPr lang="ru-RU" dirty="0">
                <a:effectLst/>
                <a:latin typeface="Times New Roman" panose="02020603050405020304" pitchFamily="18" charset="0"/>
                <a:ea typeface="Times New Roman" panose="02020603050405020304" pitchFamily="18" charset="0"/>
              </a:rPr>
              <a:t> соли 2011, №153 </a:t>
            </a:r>
            <a:r>
              <a:rPr lang="ru-RU" i="1" dirty="0">
                <a:latin typeface="Times New Roman Tj" panose="02020603050405020304" pitchFamily="18" charset="-52"/>
              </a:rPr>
              <a:t>«Дар </a:t>
            </a:r>
            <a:r>
              <a:rPr lang="ru-RU" i="1" dirty="0" err="1">
                <a:latin typeface="Times New Roman Tj" panose="02020603050405020304" pitchFamily="18" charset="-52"/>
              </a:rPr>
              <a:t>бораи</a:t>
            </a:r>
            <a:r>
              <a:rPr lang="ru-RU" i="1" dirty="0">
                <a:latin typeface="Times New Roman Tj" panose="02020603050405020304" pitchFamily="18" charset="-52"/>
              </a:rPr>
              <a:t> </a:t>
            </a:r>
            <a:r>
              <a:rPr lang="ru-RU" i="1" dirty="0" err="1">
                <a:latin typeface="Times New Roman Tj" panose="02020603050405020304" pitchFamily="18" charset="-52"/>
              </a:rPr>
              <a:t>тасдиқи</a:t>
            </a:r>
            <a:r>
              <a:rPr lang="ru-RU" i="1" dirty="0">
                <a:latin typeface="Times New Roman Tj" panose="02020603050405020304" pitchFamily="18" charset="-52"/>
              </a:rPr>
              <a:t> </a:t>
            </a:r>
            <a:r>
              <a:rPr lang="ru-RU" i="1" dirty="0" err="1">
                <a:latin typeface="Times New Roman Tj" panose="02020603050405020304" pitchFamily="18" charset="-52"/>
              </a:rPr>
              <a:t>Дастурамали</a:t>
            </a:r>
            <a:r>
              <a:rPr lang="ru-RU" i="1" dirty="0">
                <a:latin typeface="Times New Roman Tj" panose="02020603050405020304" pitchFamily="18" charset="-52"/>
              </a:rPr>
              <a:t> </a:t>
            </a:r>
            <a:r>
              <a:rPr lang="ru-RU" i="1" dirty="0" err="1">
                <a:latin typeface="Times New Roman Tj" panose="02020603050405020304" pitchFamily="18" charset="-52"/>
              </a:rPr>
              <a:t>талаботи</a:t>
            </a:r>
            <a:r>
              <a:rPr lang="ru-RU" i="1" dirty="0">
                <a:latin typeface="Times New Roman Tj" panose="02020603050405020304" pitchFamily="18" charset="-52"/>
              </a:rPr>
              <a:t> </a:t>
            </a:r>
            <a:r>
              <a:rPr lang="ru-RU" i="1" dirty="0" err="1">
                <a:latin typeface="Times New Roman Tj" panose="02020603050405020304" pitchFamily="18" charset="-52"/>
              </a:rPr>
              <a:t>тахассусӣ</a:t>
            </a:r>
            <a:r>
              <a:rPr lang="ru-RU" i="1" dirty="0">
                <a:latin typeface="Times New Roman Tj" panose="02020603050405020304" pitchFamily="18" charset="-52"/>
              </a:rPr>
              <a:t> </a:t>
            </a:r>
            <a:r>
              <a:rPr lang="ru-RU" i="1" dirty="0" err="1">
                <a:latin typeface="Times New Roman Tj" panose="02020603050405020304" pitchFamily="18" charset="-52"/>
              </a:rPr>
              <a:t>барои</a:t>
            </a:r>
            <a:r>
              <a:rPr lang="ru-RU" i="1" dirty="0">
                <a:latin typeface="Times New Roman Tj" panose="02020603050405020304" pitchFamily="18" charset="-52"/>
              </a:rPr>
              <a:t> </a:t>
            </a:r>
            <a:r>
              <a:rPr lang="ru-RU" i="1" dirty="0" err="1">
                <a:latin typeface="Times New Roman Tj" panose="02020603050405020304" pitchFamily="18" charset="-52"/>
              </a:rPr>
              <a:t>хизматчиёни</a:t>
            </a:r>
            <a:r>
              <a:rPr lang="ru-RU" i="1" dirty="0">
                <a:latin typeface="Times New Roman Tj" panose="02020603050405020304" pitchFamily="18" charset="-52"/>
              </a:rPr>
              <a:t> </a:t>
            </a:r>
            <a:r>
              <a:rPr lang="ru-RU" i="1" dirty="0" err="1">
                <a:latin typeface="Times New Roman Tj" panose="02020603050405020304" pitchFamily="18" charset="-52"/>
              </a:rPr>
              <a:t>давлатии</a:t>
            </a:r>
            <a:r>
              <a:rPr lang="ru-RU" i="1" dirty="0">
                <a:latin typeface="Times New Roman Tj" panose="02020603050405020304" pitchFamily="18" charset="-52"/>
              </a:rPr>
              <a:t> </a:t>
            </a:r>
            <a:r>
              <a:rPr lang="ru-RU" i="1" dirty="0" err="1">
                <a:latin typeface="Times New Roman Tj" panose="02020603050405020304" pitchFamily="18" charset="-52"/>
              </a:rPr>
              <a:t>маъмурии</a:t>
            </a:r>
            <a:r>
              <a:rPr lang="ru-RU" i="1" dirty="0">
                <a:latin typeface="Times New Roman Tj" panose="02020603050405020304" pitchFamily="18" charset="-52"/>
              </a:rPr>
              <a:t> </a:t>
            </a:r>
            <a:r>
              <a:rPr lang="ru-RU" i="1" dirty="0" err="1">
                <a:latin typeface="Times New Roman Tj" panose="02020603050405020304" pitchFamily="18" charset="-52"/>
              </a:rPr>
              <a:t>Ҷумҳурии</a:t>
            </a:r>
            <a:r>
              <a:rPr lang="ru-RU" i="1" dirty="0">
                <a:latin typeface="Times New Roman Tj" panose="02020603050405020304" pitchFamily="18" charset="-52"/>
              </a:rPr>
              <a:t> </a:t>
            </a:r>
            <a:r>
              <a:rPr lang="ru-RU" i="1" dirty="0" err="1">
                <a:latin typeface="Times New Roman Tj" panose="02020603050405020304" pitchFamily="18" charset="-52"/>
              </a:rPr>
              <a:t>Тоҷикистон</a:t>
            </a:r>
            <a:r>
              <a:rPr lang="ru-RU" i="1" dirty="0">
                <a:latin typeface="Times New Roman Tj" panose="02020603050405020304" pitchFamily="18" charset="-52"/>
              </a:rPr>
              <a:t>» (дар </a:t>
            </a:r>
            <a:r>
              <a:rPr lang="ru-RU" i="1" dirty="0" err="1">
                <a:latin typeface="Times New Roman Tj" panose="02020603050405020304" pitchFamily="18" charset="-52"/>
              </a:rPr>
              <a:t>Вазорати</a:t>
            </a:r>
            <a:r>
              <a:rPr lang="ru-RU" i="1" dirty="0">
                <a:latin typeface="Times New Roman Tj" panose="02020603050405020304" pitchFamily="18" charset="-52"/>
              </a:rPr>
              <a:t> </a:t>
            </a:r>
            <a:r>
              <a:rPr lang="ru-RU" i="1" dirty="0" err="1">
                <a:latin typeface="Times New Roman Tj" panose="02020603050405020304" pitchFamily="18" charset="-52"/>
              </a:rPr>
              <a:t>адлияи</a:t>
            </a:r>
            <a:r>
              <a:rPr lang="ru-RU" i="1" dirty="0">
                <a:latin typeface="Times New Roman Tj" panose="02020603050405020304" pitchFamily="18" charset="-52"/>
              </a:rPr>
              <a:t> </a:t>
            </a:r>
            <a:r>
              <a:rPr lang="ru-RU" i="1" dirty="0" err="1">
                <a:latin typeface="Times New Roman Tj" panose="02020603050405020304" pitchFamily="18" charset="-52"/>
              </a:rPr>
              <a:t>Ҷумҳурии</a:t>
            </a:r>
            <a:r>
              <a:rPr lang="ru-RU" i="1" dirty="0">
                <a:latin typeface="Times New Roman Tj" panose="02020603050405020304" pitchFamily="18" charset="-52"/>
              </a:rPr>
              <a:t> </a:t>
            </a:r>
            <a:r>
              <a:rPr lang="ru-RU" i="1" dirty="0" err="1">
                <a:latin typeface="Times New Roman Tj" panose="02020603050405020304" pitchFamily="18" charset="-52"/>
              </a:rPr>
              <a:t>Тоҷикистон</a:t>
            </a:r>
            <a:r>
              <a:rPr lang="ru-RU" i="1" dirty="0">
                <a:latin typeface="Times New Roman Tj" panose="02020603050405020304" pitchFamily="18" charset="-52"/>
              </a:rPr>
              <a:t> аз 26 сентябри соли 2011, №436 </a:t>
            </a:r>
            <a:r>
              <a:rPr lang="ru-RU" sz="3200" i="1" dirty="0">
                <a:latin typeface="Times New Roman Tj" panose="02020603050405020304" pitchFamily="18" charset="-52"/>
              </a:rPr>
              <a:t>«а» ба </a:t>
            </a:r>
            <a:r>
              <a:rPr lang="ru-RU" sz="3200" i="1" dirty="0" err="1">
                <a:latin typeface="Times New Roman Tj" panose="02020603050405020304" pitchFamily="18" charset="-52"/>
              </a:rPr>
              <a:t>қайди</a:t>
            </a:r>
            <a:r>
              <a:rPr lang="ru-RU" sz="3200" i="1" dirty="0">
                <a:latin typeface="Times New Roman Tj" panose="02020603050405020304" pitchFamily="18" charset="-52"/>
              </a:rPr>
              <a:t> </a:t>
            </a:r>
            <a:r>
              <a:rPr lang="ru-RU" sz="3200" i="1" dirty="0" err="1">
                <a:latin typeface="Times New Roman Tj" panose="02020603050405020304" pitchFamily="18" charset="-52"/>
              </a:rPr>
              <a:t>давлатӣ</a:t>
            </a:r>
            <a:r>
              <a:rPr lang="ru-RU" sz="3200" i="1" dirty="0">
                <a:latin typeface="Times New Roman Tj" panose="02020603050405020304" pitchFamily="18" charset="-52"/>
              </a:rPr>
              <a:t> </a:t>
            </a:r>
            <a:r>
              <a:rPr lang="ru-RU" sz="3200" i="1" dirty="0" err="1">
                <a:latin typeface="Times New Roman Tj" panose="02020603050405020304" pitchFamily="18" charset="-52"/>
              </a:rPr>
              <a:t>гирифта</a:t>
            </a:r>
            <a:r>
              <a:rPr lang="ru-RU" sz="3200" i="1" dirty="0">
                <a:latin typeface="Times New Roman Tj" panose="02020603050405020304" pitchFamily="18" charset="-52"/>
              </a:rPr>
              <a:t> </a:t>
            </a:r>
            <a:r>
              <a:rPr lang="ru-RU" sz="3200" i="1" dirty="0" err="1">
                <a:latin typeface="Times New Roman Tj" panose="02020603050405020304" pitchFamily="18" charset="-52"/>
              </a:rPr>
              <a:t>шудааст</a:t>
            </a:r>
            <a:r>
              <a:rPr lang="ru-RU" i="1" dirty="0">
                <a:latin typeface="Times New Roman Tj" panose="02020603050405020304" pitchFamily="18" charset="-52"/>
              </a:rPr>
              <a:t>)</a:t>
            </a:r>
            <a:endParaRPr lang="ru-RU" b="0" i="0" dirty="0">
              <a:solidFill>
                <a:srgbClr val="000000"/>
              </a:solidFill>
              <a:effectLst/>
              <a:latin typeface="Times New Roman Tj" panose="02020603050405020304" pitchFamily="18" charset="-52"/>
            </a:endParaRPr>
          </a:p>
          <a:p>
            <a:pPr algn="just">
              <a:buFont typeface="Arial" pitchFamily="34" charset="0"/>
              <a:buNone/>
            </a:pPr>
            <a:r>
              <a:rPr lang="ru-RU" i="1" dirty="0">
                <a:latin typeface="Times New Roman Tj" panose="02020603050405020304" pitchFamily="18" charset="-52"/>
              </a:rPr>
              <a:t>	</a:t>
            </a:r>
            <a:endParaRPr lang="ru-RU" dirty="0"/>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75</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400" b="1" dirty="0">
              <a:solidFill>
                <a:schemeClr val="accent1">
                  <a:lumMod val="75000"/>
                </a:schemeClr>
              </a:solidFill>
              <a:latin typeface="Times New Roman Tj" pitchFamily="18" charset="-52"/>
            </a:endParaRPr>
          </a:p>
          <a:p>
            <a:r>
              <a:rPr lang="ru-RU" sz="2400" b="1" dirty="0" err="1">
                <a:solidFill>
                  <a:schemeClr val="accent1">
                    <a:lumMod val="75000"/>
                  </a:schemeClr>
                </a:solidFill>
                <a:latin typeface="Times New Roman Tj" pitchFamily="18" charset="-52"/>
              </a:rPr>
              <a:t>Дастурамали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талаботи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тахассусӣ</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барои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хизматчиёни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давлатии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маъмурӣ</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2487800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p:txBody>
          <a:bodyPr>
            <a:noAutofit/>
          </a:bodyPr>
          <a:lstStyle/>
          <a:p>
            <a:pPr marL="0" indent="0" algn="just">
              <a:buNone/>
            </a:pP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Дастурамали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мансабӣ</a:t>
            </a:r>
            <a:r>
              <a:rPr lang="ru-RU" dirty="0">
                <a:effectLst/>
                <a:latin typeface="Times New Roman" panose="02020603050405020304" pitchFamily="18" charset="0"/>
                <a:ea typeface="Times New Roman" panose="02020603050405020304" pitchFamily="18" charset="0"/>
              </a:rPr>
              <a:t> - </a:t>
            </a:r>
            <a:r>
              <a:rPr lang="ru-RU" dirty="0" err="1">
                <a:effectLst/>
                <a:latin typeface="Times New Roman" panose="02020603050405020304" pitchFamily="18" charset="0"/>
                <a:ea typeface="Times New Roman" panose="02020603050405020304" pitchFamily="18" charset="0"/>
              </a:rPr>
              <a:t>санаде</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ки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номгӯи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мансаби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талаботи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тахассусии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мушаххас</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нисбат</a:t>
            </a:r>
            <a:r>
              <a:rPr lang="ru-RU" dirty="0">
                <a:effectLst/>
                <a:latin typeface="Times New Roman" panose="02020603050405020304" pitchFamily="18" charset="0"/>
                <a:ea typeface="Times New Roman" panose="02020603050405020304" pitchFamily="18" charset="0"/>
              </a:rPr>
              <a:t> ба </a:t>
            </a:r>
            <a:r>
              <a:rPr lang="ru-RU" dirty="0" err="1">
                <a:effectLst/>
                <a:latin typeface="Times New Roman" panose="02020603050405020304" pitchFamily="18" charset="0"/>
                <a:ea typeface="Times New Roman" panose="02020603050405020304" pitchFamily="18" charset="0"/>
              </a:rPr>
              <a:t>ишғолкунандагони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мансаби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мазкур</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ӯҳдадориҳои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мансабӣ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ҳуқуқ</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ва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масъулияти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хизматчии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давлатиро</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пешбинӣ</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мекунад</a:t>
            </a:r>
            <a:r>
              <a:rPr lang="ru-RU" dirty="0">
                <a:effectLst/>
                <a:latin typeface="Times New Roman" panose="02020603050405020304" pitchFamily="18" charset="0"/>
                <a:ea typeface="Times New Roman" panose="02020603050405020304" pitchFamily="18" charset="0"/>
              </a:rPr>
              <a:t>.</a:t>
            </a:r>
          </a:p>
          <a:p>
            <a:pPr marL="0" indent="0" algn="just">
              <a:buNone/>
            </a:pPr>
            <a:r>
              <a:rPr lang="ru-RU" i="1" dirty="0">
                <a:latin typeface="Times New Roman Tj" panose="02020603050405020304" pitchFamily="18" charset="-52"/>
              </a:rPr>
              <a:t>	(</a:t>
            </a:r>
            <a:r>
              <a:rPr lang="ru-RU" i="1" dirty="0" err="1">
                <a:latin typeface="Times New Roman Tj" panose="02020603050405020304" pitchFamily="18" charset="-52"/>
              </a:rPr>
              <a:t>Сархати</a:t>
            </a:r>
            <a:r>
              <a:rPr lang="ru-RU" i="1" dirty="0">
                <a:latin typeface="Times New Roman Tj" panose="02020603050405020304" pitchFamily="18" charset="-52"/>
              </a:rPr>
              <a:t> </a:t>
            </a:r>
            <a:r>
              <a:rPr lang="ru-RU" i="1" dirty="0" err="1">
                <a:latin typeface="Times New Roman Tj" panose="02020603050405020304" pitchFamily="18" charset="-52"/>
              </a:rPr>
              <a:t>бистуми</a:t>
            </a:r>
            <a:r>
              <a:rPr lang="ru-RU" i="1" dirty="0">
                <a:latin typeface="Times New Roman Tj" panose="02020603050405020304" pitchFamily="18" charset="-52"/>
              </a:rPr>
              <a:t> </a:t>
            </a:r>
            <a:r>
              <a:rPr lang="ru-RU" i="1" dirty="0" err="1">
                <a:latin typeface="Times New Roman Tj" panose="02020603050405020304" pitchFamily="18" charset="-52"/>
              </a:rPr>
              <a:t>моддаи</a:t>
            </a:r>
            <a:r>
              <a:rPr lang="ru-RU" i="1" dirty="0">
                <a:latin typeface="Times New Roman Tj" panose="02020603050405020304" pitchFamily="18" charset="-52"/>
              </a:rPr>
              <a:t> 1 </a:t>
            </a:r>
            <a:r>
              <a:rPr lang="ru-RU" i="1" dirty="0" err="1">
                <a:latin typeface="Times New Roman Tj" panose="02020603050405020304" pitchFamily="18" charset="-52"/>
              </a:rPr>
              <a:t>Ќонуни</a:t>
            </a:r>
            <a:r>
              <a:rPr lang="ru-RU" i="1" dirty="0">
                <a:latin typeface="Times New Roman Tj" panose="02020603050405020304" pitchFamily="18" charset="-52"/>
              </a:rPr>
              <a:t> </a:t>
            </a:r>
            <a:r>
              <a:rPr lang="ru-RU" i="1" dirty="0" err="1">
                <a:latin typeface="Times New Roman Tj" panose="02020603050405020304" pitchFamily="18" charset="-52"/>
              </a:rPr>
              <a:t>Љумњурии</a:t>
            </a:r>
            <a:r>
              <a:rPr lang="ru-RU" i="1" dirty="0">
                <a:latin typeface="Times New Roman Tj" panose="02020603050405020304" pitchFamily="18" charset="-52"/>
              </a:rPr>
              <a:t> </a:t>
            </a:r>
            <a:r>
              <a:rPr lang="ru-RU" i="1" dirty="0" err="1">
                <a:latin typeface="Times New Roman Tj" panose="02020603050405020304" pitchFamily="18" charset="-52"/>
              </a:rPr>
              <a:t>Тољикистон</a:t>
            </a:r>
            <a:r>
              <a:rPr lang="ru-RU" i="1" dirty="0">
                <a:latin typeface="Times New Roman Tj" panose="02020603050405020304" pitchFamily="18" charset="-52"/>
              </a:rPr>
              <a:t> «Дар </a:t>
            </a:r>
            <a:r>
              <a:rPr lang="ru-RU" i="1" dirty="0" err="1">
                <a:latin typeface="Times New Roman Tj" panose="02020603050405020304" pitchFamily="18" charset="-52"/>
              </a:rPr>
              <a:t>бораи</a:t>
            </a:r>
            <a:r>
              <a:rPr lang="ru-RU" i="1" dirty="0">
                <a:latin typeface="Times New Roman Tj" panose="02020603050405020304" pitchFamily="18" charset="-52"/>
              </a:rPr>
              <a:t> </a:t>
            </a:r>
            <a:r>
              <a:rPr lang="ru-RU" i="1" dirty="0" err="1">
                <a:latin typeface="Times New Roman Tj" panose="02020603050405020304" pitchFamily="18" charset="-52"/>
              </a:rPr>
              <a:t>хизмати</a:t>
            </a:r>
            <a:r>
              <a:rPr lang="ru-RU" i="1" dirty="0">
                <a:latin typeface="Times New Roman Tj" panose="02020603050405020304" pitchFamily="18" charset="-52"/>
              </a:rPr>
              <a:t> </a:t>
            </a:r>
            <a:r>
              <a:rPr lang="ru-RU" i="1" dirty="0" err="1">
                <a:latin typeface="Times New Roman Tj" panose="02020603050405020304" pitchFamily="18" charset="-52"/>
              </a:rPr>
              <a:t>давлатї</a:t>
            </a:r>
            <a:r>
              <a:rPr lang="ru-RU" i="1" dirty="0">
                <a:latin typeface="Times New Roman Tj" panose="02020603050405020304" pitchFamily="18" charset="-52"/>
              </a:rPr>
              <a:t>»)</a:t>
            </a:r>
            <a:endParaRPr lang="ru-RU" dirty="0">
              <a:latin typeface="Times New Roman Tj" panose="02020603050405020304" pitchFamily="18" charset="-52"/>
            </a:endParaRPr>
          </a:p>
          <a:p>
            <a:endParaRPr lang="ru-RU" dirty="0"/>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76</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Мафҳуми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дастурамали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мансабӣ</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769465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p:txBody>
          <a:bodyPr>
            <a:noAutofit/>
          </a:bodyPr>
          <a:lstStyle/>
          <a:p>
            <a:pPr marL="0" indent="0" algn="just">
              <a:buNone/>
            </a:pP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Фармоиши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Агентии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хизмати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давлатии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назди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Президенти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Ҷумҳурии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Тоҷикистон</a:t>
            </a:r>
            <a:r>
              <a:rPr lang="ru-RU" dirty="0">
                <a:effectLst/>
                <a:latin typeface="Times New Roman" panose="02020603050405020304" pitchFamily="18" charset="0"/>
                <a:ea typeface="Times New Roman" panose="02020603050405020304" pitchFamily="18" charset="0"/>
              </a:rPr>
              <a:t>, 12 майи соли 2011, №64 </a:t>
            </a:r>
            <a:r>
              <a:rPr lang="ru-RU" i="1" dirty="0">
                <a:latin typeface="Times New Roman Tj" panose="02020603050405020304" pitchFamily="18" charset="-52"/>
              </a:rPr>
              <a:t>«Дар </a:t>
            </a:r>
            <a:r>
              <a:rPr lang="ru-RU" i="1" dirty="0" err="1">
                <a:latin typeface="Times New Roman Tj" panose="02020603050405020304" pitchFamily="18" charset="-52"/>
              </a:rPr>
              <a:t>бораи</a:t>
            </a:r>
            <a:r>
              <a:rPr lang="ru-RU" i="1" dirty="0">
                <a:latin typeface="Times New Roman Tj" panose="02020603050405020304" pitchFamily="18" charset="-52"/>
              </a:rPr>
              <a:t> </a:t>
            </a:r>
            <a:r>
              <a:rPr lang="ru-RU" i="1" dirty="0" err="1">
                <a:latin typeface="Times New Roman Tj" panose="02020603050405020304" pitchFamily="18" charset="-52"/>
              </a:rPr>
              <a:t>тасдиқи</a:t>
            </a:r>
            <a:r>
              <a:rPr lang="ru-RU" i="1" dirty="0">
                <a:latin typeface="Times New Roman Tj" panose="02020603050405020304" pitchFamily="18" charset="-52"/>
              </a:rPr>
              <a:t> </a:t>
            </a:r>
            <a:r>
              <a:rPr lang="ru-RU" i="1" dirty="0" err="1">
                <a:latin typeface="Times New Roman Tj" panose="02020603050405020304" pitchFamily="18" charset="-52"/>
              </a:rPr>
              <a:t>Қоидаҳои</a:t>
            </a:r>
            <a:r>
              <a:rPr lang="ru-RU" i="1" dirty="0">
                <a:latin typeface="Times New Roman Tj" panose="02020603050405020304" pitchFamily="18" charset="-52"/>
              </a:rPr>
              <a:t> </a:t>
            </a:r>
            <a:r>
              <a:rPr lang="ru-RU" i="1" dirty="0" err="1">
                <a:latin typeface="Times New Roman Tj" panose="02020603050405020304" pitchFamily="18" charset="-52"/>
              </a:rPr>
              <a:t>таҳияи</a:t>
            </a:r>
            <a:r>
              <a:rPr lang="ru-RU" i="1" dirty="0">
                <a:latin typeface="Times New Roman Tj" panose="02020603050405020304" pitchFamily="18" charset="-52"/>
              </a:rPr>
              <a:t> </a:t>
            </a:r>
            <a:r>
              <a:rPr lang="ru-RU" i="1" dirty="0" err="1">
                <a:latin typeface="Times New Roman Tj" panose="02020603050405020304" pitchFamily="18" charset="-52"/>
              </a:rPr>
              <a:t>дастурамалҳои</a:t>
            </a:r>
            <a:r>
              <a:rPr lang="ru-RU" i="1" dirty="0">
                <a:latin typeface="Times New Roman Tj" panose="02020603050405020304" pitchFamily="18" charset="-52"/>
              </a:rPr>
              <a:t> </a:t>
            </a:r>
            <a:r>
              <a:rPr lang="ru-RU" i="1" dirty="0" err="1">
                <a:latin typeface="Times New Roman Tj" panose="02020603050405020304" pitchFamily="18" charset="-52"/>
              </a:rPr>
              <a:t>мансабии</a:t>
            </a:r>
            <a:r>
              <a:rPr lang="ru-RU" i="1" dirty="0">
                <a:latin typeface="Times New Roman Tj" panose="02020603050405020304" pitchFamily="18" charset="-52"/>
              </a:rPr>
              <a:t> </a:t>
            </a:r>
            <a:r>
              <a:rPr lang="ru-RU" i="1" dirty="0" err="1">
                <a:latin typeface="Times New Roman Tj" panose="02020603050405020304" pitchFamily="18" charset="-52"/>
              </a:rPr>
              <a:t>хизматчиёни</a:t>
            </a:r>
            <a:r>
              <a:rPr lang="ru-RU" i="1" dirty="0">
                <a:latin typeface="Times New Roman Tj" panose="02020603050405020304" pitchFamily="18" charset="-52"/>
              </a:rPr>
              <a:t> </a:t>
            </a:r>
            <a:r>
              <a:rPr lang="ru-RU" i="1" dirty="0" err="1">
                <a:latin typeface="Times New Roman Tj" panose="02020603050405020304" pitchFamily="18" charset="-52"/>
              </a:rPr>
              <a:t>давлатии</a:t>
            </a:r>
            <a:r>
              <a:rPr lang="ru-RU" i="1" dirty="0">
                <a:latin typeface="Times New Roman Tj" panose="02020603050405020304" pitchFamily="18" charset="-52"/>
              </a:rPr>
              <a:t> </a:t>
            </a:r>
            <a:r>
              <a:rPr lang="ru-RU" i="1" dirty="0" err="1">
                <a:latin typeface="Times New Roman Tj" panose="02020603050405020304" pitchFamily="18" charset="-52"/>
              </a:rPr>
              <a:t>маъмурии</a:t>
            </a:r>
            <a:r>
              <a:rPr lang="ru-RU" i="1" dirty="0">
                <a:latin typeface="Times New Roman Tj" panose="02020603050405020304" pitchFamily="18" charset="-52"/>
              </a:rPr>
              <a:t> </a:t>
            </a:r>
            <a:r>
              <a:rPr lang="ru-RU" i="1" dirty="0" err="1">
                <a:latin typeface="Times New Roman Tj" panose="02020603050405020304" pitchFamily="18" charset="-52"/>
              </a:rPr>
              <a:t>Ҷумҳурии</a:t>
            </a:r>
            <a:r>
              <a:rPr lang="ru-RU" i="1" dirty="0">
                <a:latin typeface="Times New Roman Tj" panose="02020603050405020304" pitchFamily="18" charset="-52"/>
              </a:rPr>
              <a:t> </a:t>
            </a:r>
            <a:r>
              <a:rPr lang="ru-RU" i="1" dirty="0" err="1">
                <a:latin typeface="Times New Roman Tj" panose="02020603050405020304" pitchFamily="18" charset="-52"/>
              </a:rPr>
              <a:t>Тоҷикистон</a:t>
            </a:r>
            <a:r>
              <a:rPr lang="ru-RU" i="1" dirty="0">
                <a:latin typeface="Times New Roman Tj" panose="02020603050405020304" pitchFamily="18" charset="-52"/>
              </a:rPr>
              <a:t>» (дар </a:t>
            </a:r>
            <a:r>
              <a:rPr lang="ru-RU" i="1" dirty="0" err="1">
                <a:latin typeface="Times New Roman Tj" panose="02020603050405020304" pitchFamily="18" charset="-52"/>
              </a:rPr>
              <a:t>Вазорати</a:t>
            </a:r>
            <a:r>
              <a:rPr lang="ru-RU" i="1" dirty="0">
                <a:latin typeface="Times New Roman Tj" panose="02020603050405020304" pitchFamily="18" charset="-52"/>
              </a:rPr>
              <a:t> </a:t>
            </a:r>
            <a:r>
              <a:rPr lang="ru-RU" i="1" dirty="0" err="1">
                <a:latin typeface="Times New Roman Tj" panose="02020603050405020304" pitchFamily="18" charset="-52"/>
              </a:rPr>
              <a:t>адлияи</a:t>
            </a:r>
            <a:r>
              <a:rPr lang="ru-RU" i="1" dirty="0">
                <a:latin typeface="Times New Roman Tj" panose="02020603050405020304" pitchFamily="18" charset="-52"/>
              </a:rPr>
              <a:t> </a:t>
            </a:r>
            <a:r>
              <a:rPr lang="ru-RU" i="1" dirty="0" err="1">
                <a:latin typeface="Times New Roman Tj" panose="02020603050405020304" pitchFamily="18" charset="-52"/>
              </a:rPr>
              <a:t>Ҷумҳурии</a:t>
            </a:r>
            <a:r>
              <a:rPr lang="ru-RU" i="1" dirty="0">
                <a:latin typeface="Times New Roman Tj" panose="02020603050405020304" pitchFamily="18" charset="-52"/>
              </a:rPr>
              <a:t> </a:t>
            </a:r>
            <a:r>
              <a:rPr lang="ru-RU" i="1" dirty="0" err="1">
                <a:latin typeface="Times New Roman Tj" panose="02020603050405020304" pitchFamily="18" charset="-52"/>
              </a:rPr>
              <a:t>Тоҷикистон</a:t>
            </a:r>
            <a:r>
              <a:rPr lang="ru-RU" i="1" dirty="0">
                <a:latin typeface="Times New Roman Tj" panose="02020603050405020304" pitchFamily="18" charset="-52"/>
              </a:rPr>
              <a:t> аз 20 июни соли 2011, №614 </a:t>
            </a:r>
            <a:r>
              <a:rPr lang="ru-RU" sz="3200" i="1" dirty="0">
                <a:latin typeface="Times New Roman Tj" panose="02020603050405020304" pitchFamily="18" charset="-52"/>
              </a:rPr>
              <a:t>ба </a:t>
            </a:r>
            <a:r>
              <a:rPr lang="ru-RU" sz="3200" i="1" dirty="0" err="1">
                <a:latin typeface="Times New Roman Tj" panose="02020603050405020304" pitchFamily="18" charset="-52"/>
              </a:rPr>
              <a:t>қайди</a:t>
            </a:r>
            <a:r>
              <a:rPr lang="ru-RU" sz="3200" i="1" dirty="0">
                <a:latin typeface="Times New Roman Tj" panose="02020603050405020304" pitchFamily="18" charset="-52"/>
              </a:rPr>
              <a:t> </a:t>
            </a:r>
            <a:r>
              <a:rPr lang="ru-RU" sz="3200" i="1" dirty="0" err="1">
                <a:latin typeface="Times New Roman Tj" panose="02020603050405020304" pitchFamily="18" charset="-52"/>
              </a:rPr>
              <a:t>давлатӣ</a:t>
            </a:r>
            <a:r>
              <a:rPr lang="ru-RU" sz="3200" i="1" dirty="0">
                <a:latin typeface="Times New Roman Tj" panose="02020603050405020304" pitchFamily="18" charset="-52"/>
              </a:rPr>
              <a:t> </a:t>
            </a:r>
            <a:r>
              <a:rPr lang="ru-RU" sz="3200" i="1" dirty="0" err="1">
                <a:latin typeface="Times New Roman Tj" panose="02020603050405020304" pitchFamily="18" charset="-52"/>
              </a:rPr>
              <a:t>гирифта</a:t>
            </a:r>
            <a:r>
              <a:rPr lang="ru-RU" sz="3200" i="1" dirty="0">
                <a:latin typeface="Times New Roman Tj" panose="02020603050405020304" pitchFamily="18" charset="-52"/>
              </a:rPr>
              <a:t> </a:t>
            </a:r>
            <a:r>
              <a:rPr lang="ru-RU" sz="3200" i="1" dirty="0" err="1">
                <a:latin typeface="Times New Roman Tj" panose="02020603050405020304" pitchFamily="18" charset="-52"/>
              </a:rPr>
              <a:t>шудааст</a:t>
            </a:r>
            <a:r>
              <a:rPr lang="ru-RU" i="1" dirty="0">
                <a:latin typeface="Times New Roman Tj" panose="02020603050405020304" pitchFamily="18" charset="-52"/>
              </a:rPr>
              <a:t>)</a:t>
            </a:r>
            <a:endParaRPr lang="ru-RU" b="0" i="0" dirty="0">
              <a:solidFill>
                <a:srgbClr val="000000"/>
              </a:solidFill>
              <a:effectLst/>
              <a:latin typeface="Times New Roman Tj" panose="02020603050405020304" pitchFamily="18" charset="-52"/>
            </a:endParaRPr>
          </a:p>
          <a:p>
            <a:pPr marL="0" indent="0" algn="just">
              <a:buNone/>
            </a:pPr>
            <a:endParaRPr lang="ru-RU" b="0" i="0" dirty="0">
              <a:solidFill>
                <a:srgbClr val="000000"/>
              </a:solidFill>
              <a:effectLst/>
              <a:latin typeface="Times New Roman Tj" panose="02020603050405020304" pitchFamily="18" charset="-52"/>
            </a:endParaRPr>
          </a:p>
          <a:p>
            <a:pPr algn="just">
              <a:buFont typeface="Arial" pitchFamily="34" charset="0"/>
              <a:buNone/>
            </a:pPr>
            <a:r>
              <a:rPr lang="ru-RU" i="1" dirty="0">
                <a:latin typeface="Times New Roman Tj" panose="02020603050405020304" pitchFamily="18" charset="-52"/>
              </a:rPr>
              <a:t>	</a:t>
            </a:r>
            <a:endParaRPr lang="ru-RU" dirty="0"/>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77</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Қоидаҳои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таҳияи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дастурамалҳои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мансабии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хизматчиёни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давлатии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маъмурӣ</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17341345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51FD5A23-5C79-4EDC-964C-A16905B03E14}"/>
              </a:ext>
            </a:extLst>
          </p:cNvPr>
          <p:cNvSpPr>
            <a:spLocks noGrp="1"/>
          </p:cNvSpPr>
          <p:nvPr>
            <p:ph type="sldNum" sz="quarter" idx="12"/>
          </p:nvPr>
        </p:nvSpPr>
        <p:spPr/>
        <p:txBody>
          <a:bodyPr/>
          <a:lstStyle/>
          <a:p>
            <a:fld id="{55CBD9F2-F491-4F64-B874-E143D18E6233}" type="slidenum">
              <a:rPr lang="ru-RU" smtClean="0"/>
              <a:pPr/>
              <a:t>78</a:t>
            </a:fld>
            <a:endParaRPr lang="ru-RU"/>
          </a:p>
        </p:txBody>
      </p:sp>
      <p:sp>
        <p:nvSpPr>
          <p:cNvPr id="6" name="Заголовок 1">
            <a:extLst>
              <a:ext uri="{FF2B5EF4-FFF2-40B4-BE49-F238E27FC236}">
                <a16:creationId xmlns:a16="http://schemas.microsoft.com/office/drawing/2014/main" id="{049559EA-6EA8-44C9-8E58-9B312FEF0D77}"/>
              </a:ext>
            </a:extLst>
          </p:cNvPr>
          <p:cNvSpPr txBox="1">
            <a:spLocks noGrp="1"/>
          </p:cNvSpPr>
          <p:nvPr>
            <p:ph type="title"/>
          </p:nvPr>
        </p:nvSpPr>
        <p:spPr>
          <a:xfrm>
            <a:off x="457200" y="274638"/>
            <a:ext cx="8229600" cy="922114"/>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7" name="Заголовок 1">
            <a:extLst>
              <a:ext uri="{FF2B5EF4-FFF2-40B4-BE49-F238E27FC236}">
                <a16:creationId xmlns:a16="http://schemas.microsoft.com/office/drawing/2014/main" id="{445F2937-4EC7-4F8F-B969-80C6133FA1C5}"/>
              </a:ext>
            </a:extLst>
          </p:cNvPr>
          <p:cNvSpPr txBox="1">
            <a:spLocks/>
          </p:cNvSpPr>
          <p:nvPr/>
        </p:nvSpPr>
        <p:spPr>
          <a:xfrm>
            <a:off x="-32549" y="564852"/>
            <a:ext cx="9514605" cy="7425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g-Cyrl-TJ" sz="3200" b="1" dirty="0">
                <a:solidFill>
                  <a:srgbClr val="002060"/>
                </a:solidFill>
                <a:latin typeface="Times New Roman Tj" panose="02020603050405020304" pitchFamily="18" charset="-52"/>
              </a:rPr>
              <a:t>Қабул ба хизмати давлатӣ дар Тоҷикистон</a:t>
            </a:r>
            <a:br>
              <a:rPr lang="ru-RU" sz="3200" b="1" dirty="0">
                <a:solidFill>
                  <a:srgbClr val="002060"/>
                </a:solidFill>
                <a:latin typeface="Times New Roman Tj" panose="02020603050405020304" pitchFamily="18" charset="-52"/>
              </a:rPr>
            </a:br>
            <a:endParaRPr lang="ru-RU" sz="3200" b="1" dirty="0">
              <a:solidFill>
                <a:srgbClr val="002060"/>
              </a:solidFill>
              <a:latin typeface="Times New Roman Tj" panose="02020603050405020304" pitchFamily="18" charset="-52"/>
            </a:endParaRPr>
          </a:p>
        </p:txBody>
      </p:sp>
      <p:pic>
        <p:nvPicPr>
          <p:cNvPr id="2" name="Рисунок 1">
            <a:extLst>
              <a:ext uri="{FF2B5EF4-FFF2-40B4-BE49-F238E27FC236}">
                <a16:creationId xmlns:a16="http://schemas.microsoft.com/office/drawing/2014/main" id="{43D5AD4D-368A-EA39-F298-9F04A0DE99DA}"/>
              </a:ext>
            </a:extLst>
          </p:cNvPr>
          <p:cNvPicPr>
            <a:picLocks noChangeAspect="1"/>
          </p:cNvPicPr>
          <p:nvPr/>
        </p:nvPicPr>
        <p:blipFill>
          <a:blip r:embed="rId2"/>
          <a:stretch>
            <a:fillRect/>
          </a:stretch>
        </p:blipFill>
        <p:spPr>
          <a:xfrm>
            <a:off x="395536" y="1052736"/>
            <a:ext cx="8424936" cy="5530626"/>
          </a:xfrm>
          <a:prstGeom prst="rect">
            <a:avLst/>
          </a:prstGeom>
        </p:spPr>
      </p:pic>
    </p:spTree>
    <p:extLst>
      <p:ext uri="{BB962C8B-B14F-4D97-AF65-F5344CB8AC3E}">
        <p14:creationId xmlns:p14="http://schemas.microsoft.com/office/powerpoint/2010/main" val="2035897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F5E9E0-6B60-4619-AB84-710F99B00E6E}"/>
              </a:ext>
            </a:extLst>
          </p:cNvPr>
          <p:cNvSpPr>
            <a:spLocks noGrp="1"/>
          </p:cNvSpPr>
          <p:nvPr>
            <p:ph idx="1"/>
          </p:nvPr>
        </p:nvSpPr>
        <p:spPr/>
        <p:txBody>
          <a:bodyPr>
            <a:noAutofit/>
          </a:bodyPr>
          <a:lstStyle/>
          <a:p>
            <a:pPr marL="0" indent="0" algn="just">
              <a:buNone/>
            </a:pP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Қарори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Ҳукумати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Ҷумҳурии</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Тоҷикистон</a:t>
            </a:r>
            <a:r>
              <a:rPr lang="ru-RU" dirty="0">
                <a:effectLst/>
                <a:latin typeface="Times New Roman" panose="02020603050405020304" pitchFamily="18" charset="0"/>
                <a:ea typeface="Times New Roman" panose="02020603050405020304" pitchFamily="18" charset="0"/>
              </a:rPr>
              <a:t> аз 27 апрели соли 2018, №194 </a:t>
            </a:r>
            <a:r>
              <a:rPr lang="ru-RU" i="1" dirty="0">
                <a:latin typeface="Times New Roman Tj" panose="02020603050405020304" pitchFamily="18" charset="-52"/>
              </a:rPr>
              <a:t>«Дар </a:t>
            </a:r>
            <a:r>
              <a:rPr lang="ru-RU" i="1" dirty="0" err="1">
                <a:latin typeface="Times New Roman Tj" panose="02020603050405020304" pitchFamily="18" charset="-52"/>
              </a:rPr>
              <a:t>бораи</a:t>
            </a:r>
            <a:r>
              <a:rPr lang="ru-RU" i="1" dirty="0">
                <a:latin typeface="Times New Roman Tj" panose="02020603050405020304" pitchFamily="18" charset="-52"/>
              </a:rPr>
              <a:t> </a:t>
            </a:r>
            <a:r>
              <a:rPr lang="ru-RU" i="1" dirty="0" err="1">
                <a:latin typeface="Times New Roman Tj" panose="02020603050405020304" pitchFamily="18" charset="-52"/>
              </a:rPr>
              <a:t>Номгӯйи</a:t>
            </a:r>
            <a:r>
              <a:rPr lang="ru-RU" i="1" dirty="0">
                <a:latin typeface="Times New Roman Tj" panose="02020603050405020304" pitchFamily="18" charset="-52"/>
              </a:rPr>
              <a:t> </a:t>
            </a:r>
            <a:r>
              <a:rPr lang="ru-RU" i="1" dirty="0" err="1">
                <a:latin typeface="Times New Roman Tj" panose="02020603050405020304" pitchFamily="18" charset="-52"/>
              </a:rPr>
              <a:t>мансабҳои</a:t>
            </a:r>
            <a:r>
              <a:rPr lang="ru-RU" i="1" dirty="0">
                <a:latin typeface="Times New Roman Tj" panose="02020603050405020304" pitchFamily="18" charset="-52"/>
              </a:rPr>
              <a:t> </a:t>
            </a:r>
            <a:r>
              <a:rPr lang="ru-RU" i="1" dirty="0" err="1">
                <a:latin typeface="Times New Roman Tj" panose="02020603050405020304" pitchFamily="18" charset="-52"/>
              </a:rPr>
              <a:t>хизматчиёни</a:t>
            </a:r>
            <a:r>
              <a:rPr lang="ru-RU" i="1" dirty="0">
                <a:latin typeface="Times New Roman Tj" panose="02020603050405020304" pitchFamily="18" charset="-52"/>
              </a:rPr>
              <a:t> </a:t>
            </a:r>
            <a:r>
              <a:rPr lang="ru-RU" i="1" dirty="0" err="1">
                <a:latin typeface="Times New Roman Tj" panose="02020603050405020304" pitchFamily="18" charset="-52"/>
              </a:rPr>
              <a:t>граждании</a:t>
            </a:r>
            <a:r>
              <a:rPr lang="ru-RU" i="1" dirty="0">
                <a:latin typeface="Times New Roman Tj" panose="02020603050405020304" pitchFamily="18" charset="-52"/>
              </a:rPr>
              <a:t> (</a:t>
            </a:r>
            <a:r>
              <a:rPr lang="ru-RU" i="1" dirty="0" err="1">
                <a:latin typeface="Times New Roman Tj" panose="02020603050405020304" pitchFamily="18" charset="-52"/>
              </a:rPr>
              <a:t>ҳайати</a:t>
            </a:r>
            <a:r>
              <a:rPr lang="ru-RU" i="1" dirty="0">
                <a:latin typeface="Times New Roman Tj" panose="02020603050405020304" pitchFamily="18" charset="-52"/>
              </a:rPr>
              <a:t> </a:t>
            </a:r>
            <a:r>
              <a:rPr lang="ru-RU" i="1" dirty="0" err="1">
                <a:latin typeface="Times New Roman Tj" panose="02020603050405020304" pitchFamily="18" charset="-52"/>
              </a:rPr>
              <a:t>техникӣ</a:t>
            </a:r>
            <a:r>
              <a:rPr lang="ru-RU" i="1" dirty="0">
                <a:latin typeface="Times New Roman Tj" panose="02020603050405020304" pitchFamily="18" charset="-52"/>
              </a:rPr>
              <a:t> </a:t>
            </a:r>
            <a:r>
              <a:rPr lang="ru-RU" i="1" dirty="0" err="1">
                <a:latin typeface="Times New Roman Tj" panose="02020603050405020304" pitchFamily="18" charset="-52"/>
              </a:rPr>
              <a:t>ва</a:t>
            </a:r>
            <a:r>
              <a:rPr lang="ru-RU" i="1" dirty="0">
                <a:latin typeface="Times New Roman Tj" panose="02020603050405020304" pitchFamily="18" charset="-52"/>
              </a:rPr>
              <a:t> </a:t>
            </a:r>
            <a:r>
              <a:rPr lang="ru-RU" i="1" dirty="0" err="1">
                <a:latin typeface="Times New Roman Tj" panose="02020603050405020304" pitchFamily="18" charset="-52"/>
              </a:rPr>
              <a:t>хизматрасонӣ</a:t>
            </a:r>
            <a:r>
              <a:rPr lang="ru-RU" i="1" dirty="0">
                <a:latin typeface="Times New Roman Tj" panose="02020603050405020304" pitchFamily="18" charset="-52"/>
              </a:rPr>
              <a:t>) </a:t>
            </a:r>
            <a:r>
              <a:rPr lang="ru-RU" i="1" dirty="0" err="1">
                <a:latin typeface="Times New Roman Tj" panose="02020603050405020304" pitchFamily="18" charset="-52"/>
              </a:rPr>
              <a:t>мақомоти</a:t>
            </a:r>
            <a:r>
              <a:rPr lang="ru-RU" i="1" dirty="0">
                <a:latin typeface="Times New Roman Tj" panose="02020603050405020304" pitchFamily="18" charset="-52"/>
              </a:rPr>
              <a:t> </a:t>
            </a:r>
            <a:r>
              <a:rPr lang="ru-RU" i="1" dirty="0" err="1">
                <a:latin typeface="Times New Roman Tj" panose="02020603050405020304" pitchFamily="18" charset="-52"/>
              </a:rPr>
              <a:t>давлатӣ</a:t>
            </a:r>
            <a:r>
              <a:rPr lang="ru-RU" i="1" dirty="0">
                <a:latin typeface="Times New Roman Tj" panose="02020603050405020304" pitchFamily="18" charset="-52"/>
              </a:rPr>
              <a:t>»</a:t>
            </a:r>
            <a:endParaRPr lang="ru-RU" b="0" i="0" dirty="0">
              <a:solidFill>
                <a:srgbClr val="000000"/>
              </a:solidFill>
              <a:effectLst/>
              <a:latin typeface="Times New Roman Tj" panose="02020603050405020304" pitchFamily="18" charset="-52"/>
            </a:endParaRPr>
          </a:p>
          <a:p>
            <a:pPr algn="just">
              <a:buFont typeface="Arial" pitchFamily="34" charset="0"/>
              <a:buNone/>
            </a:pPr>
            <a:r>
              <a:rPr lang="ru-RU" i="1" dirty="0">
                <a:latin typeface="Times New Roman Tj" panose="02020603050405020304" pitchFamily="18" charset="-52"/>
              </a:rPr>
              <a:t>	</a:t>
            </a:r>
            <a:endParaRPr lang="ru-RU" dirty="0"/>
          </a:p>
        </p:txBody>
      </p:sp>
      <p:sp>
        <p:nvSpPr>
          <p:cNvPr id="4" name="Номер слайда 3">
            <a:extLst>
              <a:ext uri="{FF2B5EF4-FFF2-40B4-BE49-F238E27FC236}">
                <a16:creationId xmlns:a16="http://schemas.microsoft.com/office/drawing/2014/main" id="{6AA57097-56E5-46C4-9D6C-E268FB1A1559}"/>
              </a:ext>
            </a:extLst>
          </p:cNvPr>
          <p:cNvSpPr>
            <a:spLocks noGrp="1"/>
          </p:cNvSpPr>
          <p:nvPr>
            <p:ph type="sldNum" sz="quarter" idx="12"/>
          </p:nvPr>
        </p:nvSpPr>
        <p:spPr/>
        <p:txBody>
          <a:bodyPr/>
          <a:lstStyle/>
          <a:p>
            <a:fld id="{55CBD9F2-F491-4F64-B874-E143D18E6233}" type="slidenum">
              <a:rPr lang="ru-RU" smtClean="0"/>
              <a:pPr/>
              <a:t>79</a:t>
            </a:fld>
            <a:endParaRPr lang="ru-RU"/>
          </a:p>
        </p:txBody>
      </p:sp>
      <p:sp>
        <p:nvSpPr>
          <p:cNvPr id="5" name="Заголовок 1">
            <a:extLst>
              <a:ext uri="{FF2B5EF4-FFF2-40B4-BE49-F238E27FC236}">
                <a16:creationId xmlns:a16="http://schemas.microsoft.com/office/drawing/2014/main" id="{6D16B454-A5F8-4824-97AA-44894F99DA06}"/>
              </a:ext>
            </a:extLst>
          </p:cNvPr>
          <p:cNvSpPr txBox="1">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algn="ctr">
              <a:spcBef>
                <a:spcPct val="0"/>
              </a:spcBef>
              <a:defRPr/>
            </a:pP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3.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Мансабњои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endPar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t> </a:t>
            </a:r>
            <a:br>
              <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rPr>
            </a:br>
            <a:endParaRPr kumimoji="0" lang="ru-RU" sz="2800" b="1" i="0" u="none" strike="noStrike" kern="1200" cap="none" spc="0" normalizeH="0" baseline="0" noProof="0" dirty="0">
              <a:ln>
                <a:noFill/>
              </a:ln>
              <a:solidFill>
                <a:srgbClr val="0070C0"/>
              </a:solidFill>
              <a:effectLst/>
              <a:uLnTx/>
              <a:uFillTx/>
              <a:latin typeface="Times New Roman Tj" pitchFamily="18" charset="-52"/>
              <a:ea typeface="+mj-ea"/>
              <a:cs typeface="+mj-cs"/>
            </a:endParaRPr>
          </a:p>
        </p:txBody>
      </p:sp>
      <p:sp>
        <p:nvSpPr>
          <p:cNvPr id="6" name="Заголовок 1">
            <a:extLst>
              <a:ext uri="{FF2B5EF4-FFF2-40B4-BE49-F238E27FC236}">
                <a16:creationId xmlns:a16="http://schemas.microsoft.com/office/drawing/2014/main" id="{C74DAC10-CC4B-4851-8F84-DC0DDF605F1C}"/>
              </a:ext>
            </a:extLst>
          </p:cNvPr>
          <p:cNvSpPr txBox="1">
            <a:spLocks/>
          </p:cNvSpPr>
          <p:nvPr/>
        </p:nvSpPr>
        <p:spPr>
          <a:xfrm>
            <a:off x="539552" y="708041"/>
            <a:ext cx="8229600" cy="939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a:solidFill>
                  <a:schemeClr val="accent1">
                    <a:lumMod val="75000"/>
                  </a:schemeClr>
                </a:solidFill>
                <a:latin typeface="Times New Roman Tj" pitchFamily="18" charset="-52"/>
              </a:rPr>
              <a:t>Мансабҳои</a:t>
            </a:r>
            <a:r>
              <a:rPr lang="ru-RU" sz="2400" b="1" dirty="0">
                <a:solidFill>
                  <a:schemeClr val="accent1">
                    <a:lumMod val="75000"/>
                  </a:schemeClr>
                </a:solidFill>
                <a:latin typeface="Times New Roman Tj" pitchFamily="18" charset="-52"/>
              </a:rPr>
              <a:t> </a:t>
            </a:r>
            <a:r>
              <a:rPr lang="ru-RU" sz="2400" b="1" dirty="0" err="1">
                <a:solidFill>
                  <a:schemeClr val="accent1">
                    <a:lumMod val="75000"/>
                  </a:schemeClr>
                </a:solidFill>
                <a:latin typeface="Times New Roman Tj" pitchFamily="18" charset="-52"/>
              </a:rPr>
              <a:t>гражданӣ</a:t>
            </a:r>
            <a:br>
              <a:rPr lang="ru-RU" sz="2400" b="1" dirty="0">
                <a:solidFill>
                  <a:schemeClr val="accent1">
                    <a:lumMod val="75000"/>
                  </a:schemeClr>
                </a:solidFill>
                <a:latin typeface="Times New Roman Tj" pitchFamily="18" charset="-52"/>
              </a:rPr>
            </a:br>
            <a:endParaRPr lang="ru-RU" sz="2400" b="1" dirty="0">
              <a:solidFill>
                <a:schemeClr val="accent1">
                  <a:lumMod val="75000"/>
                </a:schemeClr>
              </a:solidFill>
              <a:latin typeface="Times New Roman Tj" pitchFamily="18" charset="-52"/>
            </a:endParaRPr>
          </a:p>
        </p:txBody>
      </p:sp>
    </p:spTree>
    <p:extLst>
      <p:ext uri="{BB962C8B-B14F-4D97-AF65-F5344CB8AC3E}">
        <p14:creationId xmlns:p14="http://schemas.microsoft.com/office/powerpoint/2010/main" val="58847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F6644E-D80A-4C84-B4FC-015C66BEDD3C}"/>
              </a:ext>
            </a:extLst>
          </p:cNvPr>
          <p:cNvSpPr>
            <a:spLocks noGrp="1"/>
          </p:cNvSpPr>
          <p:nvPr>
            <p:ph type="title"/>
          </p:nvPr>
        </p:nvSpPr>
        <p:spPr/>
        <p:txBody>
          <a:bodyPr>
            <a:noAutofit/>
          </a:bodyPr>
          <a:lstStyle/>
          <a:p>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br>
              <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2800" dirty="0"/>
          </a:p>
        </p:txBody>
      </p:sp>
      <p:sp>
        <p:nvSpPr>
          <p:cNvPr id="3" name="Объект 2">
            <a:extLst>
              <a:ext uri="{FF2B5EF4-FFF2-40B4-BE49-F238E27FC236}">
                <a16:creationId xmlns:a16="http://schemas.microsoft.com/office/drawing/2014/main" id="{8F9B6FA3-5DDC-4A1D-8FEB-7478F7DC9F71}"/>
              </a:ext>
            </a:extLst>
          </p:cNvPr>
          <p:cNvSpPr>
            <a:spLocks noGrp="1"/>
          </p:cNvSpPr>
          <p:nvPr>
            <p:ph idx="1"/>
          </p:nvPr>
        </p:nvSpPr>
        <p:spPr/>
        <p:txBody>
          <a:bodyPr>
            <a:normAutofit lnSpcReduction="10000"/>
          </a:bodyPr>
          <a:lstStyle/>
          <a:p>
            <a:pPr marL="0" indent="0" algn="ctr">
              <a:buNone/>
            </a:pPr>
            <a:r>
              <a:rPr lang="tg-Cyrl-TJ" b="1" dirty="0">
                <a:solidFill>
                  <a:schemeClr val="tx2">
                    <a:lumMod val="60000"/>
                    <a:lumOff val="40000"/>
                  </a:schemeClr>
                </a:solidFill>
                <a:latin typeface="Times New Roman Tj" panose="02020603050405020304" pitchFamily="18" charset="-52"/>
              </a:rPr>
              <a:t>Марҳилаҳои рушди хизмати давлатӣ дар Ҷумҳурии Тоҷикистон</a:t>
            </a:r>
          </a:p>
          <a:p>
            <a:pPr marL="514350" indent="-514350" algn="just">
              <a:buAutoNum type="arabicParenR"/>
            </a:pPr>
            <a:r>
              <a:rPr lang="tg-Cyrl-TJ" dirty="0">
                <a:latin typeface="Times New Roman Tj" panose="02020603050405020304" pitchFamily="18" charset="-52"/>
              </a:rPr>
              <a:t>1991-1998 – давраи гузариш аз низоми хизмати давлатии шуравӣ ва поягузории хизмати давлатии Тоҷикистон</a:t>
            </a:r>
          </a:p>
          <a:p>
            <a:pPr marL="514350" indent="-514350" algn="just">
              <a:buAutoNum type="arabicParenR"/>
            </a:pPr>
            <a:r>
              <a:rPr lang="tg-Cyrl-TJ" dirty="0">
                <a:latin typeface="Times New Roman Tj" panose="02020603050405020304" pitchFamily="18" charset="-52"/>
              </a:rPr>
              <a:t>1998-2007 – давраи ташакили хизмати давлатии Тоҷикистон </a:t>
            </a:r>
          </a:p>
          <a:p>
            <a:pPr marL="514350" indent="-514350" algn="just">
              <a:buAutoNum type="arabicParenR"/>
            </a:pPr>
            <a:r>
              <a:rPr lang="tg-Cyrl-TJ" dirty="0">
                <a:latin typeface="Times New Roman Tj" panose="02020603050405020304" pitchFamily="18" charset="-52"/>
              </a:rPr>
              <a:t>2007-2023 – давраи ислоҳот ва рушди хизмати давлатии Тоҷикистон</a:t>
            </a:r>
            <a:endParaRPr lang="ru-RU"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85956A49-7CC1-4B95-8638-B59269D71945}"/>
              </a:ext>
            </a:extLst>
          </p:cNvPr>
          <p:cNvSpPr>
            <a:spLocks noGrp="1"/>
          </p:cNvSpPr>
          <p:nvPr>
            <p:ph type="sldNum" sz="quarter" idx="12"/>
          </p:nvPr>
        </p:nvSpPr>
        <p:spPr/>
        <p:txBody>
          <a:bodyPr/>
          <a:lstStyle/>
          <a:p>
            <a:fld id="{55CBD9F2-F491-4F64-B874-E143D18E6233}" type="slidenum">
              <a:rPr lang="ru-RU" smtClean="0"/>
              <a:pPr/>
              <a:t>8</a:t>
            </a:fld>
            <a:endParaRPr lang="ru-RU"/>
          </a:p>
        </p:txBody>
      </p:sp>
    </p:spTree>
    <p:extLst>
      <p:ext uri="{BB962C8B-B14F-4D97-AF65-F5344CB8AC3E}">
        <p14:creationId xmlns:p14="http://schemas.microsoft.com/office/powerpoint/2010/main" val="1293990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78" y="2460075"/>
            <a:ext cx="807249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5400" b="1" dirty="0" err="1">
                <a:solidFill>
                  <a:schemeClr val="accent1">
                    <a:lumMod val="75000"/>
                  </a:schemeClr>
                </a:solidFill>
                <a:latin typeface="Times New Roman Tj" pitchFamily="18" charset="-52"/>
              </a:rPr>
              <a:t>Сипос</a:t>
            </a:r>
            <a:r>
              <a:rPr lang="ru-RU" sz="5400" b="1" dirty="0">
                <a:solidFill>
                  <a:schemeClr val="accent1">
                    <a:lumMod val="75000"/>
                  </a:schemeClr>
                </a:solidFill>
                <a:latin typeface="Times New Roman Tj" pitchFamily="18" charset="-52"/>
              </a:rPr>
              <a:t> аз </a:t>
            </a:r>
            <a:r>
              <a:rPr lang="ru-RU" sz="5400" b="1" dirty="0" err="1">
                <a:solidFill>
                  <a:schemeClr val="accent1">
                    <a:lumMod val="75000"/>
                  </a:schemeClr>
                </a:solidFill>
                <a:latin typeface="Times New Roman Tj" pitchFamily="18" charset="-52"/>
              </a:rPr>
              <a:t>таваљљуњатон</a:t>
            </a:r>
            <a:r>
              <a:rPr kumimoji="0" lang="ru-RU" sz="5400" b="1" i="0" u="none" strike="noStrike" cap="none" normalizeH="0" baseline="0" dirty="0">
                <a:ln>
                  <a:noFill/>
                </a:ln>
                <a:solidFill>
                  <a:schemeClr val="accent1">
                    <a:lumMod val="75000"/>
                  </a:schemeClr>
                </a:solidFill>
                <a:effectLst/>
                <a:latin typeface="Times New Roman Tj" pitchFamily="18" charset="-52"/>
                <a:ea typeface="Times New Roman" pitchFamily="18" charset="0"/>
                <a:cs typeface="Times New Roman" pitchFamily="18" charset="0"/>
              </a:rPr>
              <a:t>!</a:t>
            </a:r>
            <a:endParaRPr kumimoji="0" lang="ru-RU" sz="5400" b="1" i="0" u="none" strike="noStrike" cap="none" normalizeH="0" baseline="0" dirty="0">
              <a:ln>
                <a:noFill/>
              </a:ln>
              <a:solidFill>
                <a:schemeClr val="accent1">
                  <a:lumMod val="75000"/>
                </a:schemeClr>
              </a:solidFill>
              <a:effectLst/>
              <a:latin typeface="Arial" pitchFamily="34" charset="0"/>
            </a:endParaRPr>
          </a:p>
        </p:txBody>
      </p:sp>
      <p:sp>
        <p:nvSpPr>
          <p:cNvPr id="3" name="Заголовок 1"/>
          <p:cNvSpPr txBox="1">
            <a:spLocks/>
          </p:cNvSpPr>
          <p:nvPr/>
        </p:nvSpPr>
        <p:spPr>
          <a:xfrm>
            <a:off x="3923928" y="5870954"/>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4" name="Номер слайда 3"/>
          <p:cNvSpPr>
            <a:spLocks noGrp="1"/>
          </p:cNvSpPr>
          <p:nvPr>
            <p:ph type="sldNum" sz="quarter" idx="12"/>
          </p:nvPr>
        </p:nvSpPr>
        <p:spPr/>
        <p:txBody>
          <a:bodyPr/>
          <a:lstStyle/>
          <a:p>
            <a:fld id="{55CBD9F2-F491-4F64-B874-E143D18E6233}" type="slidenum">
              <a:rPr lang="ru-RU" smtClean="0">
                <a:solidFill>
                  <a:schemeClr val="tx1"/>
                </a:solidFill>
              </a:rPr>
              <a:pPr/>
              <a:t>80</a:t>
            </a:fld>
            <a:endParaRPr lang="ru-RU" dirty="0">
              <a:solidFill>
                <a:schemeClr val="tx1"/>
              </a:solidFill>
            </a:endParaRPr>
          </a:p>
        </p:txBody>
      </p:sp>
      <p:pic>
        <p:nvPicPr>
          <p:cNvPr id="6"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
        <p:nvSpPr>
          <p:cNvPr id="7" name="Заголовок 1"/>
          <p:cNvSpPr txBox="1">
            <a:spLocks/>
          </p:cNvSpPr>
          <p:nvPr/>
        </p:nvSpPr>
        <p:spPr>
          <a:xfrm>
            <a:off x="1619672" y="4509120"/>
            <a:ext cx="7772400" cy="107157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ru-RU" sz="3000" b="1">
                <a:solidFill>
                  <a:srgbClr val="0070C0"/>
                </a:solidFill>
                <a:latin typeface="Times New Roman Tj" pitchFamily="18" charset="-52"/>
              </a:rPr>
              <a:t>Агентии хизмати давлатии назди</a:t>
            </a:r>
            <a:br>
              <a:rPr lang="ru-RU" sz="3000" b="1">
                <a:solidFill>
                  <a:srgbClr val="0070C0"/>
                </a:solidFill>
                <a:latin typeface="Times New Roman Tj" pitchFamily="18" charset="-52"/>
              </a:rPr>
            </a:br>
            <a:r>
              <a:rPr lang="ru-RU" sz="3000" b="1">
                <a:solidFill>
                  <a:srgbClr val="0070C0"/>
                </a:solidFill>
                <a:latin typeface="Times New Roman Tj" pitchFamily="18" charset="-52"/>
              </a:rPr>
              <a:t>Президенти Љумњурии Тољикистон </a:t>
            </a:r>
            <a:br>
              <a:rPr lang="en-US" sz="3000"/>
            </a:br>
            <a:endParaRPr lang="ru-RU" sz="3000" dirty="0">
              <a:latin typeface="Times New Roman Tj" pitchFamily="18" charset="-52"/>
            </a:endParaRPr>
          </a:p>
        </p:txBody>
      </p:sp>
    </p:spTree>
    <p:extLst>
      <p:ext uri="{BB962C8B-B14F-4D97-AF65-F5344CB8AC3E}">
        <p14:creationId xmlns:p14="http://schemas.microsoft.com/office/powerpoint/2010/main" val="239458885"/>
      </p:ext>
    </p:extLst>
  </p:cSld>
  <p:clrMapOvr>
    <a:masterClrMapping/>
  </p:clrMapOvr>
  <p:transition spd="slow">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04E354-77EF-49AA-BB5A-92255CE64B2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804E2A1-B237-4913-AB23-9C7F89473F07}"/>
              </a:ext>
            </a:extLst>
          </p:cNvPr>
          <p:cNvSpPr>
            <a:spLocks noGrp="1"/>
          </p:cNvSpPr>
          <p:nvPr>
            <p:ph idx="1"/>
          </p:nvPr>
        </p:nvSpPr>
        <p:spPr/>
        <p:txBody>
          <a:bodyPr/>
          <a:lstStyle/>
          <a:p>
            <a:endParaRPr lang="ru-RU"/>
          </a:p>
        </p:txBody>
      </p:sp>
      <p:sp>
        <p:nvSpPr>
          <p:cNvPr id="4" name="Номер слайда 3">
            <a:extLst>
              <a:ext uri="{FF2B5EF4-FFF2-40B4-BE49-F238E27FC236}">
                <a16:creationId xmlns:a16="http://schemas.microsoft.com/office/drawing/2014/main" id="{CE1789D9-46D5-496B-A497-8A0BEAEB5608}"/>
              </a:ext>
            </a:extLst>
          </p:cNvPr>
          <p:cNvSpPr>
            <a:spLocks noGrp="1"/>
          </p:cNvSpPr>
          <p:nvPr>
            <p:ph type="sldNum" sz="quarter" idx="12"/>
          </p:nvPr>
        </p:nvSpPr>
        <p:spPr/>
        <p:txBody>
          <a:bodyPr/>
          <a:lstStyle/>
          <a:p>
            <a:fld id="{55CBD9F2-F491-4F64-B874-E143D18E6233}" type="slidenum">
              <a:rPr lang="ru-RU" smtClean="0"/>
              <a:pPr/>
              <a:t>81</a:t>
            </a:fld>
            <a:endParaRPr lang="ru-RU"/>
          </a:p>
        </p:txBody>
      </p:sp>
    </p:spTree>
    <p:extLst>
      <p:ext uri="{BB962C8B-B14F-4D97-AF65-F5344CB8AC3E}">
        <p14:creationId xmlns:p14="http://schemas.microsoft.com/office/powerpoint/2010/main" val="22742346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60648"/>
            <a:ext cx="7772400" cy="1071570"/>
          </a:xfrm>
        </p:spPr>
        <p:txBody>
          <a:bodyPr>
            <a:noAutofit/>
          </a:bodyPr>
          <a:lstStyle/>
          <a:p>
            <a:pPr algn="ctr">
              <a:spcBef>
                <a:spcPct val="20000"/>
              </a:spcBef>
            </a:pPr>
            <a:r>
              <a:rPr lang="ru-RU" sz="3000" b="1" dirty="0" err="1">
                <a:solidFill>
                  <a:srgbClr val="0070C0"/>
                </a:solidFill>
                <a:latin typeface="Times New Roman Tj" pitchFamily="18" charset="-52"/>
              </a:rPr>
              <a:t>Агентии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хизмати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давлатии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назди</a:t>
            </a:r>
            <a:br>
              <a:rPr lang="ru-RU" sz="3000" b="1" dirty="0">
                <a:solidFill>
                  <a:srgbClr val="0070C0"/>
                </a:solidFill>
                <a:latin typeface="Times New Roman Tj" pitchFamily="18" charset="-52"/>
              </a:rPr>
            </a:br>
            <a:r>
              <a:rPr lang="ru-RU" sz="3000" b="1" dirty="0" err="1">
                <a:solidFill>
                  <a:srgbClr val="0070C0"/>
                </a:solidFill>
                <a:latin typeface="Times New Roman Tj" pitchFamily="18" charset="-52"/>
              </a:rPr>
              <a:t>Президенти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Љумњурии</a:t>
            </a:r>
            <a:r>
              <a:rPr lang="ru-RU" sz="3000" b="1" dirty="0">
                <a:solidFill>
                  <a:srgbClr val="0070C0"/>
                </a:solidFill>
                <a:latin typeface="Times New Roman Tj" pitchFamily="18" charset="-52"/>
              </a:rPr>
              <a:t> </a:t>
            </a:r>
            <a:r>
              <a:rPr lang="ru-RU" sz="3000" b="1" dirty="0" err="1">
                <a:solidFill>
                  <a:srgbClr val="0070C0"/>
                </a:solidFill>
                <a:latin typeface="Times New Roman Tj" pitchFamily="18" charset="-52"/>
              </a:rPr>
              <a:t>Тољикистон</a:t>
            </a:r>
            <a:r>
              <a:rPr lang="ru-RU" sz="3000" b="1" dirty="0">
                <a:solidFill>
                  <a:srgbClr val="0070C0"/>
                </a:solidFill>
                <a:latin typeface="Times New Roman Tj" pitchFamily="18" charset="-52"/>
              </a:rPr>
              <a:t> </a:t>
            </a:r>
            <a:br>
              <a:rPr lang="en-US" sz="3000" dirty="0"/>
            </a:br>
            <a:endParaRPr lang="ru-RU" sz="3000" dirty="0">
              <a:latin typeface="Times New Roman Tj" pitchFamily="18" charset="-52"/>
            </a:endParaRPr>
          </a:p>
        </p:txBody>
      </p:sp>
      <p:sp>
        <p:nvSpPr>
          <p:cNvPr id="3" name="Подзаголовок 2"/>
          <p:cNvSpPr>
            <a:spLocks noGrp="1"/>
          </p:cNvSpPr>
          <p:nvPr>
            <p:ph type="subTitle" idx="1"/>
          </p:nvPr>
        </p:nvSpPr>
        <p:spPr>
          <a:xfrm>
            <a:off x="395536" y="1966880"/>
            <a:ext cx="8572560" cy="4572032"/>
          </a:xfrm>
        </p:spPr>
        <p:txBody>
          <a:bodyPr>
            <a:normAutofit/>
          </a:bodyPr>
          <a:lstStyle/>
          <a:p>
            <a:endParaRPr lang="ru-RU" sz="3600" dirty="0">
              <a:solidFill>
                <a:schemeClr val="tx1"/>
              </a:solidFill>
              <a:latin typeface="Times New Roman Tj" pitchFamily="18" charset="-52"/>
            </a:endParaRPr>
          </a:p>
          <a:p>
            <a:r>
              <a:rPr lang="ru-RU" sz="4300" b="1" dirty="0" err="1">
                <a:solidFill>
                  <a:schemeClr val="tx1"/>
                </a:solidFill>
                <a:latin typeface="Times New Roman Tj" pitchFamily="18" charset="-52"/>
              </a:rPr>
              <a:t>Хизмати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давлатӣ</a:t>
            </a:r>
            <a:r>
              <a:rPr lang="ru-RU" sz="4300" b="1" dirty="0">
                <a:solidFill>
                  <a:schemeClr val="tx1"/>
                </a:solidFill>
                <a:latin typeface="Times New Roman Tj" pitchFamily="18" charset="-52"/>
              </a:rPr>
              <a:t> дар </a:t>
            </a:r>
          </a:p>
          <a:p>
            <a:r>
              <a:rPr lang="ru-RU" sz="4300" b="1" dirty="0" err="1">
                <a:solidFill>
                  <a:schemeClr val="tx1"/>
                </a:solidFill>
                <a:latin typeface="Times New Roman Tj" pitchFamily="18" charset="-52"/>
              </a:rPr>
              <a:t>Ҷумҳурии</a:t>
            </a:r>
            <a:r>
              <a:rPr lang="ru-RU" sz="4300" b="1" dirty="0">
                <a:solidFill>
                  <a:schemeClr val="tx1"/>
                </a:solidFill>
                <a:latin typeface="Times New Roman Tj" pitchFamily="18" charset="-52"/>
              </a:rPr>
              <a:t> </a:t>
            </a:r>
            <a:r>
              <a:rPr lang="ru-RU" sz="4300" b="1" dirty="0" err="1">
                <a:solidFill>
                  <a:schemeClr val="tx1"/>
                </a:solidFill>
                <a:latin typeface="Times New Roman Tj" pitchFamily="18" charset="-52"/>
              </a:rPr>
              <a:t>Тоҷикистон</a:t>
            </a:r>
            <a:br>
              <a:rPr lang="ru-RU" sz="4300" dirty="0">
                <a:solidFill>
                  <a:schemeClr val="tx1"/>
                </a:solidFill>
                <a:latin typeface="Times New Roman Tj" pitchFamily="18" charset="-52"/>
              </a:rPr>
            </a:br>
            <a:endParaRPr lang="ru-RU" sz="3600" dirty="0">
              <a:solidFill>
                <a:schemeClr val="tx1"/>
              </a:solidFill>
              <a:latin typeface="Times New Roman Tj" pitchFamily="18" charset="-52"/>
            </a:endParaRPr>
          </a:p>
          <a:p>
            <a:pPr>
              <a:lnSpc>
                <a:spcPct val="120000"/>
              </a:lnSpc>
            </a:pPr>
            <a:r>
              <a:rPr lang="ru-RU" sz="2000" dirty="0">
                <a:solidFill>
                  <a:schemeClr val="tx1"/>
                </a:solidFill>
                <a:latin typeface="Times New Roman Tj" pitchFamily="18" charset="-52"/>
              </a:rPr>
              <a:t>	</a:t>
            </a:r>
            <a:r>
              <a:rPr lang="ru-RU" sz="3400" dirty="0" err="1">
                <a:solidFill>
                  <a:schemeClr val="tx1"/>
                </a:solidFill>
                <a:latin typeface="Times New Roman Tj" pitchFamily="18" charset="-52"/>
              </a:rPr>
              <a:t>Д</a:t>
            </a:r>
            <a:r>
              <a:rPr lang="ru-RU" b="1" dirty="0" err="1">
                <a:solidFill>
                  <a:schemeClr val="tx1"/>
                </a:solidFill>
                <a:latin typeface="Times New Roman Tj" pitchFamily="18" charset="-52"/>
              </a:rPr>
              <a:t>иректори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Агентии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хизмати</a:t>
            </a: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давлатї</a:t>
            </a:r>
            <a:r>
              <a:rPr lang="ru-RU" b="1" dirty="0">
                <a:solidFill>
                  <a:schemeClr val="tx1"/>
                </a:solidFill>
                <a:latin typeface="Times New Roman Tj" pitchFamily="18" charset="-52"/>
              </a:rPr>
              <a:t> </a:t>
            </a:r>
          </a:p>
          <a:p>
            <a:pPr>
              <a:lnSpc>
                <a:spcPct val="120000"/>
              </a:lnSpc>
            </a:pPr>
            <a:r>
              <a:rPr lang="ru-RU" b="1" dirty="0">
                <a:solidFill>
                  <a:schemeClr val="tx1"/>
                </a:solidFill>
                <a:latin typeface="Times New Roman Tj" pitchFamily="18" charset="-52"/>
              </a:rPr>
              <a:t>			                 </a:t>
            </a:r>
            <a:r>
              <a:rPr lang="ru-RU" b="1" dirty="0" err="1">
                <a:solidFill>
                  <a:schemeClr val="tx1"/>
                </a:solidFill>
                <a:latin typeface="Times New Roman Tj" pitchFamily="18" charset="-52"/>
              </a:rPr>
              <a:t>Давлатов</a:t>
            </a:r>
            <a:r>
              <a:rPr lang="ru-RU" b="1" dirty="0">
                <a:solidFill>
                  <a:schemeClr val="tx1"/>
                </a:solidFill>
                <a:latin typeface="Times New Roman Tj" pitchFamily="18" charset="-52"/>
              </a:rPr>
              <a:t> Љ.М. </a:t>
            </a:r>
          </a:p>
          <a:p>
            <a:endParaRPr lang="ru-RU" sz="2000" dirty="0">
              <a:solidFill>
                <a:schemeClr val="tx1"/>
              </a:solidFill>
              <a:latin typeface="Times New Roman Tj" pitchFamily="18" charset="-52"/>
            </a:endParaRPr>
          </a:p>
          <a:p>
            <a:endParaRPr lang="ru-RU" dirty="0">
              <a:latin typeface="Times New Roman Tj" pitchFamily="18" charset="-52"/>
            </a:endParaRPr>
          </a:p>
        </p:txBody>
      </p:sp>
      <p:sp>
        <p:nvSpPr>
          <p:cNvPr id="4" name="Заголовок 1"/>
          <p:cNvSpPr txBox="1">
            <a:spLocks/>
          </p:cNvSpPr>
          <p:nvPr/>
        </p:nvSpPr>
        <p:spPr>
          <a:xfrm>
            <a:off x="3923928" y="1250153"/>
            <a:ext cx="5929322" cy="78579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Tj" pitchFamily="18" charset="-52"/>
                <a:ea typeface="+mj-ea"/>
                <a:cs typeface="+mj-cs"/>
              </a:rPr>
              <a:t>www.ahd.tj</a:t>
            </a:r>
            <a:br>
              <a:rPr kumimoji="0" lang="en-US" sz="3600" b="0" i="0" u="none" strike="noStrike" kern="1200" cap="none" spc="0" normalizeH="0" baseline="0" noProof="0" dirty="0">
                <a:ln>
                  <a:noFill/>
                </a:ln>
                <a:solidFill>
                  <a:schemeClr val="tx1"/>
                </a:solidFill>
                <a:effectLst/>
                <a:uLnTx/>
                <a:uFillTx/>
                <a:latin typeface="+mj-lt"/>
                <a:ea typeface="+mj-ea"/>
                <a:cs typeface="+mj-cs"/>
              </a:rPr>
            </a:br>
            <a:endParaRPr kumimoji="0" lang="ru-RU" sz="3600" b="0" i="0" u="none" strike="noStrike" kern="1200" cap="none" spc="0" normalizeH="0" baseline="0" noProof="0" dirty="0">
              <a:ln>
                <a:noFill/>
              </a:ln>
              <a:solidFill>
                <a:schemeClr val="tx1"/>
              </a:solidFill>
              <a:effectLst/>
              <a:uLnTx/>
              <a:uFillTx/>
              <a:latin typeface="Times New Roman Tj" pitchFamily="18" charset="-52"/>
              <a:ea typeface="+mj-ea"/>
              <a:cs typeface="+mj-cs"/>
            </a:endParaRPr>
          </a:p>
        </p:txBody>
      </p:sp>
      <p:sp>
        <p:nvSpPr>
          <p:cNvPr id="6" name="Номер слайда 5"/>
          <p:cNvSpPr>
            <a:spLocks noGrp="1"/>
          </p:cNvSpPr>
          <p:nvPr>
            <p:ph type="sldNum" sz="quarter" idx="12"/>
          </p:nvPr>
        </p:nvSpPr>
        <p:spPr/>
        <p:txBody>
          <a:bodyPr/>
          <a:lstStyle/>
          <a:p>
            <a:fld id="{55CBD9F2-F491-4F64-B874-E143D18E6233}" type="slidenum">
              <a:rPr lang="ru-RU" smtClean="0"/>
              <a:pPr/>
              <a:t>82</a:t>
            </a:fld>
            <a:endParaRPr lang="ru-RU"/>
          </a:p>
        </p:txBody>
      </p:sp>
      <p:pic>
        <p:nvPicPr>
          <p:cNvPr id="7" name="Picture 2"/>
          <p:cNvPicPr>
            <a:picLocks noChangeAspect="1" noChangeArrowheads="1"/>
          </p:cNvPicPr>
          <p:nvPr/>
        </p:nvPicPr>
        <p:blipFill>
          <a:blip r:embed="rId2"/>
          <a:srcRect/>
          <a:stretch>
            <a:fillRect/>
          </a:stretch>
        </p:blipFill>
        <p:spPr bwMode="auto">
          <a:xfrm>
            <a:off x="1" y="0"/>
            <a:ext cx="1857355" cy="2500306"/>
          </a:xfrm>
          <a:prstGeom prst="rect">
            <a:avLst/>
          </a:prstGeom>
          <a:noFill/>
          <a:ln w="9525">
            <a:noFill/>
            <a:miter lim="800000"/>
            <a:headEnd/>
            <a:tailEnd/>
          </a:ln>
          <a:effectLst/>
        </p:spPr>
      </p:pic>
    </p:spTree>
    <p:extLst>
      <p:ext uri="{BB962C8B-B14F-4D97-AF65-F5344CB8AC3E}">
        <p14:creationId xmlns:p14="http://schemas.microsoft.com/office/powerpoint/2010/main" val="4213056485"/>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146686"/>
            <a:ext cx="8229600" cy="4525963"/>
          </a:xfrm>
        </p:spPr>
        <p:txBody>
          <a:bodyPr>
            <a:normAutofit/>
          </a:bodyPr>
          <a:lstStyle/>
          <a:p>
            <a:pPr indent="0" algn="just">
              <a:lnSpc>
                <a:spcPct val="107000"/>
              </a:lnSpc>
              <a:spcAft>
                <a:spcPts val="800"/>
              </a:spcAft>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1.</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Мафњуми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шањрвандї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114300" indent="0" algn="just">
              <a:lnSpc>
                <a:spcPct val="107000"/>
              </a:lnSpc>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2.</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Вазъи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њуќуќии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шањрвандї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p>
          <a:p>
            <a:pPr marL="114300" indent="0" algn="just">
              <a:lnSpc>
                <a:spcPct val="107000"/>
              </a:lnSpc>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њуќуќњои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114300" indent="0" algn="just">
              <a:lnSpc>
                <a:spcPct val="107000"/>
              </a:lnSpc>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уњдадорињои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асосии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114300" indent="0" algn="just">
              <a:lnSpc>
                <a:spcPct val="107000"/>
              </a:lnSpc>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мањдудиятњо</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вобаста</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ба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457200" indent="0" algn="just">
              <a:lnSpc>
                <a:spcPct val="107000"/>
              </a:lnSpc>
              <a:spcAft>
                <a:spcPts val="800"/>
              </a:spcAft>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эъломиякунонии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даромадњо</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вазъи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молумулкии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p>
          <a:p>
            <a:endParaRPr lang="ru-RU" sz="28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83</a:t>
            </a:fld>
            <a:endParaRPr lang="ru-RU"/>
          </a:p>
        </p:txBody>
      </p:sp>
    </p:spTree>
    <p:extLst>
      <p:ext uri="{BB962C8B-B14F-4D97-AF65-F5344CB8AC3E}">
        <p14:creationId xmlns:p14="http://schemas.microsoft.com/office/powerpoint/2010/main" val="2414825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a:t>
            </a:r>
            <a:r>
              <a:rPr lang="tg-Cyrl-TJ"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ӣ</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(2)</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836712"/>
            <a:ext cx="8229600" cy="4525963"/>
          </a:xfrm>
        </p:spPr>
        <p:txBody>
          <a:bodyPr>
            <a:noAutofit/>
          </a:bodyPr>
          <a:lstStyle/>
          <a:p>
            <a:pPr marL="114300" indent="0" algn="just">
              <a:lnSpc>
                <a:spcPct val="107000"/>
              </a:lnSpc>
              <a:spcBef>
                <a:spcPts val="0"/>
              </a:spcBef>
              <a:buNone/>
            </a:pPr>
            <a:r>
              <a:rPr lang="tg-Cyrl-TJ" sz="2800" b="1" dirty="0">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љавобгарии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интизомии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Bef>
                <a:spcPts val="0"/>
              </a:spcBef>
              <a:spcAft>
                <a:spcPts val="800"/>
              </a:spcAft>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муносибати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бо</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фармон</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ва</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амрњои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ѓайриќонунї</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Bef>
                <a:spcPts val="0"/>
              </a:spcBef>
              <a:spcAft>
                <a:spcPts val="800"/>
              </a:spcAft>
              <a:buNone/>
            </a:pPr>
            <a:r>
              <a:rPr lang="ru-RU" sz="2800" dirty="0">
                <a:effectLst/>
                <a:latin typeface="Calibri" panose="020F0502020204030204" pitchFamily="34" charset="0"/>
                <a:ea typeface="Calibri" panose="020F0502020204030204" pitchFamily="34" charset="0"/>
                <a:cs typeface="Times New Roman" panose="02020603050405020304" pitchFamily="18" charset="0"/>
              </a:rPr>
              <a:t>	</a:t>
            </a: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3.</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Рафтори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Bef>
                <a:spcPts val="0"/>
              </a:spcBef>
              <a:buNone/>
            </a:pPr>
            <a:r>
              <a:rPr lang="tg-Cyrl-TJ" sz="2800" dirty="0">
                <a:effectLst/>
                <a:latin typeface="Times New Roman Tj" panose="02020603050405020304" pitchFamily="18" charset="-52"/>
                <a:ea typeface="Calibri" panose="020F0502020204030204" pitchFamily="34" charset="0"/>
                <a:cs typeface="Times New Roman" panose="02020603050405020304" pitchFamily="18" charset="0"/>
              </a:rPr>
              <a:t>	4.</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Бархурди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манфиатњо</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a:t>
            </a:r>
          </a:p>
          <a:p>
            <a:pPr marL="114300" indent="0" algn="just">
              <a:lnSpc>
                <a:spcPct val="107000"/>
              </a:lnSpc>
              <a:spcBef>
                <a:spcPts val="0"/>
              </a:spcBef>
              <a:buNone/>
            </a:pP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бархурди</a:t>
            </a:r>
            <a:r>
              <a:rPr lang="ru-RU" sz="2800" dirty="0">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latin typeface="Times New Roman Tj" panose="02020603050405020304" pitchFamily="18" charset="-52"/>
                <a:ea typeface="Calibri" panose="020F0502020204030204" pitchFamily="34" charset="0"/>
                <a:cs typeface="Times New Roman" panose="02020603050405020304" pitchFamily="18" charset="0"/>
              </a:rPr>
              <a:t>манфиатҳо</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Bef>
                <a:spcPts val="0"/>
              </a:spcBef>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манфиатњои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давлатї</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Bef>
                <a:spcPts val="0"/>
              </a:spcBef>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манфиатњои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идоравї</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spcBef>
                <a:spcPts val="0"/>
              </a:spcBef>
              <a:spcAft>
                <a:spcPts val="800"/>
              </a:spcAft>
              <a:buNone/>
            </a:pPr>
            <a:r>
              <a:rPr lang="ru-RU" sz="2800" b="1"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манфиатњои</a:t>
            </a:r>
            <a:r>
              <a:rPr lang="ru-RU" sz="2800" dirty="0">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dirty="0" err="1">
                <a:effectLst/>
                <a:latin typeface="Times New Roman Tj" panose="02020603050405020304" pitchFamily="18" charset="-52"/>
                <a:ea typeface="Calibri" panose="020F0502020204030204" pitchFamily="34" charset="0"/>
                <a:cs typeface="Times New Roman" panose="02020603050405020304" pitchFamily="18" charset="0"/>
              </a:rPr>
              <a:t>шахсї</a:t>
            </a:r>
            <a:endParaRPr lang="ru-RU" sz="2800" dirty="0">
              <a:effectLst/>
              <a:latin typeface="Times New Roman Tj" panose="02020603050405020304" pitchFamily="18" charset="-52"/>
              <a:ea typeface="Calibri" panose="020F0502020204030204" pitchFamily="34" charset="0"/>
              <a:cs typeface="Times New Roman" panose="02020603050405020304" pitchFamily="18" charset="0"/>
            </a:endParaRPr>
          </a:p>
          <a:p>
            <a:pPr marL="114300" indent="0" algn="just">
              <a:lnSpc>
                <a:spcPct val="107000"/>
              </a:lnSpc>
              <a:spcBef>
                <a:spcPts val="0"/>
              </a:spcBef>
              <a:spcAft>
                <a:spcPts val="800"/>
              </a:spcAft>
              <a:buNone/>
            </a:pPr>
            <a:r>
              <a:rPr lang="ru-RU" sz="2800" dirty="0">
                <a:latin typeface="Times New Roman Tj" panose="02020603050405020304" pitchFamily="18" charset="-52"/>
                <a:ea typeface="Calibri" panose="020F0502020204030204" pitchFamily="34" charset="0"/>
                <a:cs typeface="Times New Roman" panose="02020603050405020304" pitchFamily="18" charset="0"/>
              </a:rPr>
              <a:t>	5.</a:t>
            </a:r>
            <a:r>
              <a:rPr lang="tg-Cyrl-TJ" sz="2800" dirty="0">
                <a:latin typeface="Times New Roman Tj" panose="02020603050405020304" pitchFamily="18" charset="-52"/>
                <a:ea typeface="Calibri" panose="020F0502020204030204" pitchFamily="34" charset="0"/>
                <a:cs typeface="Times New Roman" panose="02020603050405020304" pitchFamily="18" charset="0"/>
              </a:rPr>
              <a:t>Шахсони мансабдори давлатӣ</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28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84</a:t>
            </a:fld>
            <a:endParaRPr lang="ru-RU"/>
          </a:p>
        </p:txBody>
      </p:sp>
    </p:spTree>
    <p:extLst>
      <p:ext uri="{BB962C8B-B14F-4D97-AF65-F5344CB8AC3E}">
        <p14:creationId xmlns:p14="http://schemas.microsoft.com/office/powerpoint/2010/main" val="290061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Хизматчии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шаҳрвандӣ</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3" name="Объект 2">
            <a:extLst>
              <a:ext uri="{FF2B5EF4-FFF2-40B4-BE49-F238E27FC236}">
                <a16:creationId xmlns:a16="http://schemas.microsoft.com/office/drawing/2014/main" id="{C49017CB-2F46-4F22-913F-41275225ED00}"/>
              </a:ext>
            </a:extLst>
          </p:cNvPr>
          <p:cNvSpPr>
            <a:spLocks noGrp="1"/>
          </p:cNvSpPr>
          <p:nvPr>
            <p:ph idx="1"/>
          </p:nvPr>
        </p:nvSpPr>
        <p:spPr>
          <a:xfrm>
            <a:off x="457200" y="1340768"/>
            <a:ext cx="8229600" cy="4525963"/>
          </a:xfrm>
        </p:spPr>
        <p:txBody>
          <a:bodyPr>
            <a:noAutofit/>
          </a:bodyPr>
          <a:lstStyle/>
          <a:p>
            <a:pPr marL="0" indent="0" algn="just">
              <a:lnSpc>
                <a:spcPct val="150000"/>
              </a:lnSpc>
              <a:buNone/>
            </a:pPr>
            <a:r>
              <a:rPr lang="tg-Cyrl-TJ" sz="2800" b="1" dirty="0">
                <a:effectLst/>
                <a:latin typeface="Times New Roman Tj" panose="02020603050405020304" pitchFamily="18" charset="-52"/>
                <a:ea typeface="Times New Roman" panose="02020603050405020304" pitchFamily="18" charset="0"/>
                <a:cs typeface="Times New Roman" panose="02020603050405020304" pitchFamily="18" charset="0"/>
              </a:rPr>
              <a:t>	Х</a:t>
            </a:r>
            <a:r>
              <a:rPr lang="ru-RU" sz="2800" dirty="0" err="1">
                <a:effectLst/>
                <a:latin typeface="Times New Roman Tj" panose="02020603050405020304" pitchFamily="18" charset="-52"/>
                <a:ea typeface="Times New Roman" panose="02020603050405020304" pitchFamily="18" charset="0"/>
              </a:rPr>
              <a:t>изматчии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давлатӣ</a:t>
            </a:r>
            <a:r>
              <a:rPr lang="ru-RU" sz="2800" dirty="0">
                <a:effectLst/>
                <a:latin typeface="Times New Roman Tj" panose="02020603050405020304" pitchFamily="18" charset="-52"/>
                <a:ea typeface="Times New Roman" panose="02020603050405020304" pitchFamily="18" charset="0"/>
              </a:rPr>
              <a:t> - </a:t>
            </a:r>
            <a:r>
              <a:rPr lang="ru-RU" sz="2800" dirty="0" err="1">
                <a:effectLst/>
                <a:latin typeface="Times New Roman Tj" panose="02020603050405020304" pitchFamily="18" charset="-52"/>
                <a:ea typeface="Times New Roman" panose="02020603050405020304" pitchFamily="18" charset="0"/>
              </a:rPr>
              <a:t>шаҳрванди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ки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мансаби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хизмати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музднокро</a:t>
            </a:r>
            <a:r>
              <a:rPr lang="ru-RU" sz="2800" dirty="0">
                <a:effectLst/>
                <a:latin typeface="Times New Roman Tj" panose="02020603050405020304" pitchFamily="18" charset="-52"/>
                <a:ea typeface="Times New Roman" panose="02020603050405020304" pitchFamily="18" charset="0"/>
              </a:rPr>
              <a:t> дар </a:t>
            </a:r>
            <a:r>
              <a:rPr lang="ru-RU" sz="2800" dirty="0" err="1">
                <a:effectLst/>
                <a:latin typeface="Times New Roman Tj" panose="02020603050405020304" pitchFamily="18" charset="-52"/>
                <a:ea typeface="Times New Roman" panose="02020603050405020304" pitchFamily="18" charset="0"/>
              </a:rPr>
              <a:t>асоси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касбӣ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бо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мақсади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таъмини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иҷрои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ваколатҳои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шахсони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мансабдори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ҳокимияти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амалӣ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намудани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салоҳияти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мақомоти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ишғол</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намудааст</a:t>
            </a:r>
            <a:r>
              <a:rPr lang="ru-RU" sz="2800" dirty="0">
                <a:latin typeface="Times New Roman Tj" panose="02020603050405020304" pitchFamily="18" charset="-52"/>
                <a:ea typeface="Times New Roman" panose="02020603050405020304" pitchFamily="18" charset="0"/>
              </a:rPr>
              <a:t> </a:t>
            </a:r>
            <a:r>
              <a:rPr lang="ru-RU" sz="2800" i="1" dirty="0">
                <a:latin typeface="Times New Roman Tj" panose="02020603050405020304" pitchFamily="18" charset="-52"/>
              </a:rPr>
              <a:t>(</a:t>
            </a:r>
            <a:r>
              <a:rPr lang="ru-RU" sz="2800" i="1" dirty="0" err="1">
                <a:latin typeface="Times New Roman Tj" panose="02020603050405020304" pitchFamily="18" charset="-52"/>
              </a:rPr>
              <a:t>Сархати</a:t>
            </a:r>
            <a:r>
              <a:rPr lang="ru-RU" sz="2800" i="1" dirty="0">
                <a:latin typeface="Times New Roman Tj" panose="02020603050405020304" pitchFamily="18" charset="-52"/>
              </a:rPr>
              <a:t> </a:t>
            </a:r>
            <a:r>
              <a:rPr lang="ru-RU" sz="2800" i="1" dirty="0" err="1">
                <a:latin typeface="Times New Roman Tj" panose="02020603050405020304" pitchFamily="18" charset="-52"/>
              </a:rPr>
              <a:t>ҳафтуми</a:t>
            </a:r>
            <a:r>
              <a:rPr lang="ru-RU" sz="2800" i="1" dirty="0">
                <a:latin typeface="Times New Roman Tj" panose="02020603050405020304" pitchFamily="18" charset="-52"/>
              </a:rPr>
              <a:t>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1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pPr marL="0" indent="0" algn="just">
              <a:lnSpc>
                <a:spcPct val="150000"/>
              </a:lnSpc>
              <a:buNone/>
            </a:pPr>
            <a:endParaRPr lang="ru-RU" sz="2800" dirty="0">
              <a:effectLst/>
              <a:latin typeface="Times New Roman Tj" panose="02020603050405020304" pitchFamily="18" charset="-52"/>
              <a:ea typeface="Times New Roman" panose="02020603050405020304" pitchFamily="18" charset="0"/>
            </a:endParaRPr>
          </a:p>
          <a:p>
            <a:pPr algn="just"/>
            <a:endParaRPr lang="ru-RU" sz="2800" dirty="0">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85</a:t>
            </a:fld>
            <a:endParaRPr lang="ru-RU"/>
          </a:p>
        </p:txBody>
      </p:sp>
      <p:sp>
        <p:nvSpPr>
          <p:cNvPr id="5" name="TextBox 4">
            <a:extLst>
              <a:ext uri="{FF2B5EF4-FFF2-40B4-BE49-F238E27FC236}">
                <a16:creationId xmlns:a16="http://schemas.microsoft.com/office/drawing/2014/main" id="{3EA0F6FA-122D-4977-9490-5579944CA407}"/>
              </a:ext>
            </a:extLst>
          </p:cNvPr>
          <p:cNvSpPr txBox="1"/>
          <p:nvPr/>
        </p:nvSpPr>
        <p:spPr>
          <a:xfrm>
            <a:off x="971600"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Мафҳуми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dirty="0">
                <a:solidFill>
                  <a:srgbClr val="0070C0"/>
                </a:solidFill>
                <a:effectLst/>
                <a:latin typeface="Times New Roman Tj" panose="02020603050405020304" pitchFamily="18" charset="-52"/>
                <a:ea typeface="Arial Unicode MS"/>
              </a:rPr>
              <a:t> </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16443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86</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971600" y="836712"/>
            <a:ext cx="7128792" cy="646331"/>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Маълумот</a:t>
            </a:r>
            <a:endParaRPr lang="ru-RU" sz="1600" dirty="0">
              <a:solidFill>
                <a:srgbClr val="0070C0"/>
              </a:solidFill>
              <a:effectLst/>
              <a:latin typeface="Times New Roman" panose="02020603050405020304" pitchFamily="18" charset="0"/>
              <a:ea typeface="Times New Roman" panose="02020603050405020304" pitchFamily="18" charset="0"/>
            </a:endParaRPr>
          </a:p>
          <a:p>
            <a:pPr algn="ctr"/>
            <a:r>
              <a:rPr lang="ru-RU" sz="1800" b="1" dirty="0" err="1">
                <a:solidFill>
                  <a:srgbClr val="0070C0"/>
                </a:solidFill>
                <a:effectLst/>
                <a:latin typeface="Times New Roman Tj" panose="02020603050405020304" pitchFamily="18" charset="-52"/>
                <a:ea typeface="Arial Unicode MS"/>
              </a:rPr>
              <a:t>оид</a:t>
            </a:r>
            <a:r>
              <a:rPr lang="ru-RU" sz="1800" b="1" dirty="0">
                <a:solidFill>
                  <a:srgbClr val="0070C0"/>
                </a:solidFill>
                <a:effectLst/>
                <a:latin typeface="Times New Roman Tj" panose="02020603050405020304" pitchFamily="18" charset="-52"/>
                <a:ea typeface="Arial Unicode MS"/>
              </a:rPr>
              <a:t> ба </a:t>
            </a:r>
            <a:r>
              <a:rPr lang="ru-RU" sz="1800" b="1" dirty="0" err="1">
                <a:solidFill>
                  <a:srgbClr val="0070C0"/>
                </a:solidFill>
                <a:effectLst/>
                <a:latin typeface="Times New Roman Tj" panose="02020603050405020304" pitchFamily="18" charset="-52"/>
                <a:ea typeface="Arial Unicode MS"/>
              </a:rPr>
              <a:t>теъдоди</a:t>
            </a:r>
            <a:r>
              <a:rPr lang="ru-RU" sz="1800" b="1" dirty="0">
                <a:solidFill>
                  <a:srgbClr val="0070C0"/>
                </a:solidFill>
                <a:effectLst/>
                <a:latin typeface="Times New Roman Tj" panose="02020603050405020304" pitchFamily="18" charset="-52"/>
                <a:ea typeface="Arial Unicode MS"/>
              </a:rPr>
              <a:t> </a:t>
            </a:r>
            <a:r>
              <a:rPr lang="ru-RU" sz="1800" b="1" dirty="0" err="1">
                <a:solidFill>
                  <a:srgbClr val="0070C0"/>
                </a:solidFill>
                <a:effectLst/>
                <a:latin typeface="Times New Roman Tj" panose="02020603050405020304" pitchFamily="18" charset="-52"/>
                <a:ea typeface="Arial Unicode MS"/>
              </a:rPr>
              <a:t>хизматчиёни</a:t>
            </a:r>
            <a:r>
              <a:rPr lang="ru-RU" sz="1800" b="1" dirty="0">
                <a:solidFill>
                  <a:srgbClr val="0070C0"/>
                </a:solidFill>
                <a:effectLst/>
                <a:latin typeface="Times New Roman Tj" panose="02020603050405020304" pitchFamily="18" charset="-52"/>
                <a:ea typeface="Arial Unicode MS"/>
              </a:rPr>
              <a:t> </a:t>
            </a:r>
            <a:r>
              <a:rPr lang="ru-RU" sz="1800" b="1" dirty="0" err="1">
                <a:solidFill>
                  <a:srgbClr val="0070C0"/>
                </a:solidFill>
                <a:effectLst/>
                <a:latin typeface="Times New Roman Tj" panose="02020603050405020304" pitchFamily="18" charset="-52"/>
                <a:ea typeface="Arial Unicode MS"/>
              </a:rPr>
              <a:t>давлатї</a:t>
            </a:r>
            <a:r>
              <a:rPr lang="ru-RU" sz="1800" b="1" dirty="0">
                <a:solidFill>
                  <a:srgbClr val="0070C0"/>
                </a:solidFill>
                <a:effectLst/>
                <a:latin typeface="Times New Roman Tj" panose="02020603050405020304" pitchFamily="18" charset="-52"/>
                <a:ea typeface="Arial Unicode MS"/>
              </a:rPr>
              <a:t> ба </a:t>
            </a:r>
            <a:r>
              <a:rPr lang="ru-RU" sz="1800" b="1" dirty="0" err="1">
                <a:solidFill>
                  <a:srgbClr val="0070C0"/>
                </a:solidFill>
                <a:effectLst/>
                <a:latin typeface="Times New Roman Tj" panose="02020603050405020304" pitchFamily="18" charset="-52"/>
                <a:ea typeface="Arial Unicode MS"/>
              </a:rPr>
              <a:t>њолати</a:t>
            </a:r>
            <a:r>
              <a:rPr lang="ru-RU" sz="1800" b="1" dirty="0">
                <a:solidFill>
                  <a:srgbClr val="0070C0"/>
                </a:solidFill>
                <a:effectLst/>
                <a:latin typeface="Times New Roman Tj" panose="02020603050405020304" pitchFamily="18" charset="-52"/>
                <a:ea typeface="Arial Unicode MS"/>
              </a:rPr>
              <a:t> 1 январи соли 2022 </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pic>
        <p:nvPicPr>
          <p:cNvPr id="3" name="Рисунок 2">
            <a:extLst>
              <a:ext uri="{FF2B5EF4-FFF2-40B4-BE49-F238E27FC236}">
                <a16:creationId xmlns:a16="http://schemas.microsoft.com/office/drawing/2014/main" id="{C1835E70-34CE-145D-A86E-8C011488A162}"/>
              </a:ext>
            </a:extLst>
          </p:cNvPr>
          <p:cNvPicPr>
            <a:picLocks noChangeAspect="1"/>
          </p:cNvPicPr>
          <p:nvPr/>
        </p:nvPicPr>
        <p:blipFill>
          <a:blip r:embed="rId2"/>
          <a:stretch>
            <a:fillRect/>
          </a:stretch>
        </p:blipFill>
        <p:spPr>
          <a:xfrm>
            <a:off x="0" y="1686818"/>
            <a:ext cx="9144000" cy="4669531"/>
          </a:xfrm>
          <a:prstGeom prst="rect">
            <a:avLst/>
          </a:prstGeom>
        </p:spPr>
      </p:pic>
    </p:spTree>
    <p:extLst>
      <p:ext uri="{BB962C8B-B14F-4D97-AF65-F5344CB8AC3E}">
        <p14:creationId xmlns:p14="http://schemas.microsoft.com/office/powerpoint/2010/main" val="2809933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87</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15497" y="7554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Вазъи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ҳуқуқии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id="{9B346D46-639A-484D-8B86-852A35DD9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556" y="1124744"/>
            <a:ext cx="6360368" cy="5544616"/>
          </a:xfrm>
          <a:prstGeom prst="rect">
            <a:avLst/>
          </a:prstGeom>
        </p:spPr>
      </p:pic>
    </p:spTree>
    <p:extLst>
      <p:ext uri="{BB962C8B-B14F-4D97-AF65-F5344CB8AC3E}">
        <p14:creationId xmlns:p14="http://schemas.microsoft.com/office/powerpoint/2010/main" val="948218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88</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Ҳуқуқҳои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(1)</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268084"/>
            <a:ext cx="8147248" cy="5618461"/>
          </a:xfrm>
          <a:prstGeom prst="rect">
            <a:avLst/>
          </a:prstGeom>
          <a:noFill/>
        </p:spPr>
        <p:txBody>
          <a:bodyPr wrap="square">
            <a:spAutoFit/>
          </a:bodyPr>
          <a:lstStyle/>
          <a:p>
            <a:pPr algn="just"/>
            <a:r>
              <a:rPr lang="ru-RU" sz="2800" dirty="0">
                <a:effectLst/>
                <a:latin typeface="Times New Roman Tj" panose="02020603050405020304" pitchFamily="18" charset="-52"/>
                <a:ea typeface="Times New Roman" panose="02020603050405020304" pitchFamily="18" charset="0"/>
              </a:rPr>
              <a:t>	- дар </a:t>
            </a:r>
            <a:r>
              <a:rPr lang="ru-RU" sz="2800" dirty="0" err="1">
                <a:effectLst/>
                <a:latin typeface="Times New Roman Tj" panose="02020603050405020304" pitchFamily="18" charset="-52"/>
                <a:ea typeface="Times New Roman" panose="02020603050405020304" pitchFamily="18" charset="0"/>
              </a:rPr>
              <a:t>доираи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ваколатҳои</a:t>
            </a:r>
            <a:r>
              <a:rPr lang="ru-RU" sz="2800" dirty="0">
                <a:effectLst/>
                <a:latin typeface="Times New Roman Tj" panose="02020603050405020304" pitchFamily="18" charset="-52"/>
                <a:ea typeface="Times New Roman" panose="02020603050405020304" pitchFamily="18" charset="0"/>
              </a:rPr>
              <a:t> худ дар </a:t>
            </a:r>
            <a:r>
              <a:rPr lang="ru-RU" sz="2800" dirty="0" err="1">
                <a:effectLst/>
                <a:latin typeface="Times New Roman Tj" panose="02020603050405020304" pitchFamily="18" charset="-52"/>
                <a:ea typeface="Times New Roman" panose="02020603050405020304" pitchFamily="18" charset="0"/>
              </a:rPr>
              <a:t>баррасии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масъалаҳо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қабули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қарор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иштирок</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намуда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иҷрои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онҳоро</a:t>
            </a:r>
            <a:r>
              <a:rPr lang="ru-RU" sz="2800" dirty="0">
                <a:effectLst/>
                <a:latin typeface="Times New Roman Tj" panose="02020603050405020304" pitchFamily="18" charset="-52"/>
                <a:ea typeface="Times New Roman" panose="02020603050405020304" pitchFamily="18" charset="0"/>
              </a:rPr>
              <a:t> аз </a:t>
            </a:r>
            <a:r>
              <a:rPr lang="ru-RU" sz="2800" dirty="0" err="1">
                <a:effectLst/>
                <a:latin typeface="Times New Roman Tj" panose="02020603050405020304" pitchFamily="18" charset="-52"/>
                <a:ea typeface="Times New Roman" panose="02020603050405020304" pitchFamily="18" charset="0"/>
              </a:rPr>
              <a:t>тарафи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мақомоти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дахлдор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шахсони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мансабдор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талаб</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намояд</a:t>
            </a:r>
            <a:r>
              <a:rPr lang="ru-RU" sz="2800" dirty="0">
                <a:effectLst/>
                <a:latin typeface="Times New Roman Tj" panose="02020603050405020304" pitchFamily="18" charset="-52"/>
                <a:ea typeface="Times New Roman" panose="02020603050405020304" pitchFamily="18" charset="0"/>
              </a:rPr>
              <a:t>;</a:t>
            </a:r>
          </a:p>
          <a:p>
            <a:pPr algn="just"/>
            <a:r>
              <a:rPr lang="ru-RU" sz="2800" dirty="0">
                <a:effectLst/>
                <a:latin typeface="Times New Roman Tj" panose="02020603050405020304" pitchFamily="18" charset="-52"/>
                <a:ea typeface="Times New Roman" panose="02020603050405020304" pitchFamily="18" charset="0"/>
              </a:rPr>
              <a:t>	- </a:t>
            </a:r>
            <a:r>
              <a:rPr lang="ru-RU" sz="2800" dirty="0" err="1">
                <a:effectLst/>
                <a:latin typeface="Times New Roman Tj" panose="02020603050405020304" pitchFamily="18" charset="-52"/>
                <a:ea typeface="Times New Roman" panose="02020603050405020304" pitchFamily="18" charset="0"/>
              </a:rPr>
              <a:t>иттилоот</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маводи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барои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иҷрои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ваколат</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ӯҳдадориҳои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мансабиаш</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заруриро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бо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тартиби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муқарраргардида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талаб</a:t>
            </a:r>
            <a:r>
              <a:rPr lang="ru-RU" sz="2800" dirty="0">
                <a:effectLst/>
                <a:latin typeface="Times New Roman Tj" panose="02020603050405020304" pitchFamily="18" charset="-52"/>
                <a:ea typeface="Times New Roman" panose="02020603050405020304" pitchFamily="18" charset="0"/>
              </a:rPr>
              <a:t> карда </a:t>
            </a:r>
            <a:r>
              <a:rPr lang="ru-RU" sz="2800" dirty="0" err="1">
                <a:effectLst/>
                <a:latin typeface="Times New Roman Tj" panose="02020603050405020304" pitchFamily="18" charset="-52"/>
                <a:ea typeface="Times New Roman" panose="02020603050405020304" pitchFamily="18" charset="0"/>
              </a:rPr>
              <a:t>гирад</a:t>
            </a:r>
            <a:r>
              <a:rPr lang="ru-RU" sz="2800" dirty="0">
                <a:effectLst/>
                <a:latin typeface="Times New Roman Tj" panose="02020603050405020304" pitchFamily="18" charset="-52"/>
                <a:ea typeface="Times New Roman" panose="02020603050405020304" pitchFamily="18" charset="0"/>
              </a:rPr>
              <a:t>;</a:t>
            </a:r>
          </a:p>
          <a:p>
            <a:pPr algn="just">
              <a:lnSpc>
                <a:spcPct val="150000"/>
              </a:lnSpc>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1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27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1669953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89</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Ҳуқуқҳои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(2)</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268084"/>
            <a:ext cx="8147248" cy="6049348"/>
          </a:xfrm>
          <a:prstGeom prst="rect">
            <a:avLst/>
          </a:prstGeom>
          <a:noFill/>
        </p:spPr>
        <p:txBody>
          <a:bodyPr wrap="square">
            <a:spAutoFit/>
          </a:bodyPr>
          <a:lstStyle/>
          <a:p>
            <a:pPr algn="just"/>
            <a:r>
              <a:rPr lang="ru-RU" sz="2800" dirty="0">
                <a:effectLst/>
                <a:latin typeface="Times New Roman Tj" panose="02020603050405020304" pitchFamily="18" charset="-52"/>
                <a:ea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муайян</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намудани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доираи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ӯҳдадориҳои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мансабиашро</a:t>
            </a:r>
            <a:r>
              <a:rPr lang="ru-RU" sz="2800" dirty="0">
                <a:effectLst/>
                <a:latin typeface="Times New Roman" panose="02020603050405020304" pitchFamily="18" charset="0"/>
                <a:ea typeface="Times New Roman" panose="02020603050405020304" pitchFamily="18" charset="0"/>
              </a:rPr>
              <a:t> аз </a:t>
            </a:r>
            <a:r>
              <a:rPr lang="ru-RU" sz="2800" dirty="0" err="1">
                <a:effectLst/>
                <a:latin typeface="Times New Roman" panose="02020603050405020304" pitchFamily="18" charset="0"/>
                <a:ea typeface="Times New Roman" panose="02020603050405020304" pitchFamily="18" charset="0"/>
              </a:rPr>
              <a:t>роҳбари</a:t>
            </a:r>
            <a:r>
              <a:rPr lang="ru-RU" sz="2800" dirty="0">
                <a:effectLst/>
                <a:latin typeface="Times New Roman" panose="02020603050405020304" pitchFamily="18" charset="0"/>
                <a:ea typeface="Times New Roman" panose="02020603050405020304" pitchFamily="18" charset="0"/>
              </a:rPr>
              <a:t> худ </a:t>
            </a:r>
            <a:r>
              <a:rPr lang="ru-RU" sz="2800" dirty="0" err="1">
                <a:effectLst/>
                <a:latin typeface="Times New Roman" panose="02020603050405020304" pitchFamily="18" charset="0"/>
                <a:ea typeface="Times New Roman" panose="02020603050405020304" pitchFamily="18" charset="0"/>
              </a:rPr>
              <a:t>талаб</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намояд</a:t>
            </a:r>
            <a:r>
              <a:rPr lang="ru-RU" sz="2800" dirty="0">
                <a:effectLst/>
                <a:latin typeface="Times New Roman" panose="02020603050405020304" pitchFamily="18" charset="0"/>
                <a:ea typeface="Times New Roman" panose="02020603050405020304" pitchFamily="18" charset="0"/>
              </a:rPr>
              <a:t>;</a:t>
            </a:r>
          </a:p>
          <a:p>
            <a:pPr algn="just"/>
            <a:r>
              <a:rPr lang="ru-RU" sz="2800" dirty="0">
                <a:effectLst/>
                <a:latin typeface="Times New Roman" panose="02020603050405020304" pitchFamily="18" charset="0"/>
                <a:ea typeface="Times New Roman" panose="02020603050405020304" pitchFamily="18" charset="0"/>
              </a:rPr>
              <a:t>	- ба </a:t>
            </a:r>
            <a:r>
              <a:rPr lang="ru-RU" sz="2800" dirty="0" err="1">
                <a:effectLst/>
                <a:latin typeface="Times New Roman" panose="02020603050405020304" pitchFamily="18" charset="0"/>
                <a:ea typeface="Times New Roman" panose="02020603050405020304" pitchFamily="18" charset="0"/>
              </a:rPr>
              <a:t>тайёркунии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касбӣ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азнавтайёркунӣ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такмили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ихтисос</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ва</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таҷрибаомӯзӣ</a:t>
            </a:r>
            <a:r>
              <a:rPr lang="ru-RU" sz="2800" dirty="0">
                <a:effectLst/>
                <a:latin typeface="Times New Roman" panose="02020603050405020304" pitchFamily="18" charset="0"/>
                <a:ea typeface="Times New Roman" panose="02020603050405020304" pitchFamily="18" charset="0"/>
              </a:rPr>
              <a:t> дар </a:t>
            </a:r>
            <a:r>
              <a:rPr lang="ru-RU" sz="2800" dirty="0" err="1">
                <a:effectLst/>
                <a:latin typeface="Times New Roman" panose="02020603050405020304" pitchFamily="18" charset="0"/>
                <a:ea typeface="Times New Roman" panose="02020603050405020304" pitchFamily="18" charset="0"/>
              </a:rPr>
              <a:t>муассисаҳои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таълимии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дахлдор</a:t>
            </a:r>
            <a:r>
              <a:rPr lang="ru-RU" sz="2800" dirty="0">
                <a:effectLst/>
                <a:latin typeface="Times New Roman" panose="02020603050405020304" pitchFamily="18" charset="0"/>
                <a:ea typeface="Times New Roman" panose="02020603050405020304" pitchFamily="18" charset="0"/>
              </a:rPr>
              <a:t> аз </a:t>
            </a:r>
            <a:r>
              <a:rPr lang="ru-RU" sz="2800" dirty="0" err="1">
                <a:effectLst/>
                <a:latin typeface="Times New Roman" panose="02020603050405020304" pitchFamily="18" charset="0"/>
                <a:ea typeface="Times New Roman" panose="02020603050405020304" pitchFamily="18" charset="0"/>
              </a:rPr>
              <a:t>ҳисоби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маблағҳои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буҷети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давлатӣ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фаро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гирифта</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шавад</a:t>
            </a:r>
            <a:r>
              <a:rPr lang="ru-RU" sz="2800" dirty="0">
                <a:effectLst/>
                <a:latin typeface="Times New Roman" panose="02020603050405020304" pitchFamily="18" charset="0"/>
                <a:ea typeface="Times New Roman" panose="02020603050405020304" pitchFamily="18" charset="0"/>
              </a:rPr>
              <a:t>;</a:t>
            </a:r>
          </a:p>
          <a:p>
            <a:pPr algn="just"/>
            <a:r>
              <a:rPr lang="ru-RU" sz="2800" dirty="0">
                <a:effectLst/>
                <a:latin typeface="Times New Roman" panose="02020603050405020304" pitchFamily="18" charset="0"/>
                <a:ea typeface="Times New Roman" panose="02020603050405020304" pitchFamily="18" charset="0"/>
              </a:rPr>
              <a:t>	- ба </a:t>
            </a:r>
            <a:r>
              <a:rPr lang="ru-RU" sz="2800" dirty="0" err="1">
                <a:effectLst/>
                <a:latin typeface="Times New Roman" panose="02020603050405020304" pitchFamily="18" charset="0"/>
                <a:ea typeface="Times New Roman" panose="02020603050405020304" pitchFamily="18" charset="0"/>
              </a:rPr>
              <a:t>фаъолияти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илмиву</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эҷодӣ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ва</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омӯзгорӣ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машғул</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шавад</a:t>
            </a:r>
            <a:r>
              <a:rPr lang="ru-RU" sz="2800" dirty="0">
                <a:effectLst/>
                <a:latin typeface="Times New Roman" panose="02020603050405020304" pitchFamily="18" charset="0"/>
                <a:ea typeface="Times New Roman" panose="02020603050405020304" pitchFamily="18" charset="0"/>
              </a:rPr>
              <a:t>;</a:t>
            </a:r>
          </a:p>
          <a:p>
            <a:pPr algn="just">
              <a:lnSpc>
                <a:spcPct val="150000"/>
              </a:lnSpc>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1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27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407196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9B6FA3-5DDC-4A1D-8FEB-7478F7DC9F71}"/>
              </a:ext>
            </a:extLst>
          </p:cNvPr>
          <p:cNvSpPr>
            <a:spLocks noGrp="1"/>
          </p:cNvSpPr>
          <p:nvPr>
            <p:ph idx="1"/>
          </p:nvPr>
        </p:nvSpPr>
        <p:spPr/>
        <p:txBody>
          <a:bodyPr/>
          <a:lstStyle/>
          <a:p>
            <a:pPr marL="0" indent="0" algn="ctr">
              <a:buNone/>
            </a:pPr>
            <a:r>
              <a:rPr lang="tg-Cyrl-TJ" b="1" dirty="0">
                <a:solidFill>
                  <a:schemeClr val="tx2">
                    <a:lumMod val="60000"/>
                    <a:lumOff val="40000"/>
                  </a:schemeClr>
                </a:solidFill>
                <a:latin typeface="Times New Roman Tj" panose="02020603050405020304" pitchFamily="18" charset="-52"/>
              </a:rPr>
              <a:t>Таъсиси мақомоти ваколатдори соҳаи хизмати давлатӣ </a:t>
            </a:r>
          </a:p>
          <a:p>
            <a:pPr marL="0" indent="0" algn="just">
              <a:buNone/>
            </a:pPr>
            <a:r>
              <a:rPr lang="tg-Cyrl-TJ" b="1" dirty="0">
                <a:solidFill>
                  <a:schemeClr val="tx2">
                    <a:lumMod val="60000"/>
                    <a:lumOff val="40000"/>
                  </a:schemeClr>
                </a:solidFill>
                <a:latin typeface="Times New Roman Tj" panose="02020603050405020304" pitchFamily="18" charset="-52"/>
              </a:rPr>
              <a:t>	</a:t>
            </a:r>
            <a:r>
              <a:rPr lang="tg-Cyrl-TJ" dirty="0">
                <a:latin typeface="Times New Roman Tj" panose="02020603050405020304" pitchFamily="18" charset="-52"/>
              </a:rPr>
              <a:t>Бо фармони Президенти Ҷумҳурии Тоҷикистон аз </a:t>
            </a:r>
            <a:r>
              <a:rPr lang="ru-RU" sz="3200" b="0" i="0" dirty="0">
                <a:solidFill>
                  <a:srgbClr val="000000"/>
                </a:solidFill>
                <a:effectLst/>
                <a:latin typeface="Times New Roman Tj" panose="02020603050405020304" pitchFamily="18" charset="-52"/>
              </a:rPr>
              <a:t>25 январи соли 2001, №475 </a:t>
            </a:r>
            <a:r>
              <a:rPr lang="ru-RU" sz="3200" b="0" i="0" dirty="0" err="1">
                <a:solidFill>
                  <a:srgbClr val="000000"/>
                </a:solidFill>
                <a:effectLst/>
                <a:latin typeface="Times New Roman Tj" panose="02020603050405020304" pitchFamily="18" charset="-52"/>
              </a:rPr>
              <a:t>Раёсати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хизмати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давлатии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назди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Президенти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Ҷумҳурии</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Тоҷикистон</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таъсис</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дода</a:t>
            </a:r>
            <a:r>
              <a:rPr lang="ru-RU" sz="3200" b="0" i="0" dirty="0">
                <a:solidFill>
                  <a:srgbClr val="000000"/>
                </a:solidFill>
                <a:effectLst/>
                <a:latin typeface="Times New Roman Tj" panose="02020603050405020304" pitchFamily="18" charset="-52"/>
              </a:rPr>
              <a:t> </a:t>
            </a:r>
            <a:r>
              <a:rPr lang="ru-RU" sz="3200" b="0" i="0" dirty="0" err="1">
                <a:solidFill>
                  <a:srgbClr val="000000"/>
                </a:solidFill>
                <a:effectLst/>
                <a:latin typeface="Times New Roman Tj" panose="02020603050405020304" pitchFamily="18" charset="-52"/>
              </a:rPr>
              <a:t>шуд</a:t>
            </a:r>
            <a:endParaRPr lang="tg-Cyrl-TJ" b="1" dirty="0">
              <a:solidFill>
                <a:schemeClr val="tx2">
                  <a:lumMod val="60000"/>
                  <a:lumOff val="40000"/>
                </a:schemeClr>
              </a:solidFill>
              <a:latin typeface="Times New Roman Tj" panose="02020603050405020304" pitchFamily="18" charset="-52"/>
            </a:endParaRPr>
          </a:p>
          <a:p>
            <a:pPr marL="0" indent="0">
              <a:buNone/>
            </a:pPr>
            <a:endParaRPr lang="ru-RU" b="1" dirty="0">
              <a:solidFill>
                <a:schemeClr val="tx2">
                  <a:lumMod val="60000"/>
                  <a:lumOff val="40000"/>
                </a:schemeClr>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85956A49-7CC1-4B95-8638-B59269D71945}"/>
              </a:ext>
            </a:extLst>
          </p:cNvPr>
          <p:cNvSpPr>
            <a:spLocks noGrp="1"/>
          </p:cNvSpPr>
          <p:nvPr>
            <p:ph type="sldNum" sz="quarter" idx="12"/>
          </p:nvPr>
        </p:nvSpPr>
        <p:spPr/>
        <p:txBody>
          <a:bodyPr/>
          <a:lstStyle/>
          <a:p>
            <a:fld id="{55CBD9F2-F491-4F64-B874-E143D18E6233}" type="slidenum">
              <a:rPr lang="ru-RU" smtClean="0"/>
              <a:pPr/>
              <a:t>9</a:t>
            </a:fld>
            <a:endParaRPr lang="ru-RU"/>
          </a:p>
        </p:txBody>
      </p:sp>
      <p:sp>
        <p:nvSpPr>
          <p:cNvPr id="5" name="Заголовок 1">
            <a:extLst>
              <a:ext uri="{FF2B5EF4-FFF2-40B4-BE49-F238E27FC236}">
                <a16:creationId xmlns:a16="http://schemas.microsoft.com/office/drawing/2014/main" id="{ED5205CD-8DA4-47A8-850A-26A0250F0523}"/>
              </a:ext>
            </a:extLst>
          </p:cNvPr>
          <p:cNvSpPr>
            <a:spLocks noGrp="1"/>
          </p:cNvSpPr>
          <p:nvPr>
            <p:ph type="title"/>
          </p:nvPr>
        </p:nvSpPr>
        <p:spPr>
          <a:xfrm>
            <a:off x="457200" y="274638"/>
            <a:ext cx="8229600" cy="1143000"/>
          </a:xfrm>
        </p:spPr>
        <p:txBody>
          <a:bodyPr>
            <a:noAutofit/>
          </a:bodyPr>
          <a:lstStyle/>
          <a:p>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1.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Ташакулли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хизмати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давлатӣ</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дар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Љумњурии</a:t>
            </a:r>
            <a:r>
              <a:rPr lang="ru-RU" sz="28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28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Тољикистон</a:t>
            </a:r>
            <a:br>
              <a:rPr lang="ru-RU"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ru-RU" sz="2800" dirty="0"/>
          </a:p>
        </p:txBody>
      </p:sp>
    </p:spTree>
    <p:extLst>
      <p:ext uri="{BB962C8B-B14F-4D97-AF65-F5344CB8AC3E}">
        <p14:creationId xmlns:p14="http://schemas.microsoft.com/office/powerpoint/2010/main" val="30927267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90</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Ҳуқуқҳои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(3)</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268084"/>
            <a:ext cx="8147248" cy="6480236"/>
          </a:xfrm>
          <a:prstGeom prst="rect">
            <a:avLst/>
          </a:prstGeom>
          <a:noFill/>
        </p:spPr>
        <p:txBody>
          <a:bodyPr wrap="square">
            <a:spAutoFit/>
          </a:bodyPr>
          <a:lstStyle/>
          <a:p>
            <a:pPr algn="just"/>
            <a:r>
              <a:rPr lang="ru-RU" sz="2800" dirty="0">
                <a:effectLst/>
                <a:latin typeface="Times New Roman Tj" panose="02020603050405020304" pitchFamily="18" charset="-52"/>
                <a:ea typeface="Times New Roman" panose="02020603050405020304" pitchFamily="18" charset="0"/>
              </a:rPr>
              <a:t>	- </a:t>
            </a:r>
            <a:r>
              <a:rPr lang="ru-RU" sz="2800" dirty="0" err="1">
                <a:effectLst/>
                <a:latin typeface="Times New Roman Tj" panose="02020603050405020304" pitchFamily="18" charset="-52"/>
                <a:ea typeface="Times New Roman" panose="02020603050405020304" pitchFamily="18" charset="0"/>
              </a:rPr>
              <a:t>бо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маводе</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ки</a:t>
            </a:r>
            <a:r>
              <a:rPr lang="ru-RU" sz="2800" dirty="0">
                <a:effectLst/>
                <a:latin typeface="Times New Roman Tj" panose="02020603050405020304" pitchFamily="18" charset="-52"/>
                <a:ea typeface="Times New Roman" panose="02020603050405020304" pitchFamily="18" charset="0"/>
              </a:rPr>
              <a:t> ба </a:t>
            </a:r>
            <a:r>
              <a:rPr lang="ru-RU" sz="2800" dirty="0" err="1">
                <a:effectLst/>
                <a:latin typeface="Times New Roman Tj" panose="02020603050405020304" pitchFamily="18" charset="-52"/>
                <a:ea typeface="Times New Roman" panose="02020603050405020304" pitchFamily="18" charset="0"/>
              </a:rPr>
              <a:t>адои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хизмати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давлатии</a:t>
            </a:r>
            <a:r>
              <a:rPr lang="ru-RU" sz="2800" dirty="0">
                <a:effectLst/>
                <a:latin typeface="Times New Roman Tj" panose="02020603050405020304" pitchFamily="18" charset="-52"/>
                <a:ea typeface="Times New Roman" panose="02020603050405020304" pitchFamily="18" charset="0"/>
              </a:rPr>
              <a:t> ӯ </a:t>
            </a:r>
            <a:r>
              <a:rPr lang="ru-RU" sz="2800" dirty="0" err="1">
                <a:effectLst/>
                <a:latin typeface="Times New Roman Tj" panose="02020603050405020304" pitchFamily="18" charset="-52"/>
                <a:ea typeface="Times New Roman" panose="02020603050405020304" pitchFamily="18" charset="0"/>
              </a:rPr>
              <a:t>дахл</a:t>
            </a:r>
            <a:r>
              <a:rPr lang="ru-RU" sz="2800" dirty="0">
                <a:effectLst/>
                <a:latin typeface="Times New Roman Tj" panose="02020603050405020304" pitchFamily="18" charset="-52"/>
                <a:ea typeface="Times New Roman" panose="02020603050405020304" pitchFamily="18" charset="0"/>
              </a:rPr>
              <a:t> дорад, аз </a:t>
            </a:r>
            <a:r>
              <a:rPr lang="ru-RU" sz="2800" dirty="0" err="1">
                <a:effectLst/>
                <a:latin typeface="Times New Roman Tj" panose="02020603050405020304" pitchFamily="18" charset="-52"/>
                <a:ea typeface="Times New Roman" panose="02020603050405020304" pitchFamily="18" charset="0"/>
              </a:rPr>
              <a:t>ҷумла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парвандаи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шахсӣ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бемамоният</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шинос</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шавад</a:t>
            </a:r>
            <a:r>
              <a:rPr lang="ru-RU" sz="2800" b="1" dirty="0">
                <a:effectLst/>
                <a:latin typeface="Times New Roman Tj" panose="02020603050405020304" pitchFamily="18" charset="-52"/>
                <a:ea typeface="Times New Roman" panose="02020603050405020304" pitchFamily="18" charset="0"/>
              </a:rPr>
              <a:t>;</a:t>
            </a:r>
            <a:endParaRPr lang="ru-RU" sz="2800" dirty="0">
              <a:effectLst/>
              <a:latin typeface="Times New Roman Tj" panose="02020603050405020304" pitchFamily="18" charset="-52"/>
              <a:ea typeface="Times New Roman" panose="02020603050405020304" pitchFamily="18" charset="0"/>
            </a:endParaRPr>
          </a:p>
          <a:p>
            <a:pPr algn="just"/>
            <a:r>
              <a:rPr lang="ru-RU" sz="2800" dirty="0">
                <a:effectLst/>
                <a:latin typeface="Times New Roman Tj" panose="02020603050405020304" pitchFamily="18" charset="-52"/>
                <a:ea typeface="Times New Roman" panose="02020603050405020304" pitchFamily="18" charset="0"/>
              </a:rPr>
              <a:t>	-дар </a:t>
            </a:r>
            <a:r>
              <a:rPr lang="ru-RU" sz="2800" dirty="0" err="1">
                <a:effectLst/>
                <a:latin typeface="Times New Roman Tj" panose="02020603050405020304" pitchFamily="18" charset="-52"/>
                <a:ea typeface="Times New Roman" panose="02020603050405020304" pitchFamily="18" charset="0"/>
              </a:rPr>
              <a:t>хизмати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давлатӣ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бо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назардошти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тахассус</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қобилияти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касбӣ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сатҳи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иҷрои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ӯҳдадориҳои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мансабии</a:t>
            </a:r>
            <a:r>
              <a:rPr lang="ru-RU" sz="2800" dirty="0">
                <a:effectLst/>
                <a:latin typeface="Times New Roman Tj" panose="02020603050405020304" pitchFamily="18" charset="-52"/>
                <a:ea typeface="Times New Roman" panose="02020603050405020304" pitchFamily="18" charset="0"/>
              </a:rPr>
              <a:t> худ, баланд </a:t>
            </a:r>
            <a:r>
              <a:rPr lang="ru-RU" sz="2800" dirty="0" err="1">
                <a:effectLst/>
                <a:latin typeface="Times New Roman Tj" panose="02020603050405020304" pitchFamily="18" charset="-52"/>
                <a:ea typeface="Times New Roman" panose="02020603050405020304" pitchFamily="18" charset="0"/>
              </a:rPr>
              <a:t>равад</a:t>
            </a:r>
            <a:r>
              <a:rPr lang="ru-RU" sz="2800" dirty="0">
                <a:effectLst/>
                <a:latin typeface="Times New Roman Tj" panose="02020603050405020304" pitchFamily="18" charset="-52"/>
                <a:ea typeface="Times New Roman" panose="02020603050405020304" pitchFamily="18" charset="0"/>
              </a:rPr>
              <a:t>;</a:t>
            </a:r>
          </a:p>
          <a:p>
            <a:pPr algn="just"/>
            <a:r>
              <a:rPr lang="ru-RU" sz="2800" dirty="0">
                <a:effectLst/>
                <a:latin typeface="Times New Roman Tj" panose="02020603050405020304" pitchFamily="18" charset="-52"/>
                <a:ea typeface="Times New Roman" panose="02020603050405020304" pitchFamily="18" charset="0"/>
              </a:rPr>
              <a:t>	-дар </a:t>
            </a:r>
            <a:r>
              <a:rPr lang="ru-RU" sz="2800" dirty="0" err="1">
                <a:effectLst/>
                <a:latin typeface="Times New Roman Tj" panose="02020603050405020304" pitchFamily="18" charset="-52"/>
                <a:ea typeface="Times New Roman" panose="02020603050405020304" pitchFamily="18" charset="0"/>
              </a:rPr>
              <a:t>сурати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айбдоркунии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беасос</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гузаронидани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санҷиши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хизматиро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талаб</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намояд</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бо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натиҷааш</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шинос</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шавад</a:t>
            </a:r>
            <a:r>
              <a:rPr lang="ru-RU" sz="2800" dirty="0">
                <a:effectLst/>
                <a:latin typeface="Times New Roman Tj" panose="02020603050405020304" pitchFamily="18" charset="-52"/>
                <a:ea typeface="Times New Roman" panose="02020603050405020304" pitchFamily="18" charset="0"/>
              </a:rPr>
              <a:t>;</a:t>
            </a:r>
          </a:p>
          <a:p>
            <a:pPr algn="just">
              <a:lnSpc>
                <a:spcPct val="150000"/>
              </a:lnSpc>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1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27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7174600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91</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Ҳуқуқҳои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(4)</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268084"/>
            <a:ext cx="8147248" cy="6480236"/>
          </a:xfrm>
          <a:prstGeom prst="rect">
            <a:avLst/>
          </a:prstGeom>
          <a:noFill/>
        </p:spPr>
        <p:txBody>
          <a:bodyPr wrap="square">
            <a:spAutoFit/>
          </a:bodyPr>
          <a:lstStyle/>
          <a:p>
            <a:pPr algn="just"/>
            <a:r>
              <a:rPr lang="ru-RU" sz="2800" dirty="0">
                <a:effectLst/>
                <a:latin typeface="Times New Roman Tj" panose="02020603050405020304" pitchFamily="18" charset="-52"/>
                <a:ea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ташаббуси</a:t>
            </a:r>
            <a:r>
              <a:rPr lang="ru-RU" sz="2800" dirty="0">
                <a:effectLst/>
                <a:latin typeface="Times New Roman" panose="02020603050405020304" pitchFamily="18" charset="0"/>
                <a:ea typeface="Times New Roman" panose="02020603050405020304" pitchFamily="18" charset="0"/>
              </a:rPr>
              <a:t> худ </a:t>
            </a:r>
            <a:r>
              <a:rPr lang="ru-RU" sz="2800" dirty="0" err="1">
                <a:effectLst/>
                <a:latin typeface="Times New Roman" panose="02020603050405020304" pitchFamily="18" charset="0"/>
                <a:ea typeface="Times New Roman" panose="02020603050405020304" pitchFamily="18" charset="0"/>
              </a:rPr>
              <a:t>фаъолиятро</a:t>
            </a:r>
            <a:r>
              <a:rPr lang="ru-RU" sz="2800" dirty="0">
                <a:effectLst/>
                <a:latin typeface="Times New Roman" panose="02020603050405020304" pitchFamily="18" charset="0"/>
                <a:ea typeface="Times New Roman" panose="02020603050405020304" pitchFamily="18" charset="0"/>
              </a:rPr>
              <a:t> дар </a:t>
            </a:r>
            <a:r>
              <a:rPr lang="ru-RU" sz="2800" dirty="0" err="1">
                <a:effectLst/>
                <a:latin typeface="Times New Roman" panose="02020603050405020304" pitchFamily="18" charset="0"/>
                <a:ea typeface="Times New Roman" panose="02020603050405020304" pitchFamily="18" charset="0"/>
              </a:rPr>
              <a:t>хизмати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давлатӣ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қатъ</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намояд</a:t>
            </a:r>
            <a:r>
              <a:rPr lang="ru-RU" sz="2800" dirty="0">
                <a:effectLst/>
                <a:latin typeface="Times New Roman" panose="02020603050405020304" pitchFamily="18" charset="0"/>
                <a:ea typeface="Times New Roman" panose="02020603050405020304" pitchFamily="18" charset="0"/>
              </a:rPr>
              <a:t>;</a:t>
            </a:r>
          </a:p>
          <a:p>
            <a:pPr algn="just"/>
            <a:r>
              <a:rPr lang="ru-RU" sz="2800" dirty="0">
                <a:effectLst/>
                <a:latin typeface="Times New Roman" panose="02020603050405020304" pitchFamily="18" charset="0"/>
                <a:ea typeface="Times New Roman" panose="02020603050405020304" pitchFamily="18" charset="0"/>
              </a:rPr>
              <a:t>	- </a:t>
            </a:r>
            <a:r>
              <a:rPr lang="ru-RU" sz="2800" dirty="0" err="1">
                <a:effectLst/>
                <a:latin typeface="Times New Roman" panose="02020603050405020304" pitchFamily="18" charset="0"/>
                <a:ea typeface="Times New Roman" panose="02020603050405020304" pitchFamily="18" charset="0"/>
              </a:rPr>
              <a:t>тибқи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талаботи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қонунгузорӣ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бо</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нафақа</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таъмин</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гашта</a:t>
            </a:r>
            <a:r>
              <a:rPr lang="ru-RU" sz="2800" dirty="0">
                <a:effectLst/>
                <a:latin typeface="Times New Roman" panose="02020603050405020304" pitchFamily="18" charset="0"/>
                <a:ea typeface="Times New Roman" panose="02020603050405020304" pitchFamily="18" charset="0"/>
              </a:rPr>
              <a:t>, аз </a:t>
            </a:r>
            <a:r>
              <a:rPr lang="ru-RU" sz="2800" dirty="0" err="1">
                <a:effectLst/>
                <a:latin typeface="Times New Roman" panose="02020603050405020304" pitchFamily="18" charset="0"/>
                <a:ea typeface="Times New Roman" panose="02020603050405020304" pitchFamily="18" charset="0"/>
              </a:rPr>
              <a:t>ҳифзи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иҷтимоӣ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ва</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ҳуқуқӣ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бархурдор</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бошад</a:t>
            </a:r>
            <a:r>
              <a:rPr lang="ru-RU" sz="2800" dirty="0">
                <a:effectLst/>
                <a:latin typeface="Times New Roman" panose="02020603050405020304" pitchFamily="18" charset="0"/>
                <a:ea typeface="Times New Roman" panose="02020603050405020304" pitchFamily="18" charset="0"/>
              </a:rPr>
              <a:t>;</a:t>
            </a:r>
          </a:p>
          <a:p>
            <a:pPr algn="just"/>
            <a:r>
              <a:rPr lang="ru-RU" sz="2800" dirty="0">
                <a:effectLst/>
                <a:latin typeface="Times New Roman" panose="02020603050405020304" pitchFamily="18" charset="0"/>
                <a:ea typeface="Times New Roman" panose="02020603050405020304" pitchFamily="18" charset="0"/>
              </a:rPr>
              <a:t>	- </a:t>
            </a:r>
            <a:r>
              <a:rPr lang="ru-RU" sz="2800" dirty="0" err="1">
                <a:effectLst/>
                <a:latin typeface="Times New Roman" panose="02020603050405020304" pitchFamily="18" charset="0"/>
                <a:ea typeface="Times New Roman" panose="02020603050405020304" pitchFamily="18" charset="0"/>
              </a:rPr>
              <a:t>оид</a:t>
            </a:r>
            <a:r>
              <a:rPr lang="ru-RU" sz="2800" dirty="0">
                <a:effectLst/>
                <a:latin typeface="Times New Roman" panose="02020603050405020304" pitchFamily="18" charset="0"/>
                <a:ea typeface="Times New Roman" panose="02020603050405020304" pitchFamily="18" charset="0"/>
              </a:rPr>
              <a:t> ба </a:t>
            </a:r>
            <a:r>
              <a:rPr lang="ru-RU" sz="2800" dirty="0" err="1">
                <a:effectLst/>
                <a:latin typeface="Times New Roman" panose="02020603050405020304" pitchFamily="18" charset="0"/>
                <a:ea typeface="Times New Roman" panose="02020603050405020304" pitchFamily="18" charset="0"/>
              </a:rPr>
              <a:t>такмили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хизмати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давлатӣ</a:t>
            </a:r>
            <a:r>
              <a:rPr lang="ru-RU" sz="2800" dirty="0">
                <a:effectLst/>
                <a:latin typeface="Times New Roman" panose="02020603050405020304" pitchFamily="18" charset="0"/>
                <a:ea typeface="Times New Roman" panose="02020603050405020304" pitchFamily="18" charset="0"/>
              </a:rPr>
              <a:t> ба </a:t>
            </a:r>
            <a:r>
              <a:rPr lang="ru-RU" sz="2800" dirty="0" err="1">
                <a:effectLst/>
                <a:latin typeface="Times New Roman" panose="02020603050405020304" pitchFamily="18" charset="0"/>
                <a:ea typeface="Times New Roman" panose="02020603050405020304" pitchFamily="18" charset="0"/>
              </a:rPr>
              <a:t>мақоми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давлатие</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ки</a:t>
            </a:r>
            <a:r>
              <a:rPr lang="ru-RU" sz="2800" dirty="0">
                <a:effectLst/>
                <a:latin typeface="Times New Roman" panose="02020603050405020304" pitchFamily="18" charset="0"/>
                <a:ea typeface="Times New Roman" panose="02020603050405020304" pitchFamily="18" charset="0"/>
              </a:rPr>
              <a:t> дар он </a:t>
            </a:r>
            <a:r>
              <a:rPr lang="ru-RU" sz="2800" dirty="0" err="1">
                <a:effectLst/>
                <a:latin typeface="Times New Roman" panose="02020603050405020304" pitchFamily="18" charset="0"/>
                <a:ea typeface="Times New Roman" panose="02020603050405020304" pitchFamily="18" charset="0"/>
              </a:rPr>
              <a:t>фаъолият</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мекунад</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инчунин</a:t>
            </a:r>
            <a:r>
              <a:rPr lang="ru-RU" sz="2800" dirty="0">
                <a:effectLst/>
                <a:latin typeface="Times New Roman" panose="02020603050405020304" pitchFamily="18" charset="0"/>
                <a:ea typeface="Times New Roman" panose="02020603050405020304" pitchFamily="18" charset="0"/>
              </a:rPr>
              <a:t> ба </a:t>
            </a:r>
            <a:r>
              <a:rPr lang="ru-RU" sz="2800" dirty="0" err="1">
                <a:effectLst/>
                <a:latin typeface="Times New Roman" panose="02020603050405020304" pitchFamily="18" charset="0"/>
                <a:ea typeface="Times New Roman" panose="02020603050405020304" pitchFamily="18" charset="0"/>
              </a:rPr>
              <a:t>мақомоти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давлатии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болоӣ</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ва</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шахсони</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мансабдори</a:t>
            </a:r>
            <a:r>
              <a:rPr lang="ru-RU" sz="2800" dirty="0">
                <a:effectLst/>
                <a:latin typeface="Times New Roman" panose="02020603050405020304" pitchFamily="18" charset="0"/>
                <a:ea typeface="Times New Roman" panose="02020603050405020304" pitchFamily="18" charset="0"/>
              </a:rPr>
              <a:t> он </a:t>
            </a:r>
            <a:r>
              <a:rPr lang="ru-RU" sz="2800" dirty="0" err="1">
                <a:effectLst/>
                <a:latin typeface="Times New Roman" panose="02020603050405020304" pitchFamily="18" charset="0"/>
                <a:ea typeface="Times New Roman" panose="02020603050405020304" pitchFamily="18" charset="0"/>
              </a:rPr>
              <a:t>таклиф</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пешниҳод</a:t>
            </a:r>
            <a:r>
              <a:rPr lang="ru-RU" sz="2800" dirty="0">
                <a:effectLst/>
                <a:latin typeface="Times New Roman" panose="02020603050405020304" pitchFamily="18" charset="0"/>
                <a:ea typeface="Times New Roman" panose="02020603050405020304" pitchFamily="18" charset="0"/>
              </a:rPr>
              <a:t> </a:t>
            </a:r>
            <a:r>
              <a:rPr lang="ru-RU" sz="2800" dirty="0" err="1">
                <a:effectLst/>
                <a:latin typeface="Times New Roman" panose="02020603050405020304" pitchFamily="18" charset="0"/>
                <a:ea typeface="Times New Roman" panose="02020603050405020304" pitchFamily="18" charset="0"/>
              </a:rPr>
              <a:t>намояд</a:t>
            </a:r>
            <a:r>
              <a:rPr lang="ru-RU" sz="2800" dirty="0">
                <a:effectLst/>
                <a:latin typeface="Times New Roman" panose="02020603050405020304" pitchFamily="18" charset="0"/>
                <a:ea typeface="Times New Roman" panose="02020603050405020304" pitchFamily="18" charset="0"/>
              </a:rPr>
              <a:t>.</a:t>
            </a:r>
          </a:p>
          <a:p>
            <a:pPr algn="just">
              <a:lnSpc>
                <a:spcPct val="150000"/>
              </a:lnSpc>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1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27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30007404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92</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Уҳдадориҳои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(1)</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6480236"/>
          </a:xfrm>
          <a:prstGeom prst="rect">
            <a:avLst/>
          </a:prstGeom>
          <a:noFill/>
        </p:spPr>
        <p:txBody>
          <a:bodyPr wrap="square">
            <a:spAutoFit/>
          </a:bodyPr>
          <a:lstStyle/>
          <a:p>
            <a:pPr algn="just"/>
            <a:r>
              <a:rPr lang="ru-RU" sz="2800" dirty="0">
                <a:effectLst/>
                <a:latin typeface="Times New Roman Tj" panose="02020603050405020304" pitchFamily="18" charset="-52"/>
                <a:ea typeface="Times New Roman" panose="02020603050405020304" pitchFamily="18" charset="0"/>
              </a:rPr>
              <a:t>	- </a:t>
            </a:r>
            <a:r>
              <a:rPr lang="ru-RU" sz="2800" dirty="0" err="1">
                <a:effectLst/>
                <a:latin typeface="Times New Roman Tj" panose="02020603050405020304" pitchFamily="18" charset="-52"/>
                <a:ea typeface="Times New Roman" panose="02020603050405020304" pitchFamily="18" charset="0"/>
              </a:rPr>
              <a:t>Конститутсия</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қонунҳо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дигар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санадҳои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меъёрии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ҳуқуқии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Ҷумҳурии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Тоҷикистонро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риоя</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намояд</a:t>
            </a:r>
            <a:r>
              <a:rPr lang="ru-RU" sz="2800" dirty="0">
                <a:effectLst/>
                <a:latin typeface="Times New Roman Tj" panose="02020603050405020304" pitchFamily="18" charset="-52"/>
                <a:ea typeface="Times New Roman" panose="02020603050405020304" pitchFamily="18" charset="0"/>
              </a:rPr>
              <a:t>;</a:t>
            </a:r>
          </a:p>
          <a:p>
            <a:pPr algn="just"/>
            <a:r>
              <a:rPr lang="ru-RU" sz="2800" dirty="0">
                <a:effectLst/>
                <a:latin typeface="Times New Roman Tj" panose="02020603050405020304" pitchFamily="18" charset="-52"/>
                <a:ea typeface="Times New Roman" panose="02020603050405020304" pitchFamily="18" charset="0"/>
              </a:rPr>
              <a:t>	- </a:t>
            </a:r>
            <a:r>
              <a:rPr lang="ru-RU" sz="2800" dirty="0" err="1">
                <a:effectLst/>
                <a:latin typeface="Times New Roman Tj" panose="02020603050405020304" pitchFamily="18" charset="-52"/>
                <a:ea typeface="Times New Roman" panose="02020603050405020304" pitchFamily="18" charset="0"/>
              </a:rPr>
              <a:t>ҳуқуқу</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озодиҳои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инсон</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шаҳрванд</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инчунин</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ҳуқуқ</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манфиатҳои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шахсони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ҳуқуқиро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риоя</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ҳифз</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ва</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эҳтиром</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намояд</a:t>
            </a:r>
            <a:r>
              <a:rPr lang="ru-RU" sz="2800" dirty="0">
                <a:effectLst/>
                <a:latin typeface="Times New Roman Tj" panose="02020603050405020304" pitchFamily="18" charset="-52"/>
                <a:ea typeface="Times New Roman" panose="02020603050405020304" pitchFamily="18" charset="0"/>
              </a:rPr>
              <a:t>;</a:t>
            </a:r>
          </a:p>
          <a:p>
            <a:pPr algn="just"/>
            <a:r>
              <a:rPr lang="ru-RU" sz="2800" dirty="0">
                <a:effectLst/>
                <a:latin typeface="Times New Roman Tj" panose="02020603050405020304" pitchFamily="18" charset="-52"/>
                <a:ea typeface="Times New Roman" panose="02020603050405020304" pitchFamily="18" charset="0"/>
              </a:rPr>
              <a:t>	- </a:t>
            </a:r>
            <a:r>
              <a:rPr lang="ru-RU" sz="2800" dirty="0" err="1">
                <a:effectLst/>
                <a:latin typeface="Times New Roman Tj" panose="02020603050405020304" pitchFamily="18" charset="-52"/>
                <a:ea typeface="Times New Roman" panose="02020603050405020304" pitchFamily="18" charset="0"/>
              </a:rPr>
              <a:t>муроҷиати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шаҳрвандонро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тибқи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тартиби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муқаррарнамудаи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қонунгузорӣ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баррасӣ</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намуда</a:t>
            </a:r>
            <a:r>
              <a:rPr lang="ru-RU" sz="2800" dirty="0">
                <a:effectLst/>
                <a:latin typeface="Times New Roman Tj" panose="02020603050405020304" pitchFamily="18" charset="-52"/>
                <a:ea typeface="Times New Roman" panose="02020603050405020304" pitchFamily="18" charset="0"/>
              </a:rPr>
              <a:t>, аз </a:t>
            </a:r>
            <a:r>
              <a:rPr lang="ru-RU" sz="2800" dirty="0" err="1">
                <a:effectLst/>
                <a:latin typeface="Times New Roman Tj" panose="02020603050405020304" pitchFamily="18" charset="-52"/>
                <a:ea typeface="Times New Roman" panose="02020603050405020304" pitchFamily="18" charset="0"/>
              </a:rPr>
              <a:t>рӯи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онҳо</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чораҳои</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дахлдор</a:t>
            </a:r>
            <a:r>
              <a:rPr lang="ru-RU" sz="2800" dirty="0">
                <a:effectLst/>
                <a:latin typeface="Times New Roman Tj" panose="02020603050405020304" pitchFamily="18" charset="-52"/>
                <a:ea typeface="Times New Roman" panose="02020603050405020304" pitchFamily="18" charset="0"/>
              </a:rPr>
              <a:t> </a:t>
            </a:r>
            <a:r>
              <a:rPr lang="ru-RU" sz="2800" dirty="0" err="1">
                <a:effectLst/>
                <a:latin typeface="Times New Roman Tj" panose="02020603050405020304" pitchFamily="18" charset="-52"/>
                <a:ea typeface="Times New Roman" panose="02020603050405020304" pitchFamily="18" charset="0"/>
              </a:rPr>
              <a:t>андешад</a:t>
            </a:r>
            <a:r>
              <a:rPr lang="ru-RU" sz="2800" dirty="0">
                <a:effectLst/>
                <a:latin typeface="Times New Roman Tj" panose="02020603050405020304" pitchFamily="18" charset="-52"/>
                <a:ea typeface="Times New Roman" panose="02020603050405020304" pitchFamily="18" charset="0"/>
              </a:rPr>
              <a:t>;</a:t>
            </a:r>
          </a:p>
          <a:p>
            <a:pPr algn="just">
              <a:lnSpc>
                <a:spcPct val="150000"/>
              </a:lnSpc>
            </a:pPr>
            <a:r>
              <a:rPr lang="ru-RU" sz="2800" i="1" dirty="0">
                <a:latin typeface="Times New Roman Tj" panose="02020603050405020304" pitchFamily="18" charset="-52"/>
              </a:rPr>
              <a:t>	(</a:t>
            </a:r>
            <a:r>
              <a:rPr lang="ru-RU" sz="2800" dirty="0" err="1">
                <a:latin typeface="Times New Roman Tj" panose="02020603050405020304" pitchFamily="18" charset="-52"/>
              </a:rPr>
              <a:t>Ќисми</a:t>
            </a:r>
            <a:r>
              <a:rPr lang="ru-RU" sz="2800" dirty="0">
                <a:latin typeface="Times New Roman Tj" panose="02020603050405020304" pitchFamily="18" charset="-52"/>
              </a:rPr>
              <a:t> 1 </a:t>
            </a:r>
            <a:r>
              <a:rPr lang="ru-RU" sz="2800" i="1" dirty="0" err="1">
                <a:latin typeface="Times New Roman Tj" panose="02020603050405020304" pitchFamily="18" charset="-52"/>
              </a:rPr>
              <a:t>моддаи</a:t>
            </a:r>
            <a:r>
              <a:rPr lang="ru-RU" sz="2800" i="1" dirty="0">
                <a:latin typeface="Times New Roman Tj" panose="02020603050405020304" pitchFamily="18" charset="-52"/>
              </a:rPr>
              <a:t> 28 </a:t>
            </a:r>
            <a:r>
              <a:rPr lang="ru-RU" sz="2800" i="1" dirty="0" err="1">
                <a:latin typeface="Times New Roman Tj" panose="02020603050405020304" pitchFamily="18" charset="-52"/>
              </a:rPr>
              <a:t>Ќонуни</a:t>
            </a:r>
            <a:r>
              <a:rPr lang="ru-RU" sz="2800" i="1" dirty="0">
                <a:latin typeface="Times New Roman Tj" panose="02020603050405020304" pitchFamily="18" charset="-52"/>
              </a:rPr>
              <a:t> </a:t>
            </a:r>
            <a:r>
              <a:rPr lang="ru-RU" sz="2800" i="1" dirty="0" err="1">
                <a:latin typeface="Times New Roman Tj" panose="02020603050405020304" pitchFamily="18" charset="-52"/>
              </a:rPr>
              <a:t>Љумњурии</a:t>
            </a:r>
            <a:r>
              <a:rPr lang="ru-RU" sz="2800" i="1" dirty="0">
                <a:latin typeface="Times New Roman Tj" panose="02020603050405020304" pitchFamily="18" charset="-52"/>
              </a:rPr>
              <a:t> </a:t>
            </a:r>
            <a:r>
              <a:rPr lang="ru-RU" sz="2800" i="1" dirty="0" err="1">
                <a:latin typeface="Times New Roman Tj" panose="02020603050405020304" pitchFamily="18" charset="-52"/>
              </a:rPr>
              <a:t>Тољикистон</a:t>
            </a:r>
            <a:r>
              <a:rPr lang="ru-RU" sz="2800" i="1" dirty="0">
                <a:latin typeface="Times New Roman Tj" panose="02020603050405020304" pitchFamily="18" charset="-52"/>
              </a:rPr>
              <a:t> «Дар </a:t>
            </a:r>
            <a:r>
              <a:rPr lang="ru-RU" sz="2800" i="1" dirty="0" err="1">
                <a:latin typeface="Times New Roman Tj" panose="02020603050405020304" pitchFamily="18" charset="-52"/>
              </a:rPr>
              <a:t>бораи</a:t>
            </a:r>
            <a:r>
              <a:rPr lang="ru-RU" sz="2800" i="1" dirty="0">
                <a:latin typeface="Times New Roman Tj" panose="02020603050405020304" pitchFamily="18" charset="-52"/>
              </a:rPr>
              <a:t> </a:t>
            </a:r>
            <a:r>
              <a:rPr lang="ru-RU" sz="2800" i="1" dirty="0" err="1">
                <a:latin typeface="Times New Roman Tj" panose="02020603050405020304" pitchFamily="18" charset="-52"/>
              </a:rPr>
              <a:t>хизмати</a:t>
            </a:r>
            <a:r>
              <a:rPr lang="ru-RU" sz="2800" i="1" dirty="0">
                <a:latin typeface="Times New Roman Tj" panose="02020603050405020304" pitchFamily="18" charset="-52"/>
              </a:rPr>
              <a:t> </a:t>
            </a:r>
            <a:r>
              <a:rPr lang="ru-RU" sz="2800" i="1" dirty="0" err="1">
                <a:latin typeface="Times New Roman Tj" panose="02020603050405020304" pitchFamily="18" charset="-52"/>
              </a:rPr>
              <a:t>давлатї</a:t>
            </a:r>
            <a:r>
              <a:rPr lang="ru-RU" sz="2800" i="1" dirty="0">
                <a:latin typeface="Times New Roman Tj" panose="02020603050405020304" pitchFamily="18" charset="-52"/>
              </a:rPr>
              <a:t>»)</a:t>
            </a:r>
            <a:endParaRPr lang="ru-RU" sz="2800" dirty="0">
              <a:latin typeface="Times New Roman Tj" panose="02020603050405020304" pitchFamily="18" charset="-52"/>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a:p>
            <a:pPr algn="just">
              <a:lnSpc>
                <a:spcPct val="150000"/>
              </a:lnSpc>
            </a:pPr>
            <a:endParaRPr lang="ru-RU" sz="28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30727296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93</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Уҳдадориҳои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(2)</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6675674"/>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интизоми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хизматиро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риоя</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намояд</a:t>
            </a:r>
            <a:r>
              <a:rPr lang="ru-RU" sz="2400" dirty="0">
                <a:effectLst/>
                <a:latin typeface="Times New Roman" panose="02020603050405020304" pitchFamily="18" charset="0"/>
                <a:ea typeface="Times New Roman" panose="02020603050405020304" pitchFamily="18" charset="0"/>
              </a:rPr>
              <a:t>;</a:t>
            </a:r>
          </a:p>
          <a:p>
            <a:pPr algn="just"/>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меъёрҳои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муқаррарнамудаи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Кодекси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одоби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хизматчии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дастури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фаъолияти</a:t>
            </a:r>
            <a:r>
              <a:rPr lang="ru-RU" sz="2400" dirty="0">
                <a:effectLst/>
                <a:latin typeface="Times New Roman" panose="02020603050405020304" pitchFamily="18" charset="0"/>
                <a:ea typeface="Times New Roman" panose="02020603050405020304" pitchFamily="18" charset="0"/>
              </a:rPr>
              <a:t> худ </a:t>
            </a:r>
            <a:r>
              <a:rPr lang="ru-RU" sz="2400" dirty="0" err="1">
                <a:effectLst/>
                <a:latin typeface="Times New Roman" panose="02020603050405020304" pitchFamily="18" charset="0"/>
                <a:ea typeface="Times New Roman" panose="02020603050405020304" pitchFamily="18" charset="0"/>
              </a:rPr>
              <a:t>қарор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дода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ҳолатҳои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бархӯрди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манфиатҳоро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ҳангоми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иҷрои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ӯҳдадориҳои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истисно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намояд</a:t>
            </a:r>
            <a:r>
              <a:rPr lang="ru-RU" sz="2400" b="1"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algn="just"/>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фармон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фармоиш</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амрҳои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роҳбарон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қарор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дастури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мақомоти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болоӣ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шахсони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мансабдорро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ки</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доираи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ваколати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онҳо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дода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шудаанд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иҷро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намояд</a:t>
            </a:r>
            <a:r>
              <a:rPr lang="ru-RU" sz="2400" b="1"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algn="just"/>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сирри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сирри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дигари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қонунҳо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ҳифзшавандаро</a:t>
            </a:r>
            <a:r>
              <a:rPr lang="ru-RU" sz="2400" dirty="0">
                <a:effectLst/>
                <a:latin typeface="Times New Roman" panose="02020603050405020304" pitchFamily="18" charset="0"/>
                <a:ea typeface="Times New Roman" panose="02020603050405020304" pitchFamily="18" charset="0"/>
              </a:rPr>
              <a:t>, аз </a:t>
            </a:r>
            <a:r>
              <a:rPr lang="ru-RU" sz="2400" dirty="0" err="1">
                <a:effectLst/>
                <a:latin typeface="Times New Roman" panose="02020603050405020304" pitchFamily="18" charset="0"/>
                <a:ea typeface="Times New Roman" panose="02020603050405020304" pitchFamily="18" charset="0"/>
              </a:rPr>
              <a:t>ҷумла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баъди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қатъи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давоми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мӯҳлати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муқаррарнамудаи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санадҳои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меъёрии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ҳуқуқӣ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нигоҳ</a:t>
            </a:r>
            <a:r>
              <a:rPr lang="ru-RU" sz="2400" dirty="0">
                <a:effectLst/>
                <a:latin typeface="Times New Roman" panose="02020603050405020304" pitchFamily="18" charset="0"/>
                <a:ea typeface="Times New Roman" panose="02020603050405020304" pitchFamily="18" charset="0"/>
              </a:rPr>
              <a:t> дорад;</a:t>
            </a:r>
          </a:p>
          <a:p>
            <a:pPr algn="just">
              <a:lnSpc>
                <a:spcPct val="150000"/>
              </a:lnSpc>
            </a:pPr>
            <a:r>
              <a:rPr lang="ru-RU" sz="2400" i="1" dirty="0">
                <a:latin typeface="Times New Roman Tj" panose="02020603050405020304" pitchFamily="18" charset="-52"/>
              </a:rPr>
              <a:t>	(</a:t>
            </a:r>
            <a:r>
              <a:rPr lang="ru-RU" sz="2400" dirty="0" err="1">
                <a:latin typeface="Times New Roman Tj" panose="02020603050405020304" pitchFamily="18" charset="-52"/>
              </a:rPr>
              <a:t>Ќисми</a:t>
            </a:r>
            <a:r>
              <a:rPr lang="ru-RU" sz="2400" dirty="0">
                <a:latin typeface="Times New Roman Tj" panose="02020603050405020304" pitchFamily="18" charset="-52"/>
              </a:rPr>
              <a:t> 1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28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6471226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94</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Уҳдадориҳои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(3)</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6675674"/>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ҳангоми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иҷрои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ӯҳдадориҳои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маълумотро</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бораи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ҳаёти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шахсӣ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шаъну</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шарафи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шаҳрвандон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махфӣ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нигоҳ</a:t>
            </a:r>
            <a:r>
              <a:rPr lang="ru-RU" sz="2400" dirty="0">
                <a:effectLst/>
                <a:latin typeface="Times New Roman" panose="02020603050405020304" pitchFamily="18" charset="0"/>
                <a:ea typeface="Times New Roman" panose="02020603050405020304" pitchFamily="18" charset="0"/>
              </a:rPr>
              <a:t> дорад, аз </a:t>
            </a:r>
            <a:r>
              <a:rPr lang="ru-RU" sz="2400" dirty="0" err="1">
                <a:effectLst/>
                <a:latin typeface="Times New Roman" panose="02020603050405020304" pitchFamily="18" charset="0"/>
                <a:ea typeface="Times New Roman" panose="02020603050405020304" pitchFamily="18" charset="0"/>
              </a:rPr>
              <a:t>онҳо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пешниҳод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намудани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чунин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маълумотро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талаб</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накунад</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истиснои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мавридҳои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муқаррарнамудаи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қонунгузории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a:t>
            </a:r>
          </a:p>
          <a:p>
            <a:pPr algn="just"/>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ҳифзи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моликияти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давлатиро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таъмин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намояд</a:t>
            </a:r>
            <a:r>
              <a:rPr lang="ru-RU" sz="2400" dirty="0">
                <a:effectLst/>
                <a:latin typeface="Times New Roman" panose="02020603050405020304" pitchFamily="18" charset="0"/>
                <a:ea typeface="Times New Roman" panose="02020603050405020304" pitchFamily="18" charset="0"/>
              </a:rPr>
              <a:t>;</a:t>
            </a:r>
          </a:p>
          <a:p>
            <a:pPr algn="just"/>
            <a:r>
              <a:rPr lang="ru-RU" sz="2400" dirty="0">
                <a:effectLst/>
                <a:latin typeface="Times New Roman" panose="02020603050405020304" pitchFamily="18" charset="0"/>
                <a:ea typeface="Times New Roman" panose="02020603050405020304" pitchFamily="18" charset="0"/>
              </a:rPr>
              <a:t>	- агар </a:t>
            </a:r>
            <a:r>
              <a:rPr lang="ru-RU" sz="2400" dirty="0" err="1">
                <a:effectLst/>
                <a:latin typeface="Times New Roman" panose="02020603050405020304" pitchFamily="18" charset="0"/>
                <a:ea typeface="Times New Roman" panose="02020603050405020304" pitchFamily="18" charset="0"/>
              </a:rPr>
              <a:t>манфиати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шахсии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хизматчии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иҷрои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ӯҳдадориҳои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монеа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гардад</a:t>
            </a:r>
            <a:r>
              <a:rPr lang="ru-RU" sz="2400" dirty="0">
                <a:effectLst/>
                <a:latin typeface="Times New Roman" panose="02020603050405020304" pitchFamily="18" charset="0"/>
                <a:ea typeface="Times New Roman" panose="02020603050405020304" pitchFamily="18" charset="0"/>
              </a:rPr>
              <a:t>, ё ба </a:t>
            </a:r>
            <a:r>
              <a:rPr lang="ru-RU" sz="2400" dirty="0" err="1">
                <a:effectLst/>
                <a:latin typeface="Times New Roman" panose="02020603050405020304" pitchFamily="18" charset="0"/>
                <a:ea typeface="Times New Roman" panose="02020603050405020304" pitchFamily="18" charset="0"/>
              </a:rPr>
              <a:t>манфиати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мухолифат</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кунад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ё </a:t>
            </a:r>
            <a:r>
              <a:rPr lang="ru-RU" sz="2400" dirty="0" err="1">
                <a:effectLst/>
                <a:latin typeface="Times New Roman" panose="02020603050405020304" pitchFamily="18" charset="0"/>
                <a:ea typeface="Times New Roman" panose="02020603050405020304" pitchFamily="18" charset="0"/>
              </a:rPr>
              <a:t>боиси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дигар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ҳолатҳои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бархӯрди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манфиатҳо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гардад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бояд</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роҳбари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мақоми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таъин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озод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намудани</a:t>
            </a:r>
            <a:r>
              <a:rPr lang="ru-RU" sz="2400" dirty="0">
                <a:effectLst/>
                <a:latin typeface="Times New Roman" panose="02020603050405020304" pitchFamily="18" charset="0"/>
                <a:ea typeface="Times New Roman" panose="02020603050405020304" pitchFamily="18" charset="0"/>
              </a:rPr>
              <a:t> ӯ аз </a:t>
            </a:r>
            <a:r>
              <a:rPr lang="ru-RU" sz="2400" dirty="0" err="1">
                <a:effectLst/>
                <a:latin typeface="Times New Roman" panose="02020603050405020304" pitchFamily="18" charset="0"/>
                <a:ea typeface="Times New Roman" panose="02020603050405020304" pitchFamily="18" charset="0"/>
              </a:rPr>
              <a:t>мансаб</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салоҳият</a:t>
            </a:r>
            <a:r>
              <a:rPr lang="ru-RU" sz="2400" dirty="0">
                <a:effectLst/>
                <a:latin typeface="Times New Roman" panose="02020603050405020304" pitchFamily="18" charset="0"/>
                <a:ea typeface="Times New Roman" panose="02020603050405020304" pitchFamily="18" charset="0"/>
              </a:rPr>
              <a:t> дорад, хабар </a:t>
            </a:r>
            <a:r>
              <a:rPr lang="ru-RU" sz="2400" dirty="0" err="1">
                <a:effectLst/>
                <a:latin typeface="Times New Roman" panose="02020603050405020304" pitchFamily="18" charset="0"/>
                <a:ea typeface="Times New Roman" panose="02020603050405020304" pitchFamily="18" charset="0"/>
              </a:rPr>
              <a:t>диҳад</a:t>
            </a:r>
            <a:r>
              <a:rPr lang="ru-RU" sz="2400" dirty="0">
                <a:effectLst/>
                <a:latin typeface="Times New Roman" panose="02020603050405020304" pitchFamily="18" charset="0"/>
                <a:ea typeface="Times New Roman" panose="02020603050405020304" pitchFamily="18" charset="0"/>
              </a:rPr>
              <a:t>; </a:t>
            </a:r>
          </a:p>
          <a:p>
            <a:pPr algn="just">
              <a:lnSpc>
                <a:spcPct val="150000"/>
              </a:lnSpc>
            </a:pPr>
            <a:r>
              <a:rPr lang="ru-RU" sz="2400" i="1" dirty="0">
                <a:latin typeface="Times New Roman Tj" panose="02020603050405020304" pitchFamily="18" charset="-52"/>
              </a:rPr>
              <a:t>	(</a:t>
            </a:r>
            <a:r>
              <a:rPr lang="ru-RU" sz="2400" dirty="0" err="1">
                <a:latin typeface="Times New Roman Tj" panose="02020603050405020304" pitchFamily="18" charset="-52"/>
              </a:rPr>
              <a:t>Ќисми</a:t>
            </a:r>
            <a:r>
              <a:rPr lang="ru-RU" sz="2400" dirty="0">
                <a:latin typeface="Times New Roman Tj" panose="02020603050405020304" pitchFamily="18" charset="-52"/>
              </a:rPr>
              <a:t> 1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28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20093835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95</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Уҳдадориҳои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(4)</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6424066"/>
          </a:xfrm>
          <a:prstGeom prst="rect">
            <a:avLst/>
          </a:prstGeom>
          <a:noFill/>
        </p:spPr>
        <p:txBody>
          <a:bodyPr wrap="square">
            <a:spAutoFit/>
          </a:bodyPr>
          <a:lstStyle/>
          <a:p>
            <a:pPr algn="just"/>
            <a:r>
              <a:rPr lang="ru-RU" sz="2600" dirty="0">
                <a:effectLst/>
                <a:latin typeface="Times New Roman Tj" panose="02020603050405020304" pitchFamily="18" charset="-52"/>
                <a:ea typeface="Times New Roman" panose="02020603050405020304" pitchFamily="18" charset="0"/>
              </a:rPr>
              <a:t>	- аз </a:t>
            </a:r>
            <a:r>
              <a:rPr lang="ru-RU" sz="2600" dirty="0" err="1">
                <a:effectLst/>
                <a:latin typeface="Times New Roman Tj" panose="02020603050405020304" pitchFamily="18" charset="-52"/>
                <a:ea typeface="Times New Roman" panose="02020603050405020304" pitchFamily="18" charset="0"/>
              </a:rPr>
              <a:t>рӯзи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гирифтани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иттилооти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расмӣ</a:t>
            </a:r>
            <a:r>
              <a:rPr lang="ru-RU" sz="2600" dirty="0">
                <a:effectLst/>
                <a:latin typeface="Times New Roman Tj" panose="02020603050405020304" pitchFamily="18" charset="-52"/>
                <a:ea typeface="Times New Roman" panose="02020603050405020304" pitchFamily="18" charset="0"/>
              </a:rPr>
              <a:t> дар </a:t>
            </a:r>
            <a:r>
              <a:rPr lang="ru-RU" sz="2600" dirty="0" err="1">
                <a:effectLst/>
                <a:latin typeface="Times New Roman Tj" panose="02020603050405020304" pitchFamily="18" charset="-52"/>
                <a:ea typeface="Times New Roman" panose="02020603050405020304" pitchFamily="18" charset="0"/>
              </a:rPr>
              <a:t>бораи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қатъ</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намудани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шаҳрвандии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Ҷумҳурии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Тоҷикистон</a:t>
            </a:r>
            <a:r>
              <a:rPr lang="ru-RU" sz="2600" dirty="0">
                <a:effectLst/>
                <a:latin typeface="Times New Roman Tj" panose="02020603050405020304" pitchFamily="18" charset="-52"/>
                <a:ea typeface="Times New Roman" panose="02020603050405020304" pitchFamily="18" charset="0"/>
              </a:rPr>
              <a:t> ё </a:t>
            </a:r>
            <a:r>
              <a:rPr lang="ru-RU" sz="2600" dirty="0" err="1">
                <a:effectLst/>
                <a:latin typeface="Times New Roman Tj" panose="02020603050405020304" pitchFamily="18" charset="-52"/>
                <a:ea typeface="Times New Roman" panose="02020603050405020304" pitchFamily="18" charset="0"/>
              </a:rPr>
              <a:t>соҳиб</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шудан</a:t>
            </a:r>
            <a:r>
              <a:rPr lang="ru-RU" sz="2600" dirty="0">
                <a:effectLst/>
                <a:latin typeface="Times New Roman Tj" panose="02020603050405020304" pitchFamily="18" charset="-52"/>
                <a:ea typeface="Times New Roman" panose="02020603050405020304" pitchFamily="18" charset="0"/>
              </a:rPr>
              <a:t> ба </a:t>
            </a:r>
            <a:r>
              <a:rPr lang="ru-RU" sz="2600" dirty="0" err="1">
                <a:effectLst/>
                <a:latin typeface="Times New Roman Tj" panose="02020603050405020304" pitchFamily="18" charset="-52"/>
                <a:ea typeface="Times New Roman" panose="02020603050405020304" pitchFamily="18" charset="0"/>
              </a:rPr>
              <a:t>шаҳрвандии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давлати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дигар</a:t>
            </a:r>
            <a:r>
              <a:rPr lang="ru-RU" sz="2600" dirty="0">
                <a:effectLst/>
                <a:latin typeface="Times New Roman Tj" panose="02020603050405020304" pitchFamily="18" charset="-52"/>
                <a:ea typeface="Times New Roman" panose="02020603050405020304" pitchFamily="18" charset="0"/>
              </a:rPr>
              <a:t> ба </a:t>
            </a:r>
            <a:r>
              <a:rPr lang="ru-RU" sz="2600" dirty="0" err="1">
                <a:effectLst/>
                <a:latin typeface="Times New Roman Tj" panose="02020603050405020304" pitchFamily="18" charset="-52"/>
                <a:ea typeface="Times New Roman" panose="02020603050405020304" pitchFamily="18" charset="0"/>
              </a:rPr>
              <a:t>роҳбари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мақоми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давлатӣ</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ки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ҳуқуқи</a:t>
            </a:r>
            <a:r>
              <a:rPr lang="ru-RU" sz="2600" dirty="0">
                <a:effectLst/>
                <a:latin typeface="Times New Roman Tj" panose="02020603050405020304" pitchFamily="18" charset="-52"/>
                <a:ea typeface="Times New Roman" panose="02020603050405020304" pitchFamily="18" charset="0"/>
              </a:rPr>
              <a:t> ба </a:t>
            </a:r>
            <a:r>
              <a:rPr lang="ru-RU" sz="2600" dirty="0" err="1">
                <a:effectLst/>
                <a:latin typeface="Times New Roman Tj" panose="02020603050405020304" pitchFamily="18" charset="-52"/>
                <a:ea typeface="Times New Roman" panose="02020603050405020304" pitchFamily="18" charset="0"/>
              </a:rPr>
              <a:t>мансаб</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таъин</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ва</a:t>
            </a:r>
            <a:r>
              <a:rPr lang="ru-RU" sz="2600" dirty="0">
                <a:effectLst/>
                <a:latin typeface="Times New Roman Tj" panose="02020603050405020304" pitchFamily="18" charset="-52"/>
                <a:ea typeface="Times New Roman" panose="02020603050405020304" pitchFamily="18" charset="0"/>
              </a:rPr>
              <a:t> аз </a:t>
            </a:r>
            <a:r>
              <a:rPr lang="ru-RU" sz="2600" dirty="0" err="1">
                <a:effectLst/>
                <a:latin typeface="Times New Roman Tj" panose="02020603050405020304" pitchFamily="18" charset="-52"/>
                <a:ea typeface="Times New Roman" panose="02020603050405020304" pitchFamily="18" charset="0"/>
              </a:rPr>
              <a:t>мансаб</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озод</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намуданро</a:t>
            </a:r>
            <a:r>
              <a:rPr lang="ru-RU" sz="2600" dirty="0">
                <a:effectLst/>
                <a:latin typeface="Times New Roman Tj" panose="02020603050405020304" pitchFamily="18" charset="-52"/>
                <a:ea typeface="Times New Roman" panose="02020603050405020304" pitchFamily="18" charset="0"/>
              </a:rPr>
              <a:t> дорад, хабар </a:t>
            </a:r>
            <a:r>
              <a:rPr lang="ru-RU" sz="2600" dirty="0" err="1">
                <a:effectLst/>
                <a:latin typeface="Times New Roman Tj" panose="02020603050405020304" pitchFamily="18" charset="-52"/>
                <a:ea typeface="Times New Roman" panose="02020603050405020304" pitchFamily="18" charset="0"/>
              </a:rPr>
              <a:t>диҳад</a:t>
            </a:r>
            <a:r>
              <a:rPr lang="ru-RU" sz="2600" b="1" dirty="0">
                <a:effectLst/>
                <a:latin typeface="Times New Roman Tj" panose="02020603050405020304" pitchFamily="18" charset="-52"/>
                <a:ea typeface="Times New Roman" panose="02020603050405020304" pitchFamily="18" charset="0"/>
              </a:rPr>
              <a:t>;</a:t>
            </a:r>
            <a:endParaRPr lang="ru-RU" sz="2600" dirty="0">
              <a:effectLst/>
              <a:latin typeface="Times New Roman Tj" panose="02020603050405020304" pitchFamily="18" charset="-52"/>
              <a:ea typeface="Times New Roman" panose="02020603050405020304" pitchFamily="18" charset="0"/>
            </a:endParaRPr>
          </a:p>
          <a:p>
            <a:pPr algn="just"/>
            <a:r>
              <a:rPr lang="ru-RU" sz="2600" dirty="0">
                <a:effectLst/>
                <a:latin typeface="Times New Roman Tj" panose="02020603050405020304" pitchFamily="18" charset="-52"/>
                <a:ea typeface="Times New Roman" panose="02020603050405020304" pitchFamily="18" charset="0"/>
              </a:rPr>
              <a:t>	- </a:t>
            </a:r>
            <a:r>
              <a:rPr lang="ru-RU" sz="2600" dirty="0" err="1">
                <a:effectLst/>
                <a:latin typeface="Times New Roman Tj" panose="02020603050405020304" pitchFamily="18" charset="-52"/>
                <a:ea typeface="Times New Roman" panose="02020603050405020304" pitchFamily="18" charset="0"/>
              </a:rPr>
              <a:t>сатҳи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касбӣ</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ва</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тахассусии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худро</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барои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иҷрои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самараноки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ӯҳдадориҳои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мансабӣ</a:t>
            </a:r>
            <a:r>
              <a:rPr lang="ru-RU" sz="2600" dirty="0">
                <a:effectLst/>
                <a:latin typeface="Times New Roman Tj" panose="02020603050405020304" pitchFamily="18" charset="-52"/>
                <a:ea typeface="Times New Roman" panose="02020603050405020304" pitchFamily="18" charset="0"/>
              </a:rPr>
              <a:t> баланд </a:t>
            </a:r>
            <a:r>
              <a:rPr lang="ru-RU" sz="2600" dirty="0" err="1">
                <a:effectLst/>
                <a:latin typeface="Times New Roman Tj" panose="02020603050405020304" pitchFamily="18" charset="-52"/>
                <a:ea typeface="Times New Roman" panose="02020603050405020304" pitchFamily="18" charset="0"/>
              </a:rPr>
              <a:t>бардорад</a:t>
            </a:r>
            <a:r>
              <a:rPr lang="ru-RU" sz="2600" dirty="0">
                <a:effectLst/>
                <a:latin typeface="Times New Roman Tj" panose="02020603050405020304" pitchFamily="18" charset="-52"/>
                <a:ea typeface="Times New Roman" panose="02020603050405020304" pitchFamily="18" charset="0"/>
              </a:rPr>
              <a:t>; </a:t>
            </a:r>
          </a:p>
          <a:p>
            <a:pPr algn="just"/>
            <a:r>
              <a:rPr lang="ru-RU" sz="2600" dirty="0">
                <a:effectLst/>
                <a:latin typeface="Times New Roman Tj" panose="02020603050405020304" pitchFamily="18" charset="-52"/>
                <a:ea typeface="Times New Roman" panose="02020603050405020304" pitchFamily="18" charset="0"/>
              </a:rPr>
              <a:t>	- </a:t>
            </a:r>
            <a:r>
              <a:rPr lang="ru-RU" sz="2600" dirty="0" err="1">
                <a:effectLst/>
                <a:latin typeface="Times New Roman Tj" panose="02020603050405020304" pitchFamily="18" charset="-52"/>
                <a:ea typeface="Times New Roman" panose="02020603050405020304" pitchFamily="18" charset="0"/>
              </a:rPr>
              <a:t>мувофиқи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тартиби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муқаррарнамудаи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Қонуни</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мазкур</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савганд</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ёд</a:t>
            </a:r>
            <a:r>
              <a:rPr lang="ru-RU" sz="2600" dirty="0">
                <a:effectLst/>
                <a:latin typeface="Times New Roman Tj" panose="02020603050405020304" pitchFamily="18" charset="-52"/>
                <a:ea typeface="Times New Roman" panose="02020603050405020304" pitchFamily="18" charset="0"/>
              </a:rPr>
              <a:t> </a:t>
            </a:r>
            <a:r>
              <a:rPr lang="ru-RU" sz="2600" dirty="0" err="1">
                <a:effectLst/>
                <a:latin typeface="Times New Roman Tj" panose="02020603050405020304" pitchFamily="18" charset="-52"/>
                <a:ea typeface="Times New Roman" panose="02020603050405020304" pitchFamily="18" charset="0"/>
              </a:rPr>
              <a:t>кунад</a:t>
            </a:r>
            <a:r>
              <a:rPr lang="ru-RU" sz="2600" dirty="0">
                <a:effectLst/>
                <a:latin typeface="Times New Roman Tj" panose="02020603050405020304" pitchFamily="18" charset="-52"/>
                <a:ea typeface="Times New Roman" panose="02020603050405020304" pitchFamily="18" charset="0"/>
              </a:rPr>
              <a:t>.</a:t>
            </a:r>
          </a:p>
          <a:p>
            <a:pPr algn="just">
              <a:lnSpc>
                <a:spcPct val="150000"/>
              </a:lnSpc>
            </a:pPr>
            <a:r>
              <a:rPr lang="ru-RU" sz="2600" i="1" dirty="0">
                <a:latin typeface="Times New Roman Tj" panose="02020603050405020304" pitchFamily="18" charset="-52"/>
              </a:rPr>
              <a:t>	(</a:t>
            </a:r>
            <a:r>
              <a:rPr lang="ru-RU" sz="2600" dirty="0" err="1">
                <a:latin typeface="Times New Roman Tj" panose="02020603050405020304" pitchFamily="18" charset="-52"/>
              </a:rPr>
              <a:t>Ќисми</a:t>
            </a:r>
            <a:r>
              <a:rPr lang="ru-RU" sz="2600" dirty="0">
                <a:latin typeface="Times New Roman Tj" panose="02020603050405020304" pitchFamily="18" charset="-52"/>
              </a:rPr>
              <a:t> 1 </a:t>
            </a:r>
            <a:r>
              <a:rPr lang="ru-RU" sz="2600" i="1" dirty="0" err="1">
                <a:latin typeface="Times New Roman Tj" panose="02020603050405020304" pitchFamily="18" charset="-52"/>
              </a:rPr>
              <a:t>моддаи</a:t>
            </a:r>
            <a:r>
              <a:rPr lang="ru-RU" sz="2600" i="1" dirty="0">
                <a:latin typeface="Times New Roman Tj" panose="02020603050405020304" pitchFamily="18" charset="-52"/>
              </a:rPr>
              <a:t> 28 </a:t>
            </a:r>
            <a:r>
              <a:rPr lang="ru-RU" sz="2600" i="1" dirty="0" err="1">
                <a:latin typeface="Times New Roman Tj" panose="02020603050405020304" pitchFamily="18" charset="-52"/>
              </a:rPr>
              <a:t>Ќонуни</a:t>
            </a:r>
            <a:r>
              <a:rPr lang="ru-RU" sz="2600" i="1" dirty="0">
                <a:latin typeface="Times New Roman Tj" panose="02020603050405020304" pitchFamily="18" charset="-52"/>
              </a:rPr>
              <a:t> </a:t>
            </a:r>
            <a:r>
              <a:rPr lang="ru-RU" sz="2600" i="1" dirty="0" err="1">
                <a:latin typeface="Times New Roman Tj" panose="02020603050405020304" pitchFamily="18" charset="-52"/>
              </a:rPr>
              <a:t>Љумњурии</a:t>
            </a:r>
            <a:r>
              <a:rPr lang="ru-RU" sz="2600" i="1" dirty="0">
                <a:latin typeface="Times New Roman Tj" panose="02020603050405020304" pitchFamily="18" charset="-52"/>
              </a:rPr>
              <a:t> </a:t>
            </a:r>
            <a:r>
              <a:rPr lang="ru-RU" sz="2600" i="1" dirty="0" err="1">
                <a:latin typeface="Times New Roman Tj" panose="02020603050405020304" pitchFamily="18" charset="-52"/>
              </a:rPr>
              <a:t>Тољикистон</a:t>
            </a:r>
            <a:r>
              <a:rPr lang="ru-RU" sz="2600" i="1" dirty="0">
                <a:latin typeface="Times New Roman Tj" panose="02020603050405020304" pitchFamily="18" charset="-52"/>
              </a:rPr>
              <a:t> «Дар </a:t>
            </a:r>
            <a:r>
              <a:rPr lang="ru-RU" sz="2600" i="1" dirty="0" err="1">
                <a:latin typeface="Times New Roman Tj" panose="02020603050405020304" pitchFamily="18" charset="-52"/>
              </a:rPr>
              <a:t>бораи</a:t>
            </a:r>
            <a:r>
              <a:rPr lang="ru-RU" sz="2600" i="1" dirty="0">
                <a:latin typeface="Times New Roman Tj" panose="02020603050405020304" pitchFamily="18" charset="-52"/>
              </a:rPr>
              <a:t> </a:t>
            </a:r>
            <a:r>
              <a:rPr lang="ru-RU" sz="2600" i="1" dirty="0" err="1">
                <a:latin typeface="Times New Roman Tj" panose="02020603050405020304" pitchFamily="18" charset="-52"/>
              </a:rPr>
              <a:t>хизмати</a:t>
            </a:r>
            <a:r>
              <a:rPr lang="ru-RU" sz="2600" i="1" dirty="0">
                <a:latin typeface="Times New Roman Tj" panose="02020603050405020304" pitchFamily="18" charset="-52"/>
              </a:rPr>
              <a:t> </a:t>
            </a:r>
            <a:r>
              <a:rPr lang="ru-RU" sz="2600" i="1" dirty="0" err="1">
                <a:latin typeface="Times New Roman Tj" panose="02020603050405020304" pitchFamily="18" charset="-52"/>
              </a:rPr>
              <a:t>давлатї</a:t>
            </a:r>
            <a:r>
              <a:rPr lang="ru-RU" sz="2600" i="1" dirty="0">
                <a:latin typeface="Times New Roman Tj" panose="02020603050405020304" pitchFamily="18" charset="-52"/>
              </a:rPr>
              <a:t>»)</a:t>
            </a:r>
            <a:endParaRPr lang="ru-RU" sz="2600" dirty="0">
              <a:latin typeface="Times New Roman Tj" panose="02020603050405020304" pitchFamily="18" charset="-52"/>
            </a:endParaRPr>
          </a:p>
          <a:p>
            <a:pPr algn="just">
              <a:lnSpc>
                <a:spcPct val="150000"/>
              </a:lnSpc>
            </a:pPr>
            <a:endParaRPr lang="ru-RU" sz="2600" dirty="0">
              <a:effectLst/>
              <a:latin typeface="Times New Roman Tj" panose="02020603050405020304" pitchFamily="18" charset="-52"/>
              <a:ea typeface="Times New Roman" panose="02020603050405020304" pitchFamily="18" charset="0"/>
            </a:endParaRPr>
          </a:p>
          <a:p>
            <a:pPr algn="just">
              <a:lnSpc>
                <a:spcPct val="150000"/>
              </a:lnSpc>
            </a:pPr>
            <a:endParaRPr lang="ru-RU" sz="26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8656330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96</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Уҳдададориҳои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хизматчии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(5)</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7544694"/>
          </a:xfrm>
          <a:prstGeom prst="rect">
            <a:avLst/>
          </a:prstGeom>
          <a:noFill/>
        </p:spPr>
        <p:txBody>
          <a:bodyPr wrap="square">
            <a:spAutoFit/>
          </a:bodyPr>
          <a:lstStyle/>
          <a:p>
            <a:pPr algn="just">
              <a:lnSpc>
                <a:spcPct val="150000"/>
              </a:lnSpc>
            </a:pPr>
            <a:r>
              <a:rPr lang="ru-RU" sz="2700" dirty="0">
                <a:effectLst/>
                <a:latin typeface="Times New Roman Tj" panose="02020603050405020304" pitchFamily="18" charset="-52"/>
                <a:ea typeface="Times New Roman" panose="02020603050405020304" pitchFamily="18" charset="0"/>
              </a:rPr>
              <a:t>	-</a:t>
            </a:r>
            <a:r>
              <a:rPr lang="ru-RU" sz="2700" dirty="0" err="1">
                <a:effectLst/>
                <a:latin typeface="Times New Roman Tj" panose="02020603050405020304" pitchFamily="18" charset="-52"/>
                <a:ea typeface="Times New Roman" panose="02020603050405020304" pitchFamily="18" charset="0"/>
              </a:rPr>
              <a:t>иҷрои</a:t>
            </a:r>
            <a:r>
              <a:rPr lang="ru-RU" sz="2700" dirty="0">
                <a:effectLst/>
                <a:latin typeface="Times New Roman Tj" panose="02020603050405020304" pitchFamily="18" charset="-52"/>
                <a:ea typeface="Times New Roman" panose="02020603050405020304" pitchFamily="18" charset="0"/>
              </a:rPr>
              <a:t> </a:t>
            </a:r>
            <a:r>
              <a:rPr lang="ru-RU" sz="2700" dirty="0" err="1">
                <a:effectLst/>
                <a:latin typeface="Times New Roman Tj" panose="02020603050405020304" pitchFamily="18" charset="-52"/>
                <a:ea typeface="Times New Roman" panose="02020603050405020304" pitchFamily="18" charset="0"/>
              </a:rPr>
              <a:t>уҳдадориҳои</a:t>
            </a:r>
            <a:r>
              <a:rPr lang="ru-RU" sz="2700" dirty="0">
                <a:effectLst/>
                <a:latin typeface="Times New Roman Tj" panose="02020603050405020304" pitchFamily="18" charset="-52"/>
                <a:ea typeface="Times New Roman" panose="02020603050405020304" pitchFamily="18" charset="0"/>
              </a:rPr>
              <a:t> </a:t>
            </a:r>
            <a:r>
              <a:rPr lang="ru-RU" sz="2700" dirty="0" err="1">
                <a:effectLst/>
                <a:latin typeface="Times New Roman Tj" panose="02020603050405020304" pitchFamily="18" charset="-52"/>
                <a:ea typeface="Times New Roman" panose="02020603050405020304" pitchFamily="18" charset="0"/>
              </a:rPr>
              <a:t>мансабӣ</a:t>
            </a:r>
            <a:r>
              <a:rPr lang="ru-RU" sz="2700" dirty="0">
                <a:effectLst/>
                <a:latin typeface="Times New Roman Tj" panose="02020603050405020304" pitchFamily="18" charset="-52"/>
                <a:ea typeface="Times New Roman" panose="02020603050405020304" pitchFamily="18" charset="0"/>
              </a:rPr>
              <a:t>, </a:t>
            </a:r>
            <a:r>
              <a:rPr lang="ru-RU" sz="2700" dirty="0" err="1">
                <a:effectLst/>
                <a:latin typeface="Times New Roman Tj" panose="02020603050405020304" pitchFamily="18" charset="-52"/>
                <a:ea typeface="Times New Roman" panose="02020603050405020304" pitchFamily="18" charset="0"/>
              </a:rPr>
              <a:t>ки</a:t>
            </a:r>
            <a:r>
              <a:rPr lang="ru-RU" sz="2700" dirty="0">
                <a:effectLst/>
                <a:latin typeface="Times New Roman Tj" panose="02020603050405020304" pitchFamily="18" charset="-52"/>
                <a:ea typeface="Times New Roman" panose="02020603050405020304" pitchFamily="18" charset="0"/>
              </a:rPr>
              <a:t> дар </a:t>
            </a:r>
            <a:r>
              <a:rPr lang="ru-RU" sz="2700" dirty="0" err="1">
                <a:effectLst/>
                <a:latin typeface="Times New Roman Tj" panose="02020603050405020304" pitchFamily="18" charset="-52"/>
                <a:ea typeface="Times New Roman" panose="02020603050405020304" pitchFamily="18" charset="0"/>
              </a:rPr>
              <a:t>дастурамали</a:t>
            </a:r>
            <a:r>
              <a:rPr lang="ru-RU" sz="2700" dirty="0">
                <a:effectLst/>
                <a:latin typeface="Times New Roman Tj" panose="02020603050405020304" pitchFamily="18" charset="-52"/>
                <a:ea typeface="Times New Roman" panose="02020603050405020304" pitchFamily="18" charset="0"/>
              </a:rPr>
              <a:t> </a:t>
            </a:r>
            <a:r>
              <a:rPr lang="ru-RU" sz="2700" dirty="0" err="1">
                <a:effectLst/>
                <a:latin typeface="Times New Roman Tj" panose="02020603050405020304" pitchFamily="18" charset="-52"/>
                <a:ea typeface="Times New Roman" panose="02020603050405020304" pitchFamily="18" charset="0"/>
              </a:rPr>
              <a:t>мансабӣ</a:t>
            </a:r>
            <a:r>
              <a:rPr lang="ru-RU" sz="2700" dirty="0">
                <a:effectLst/>
                <a:latin typeface="Times New Roman Tj" panose="02020603050405020304" pitchFamily="18" charset="-52"/>
                <a:ea typeface="Times New Roman" panose="02020603050405020304" pitchFamily="18" charset="0"/>
              </a:rPr>
              <a:t> </a:t>
            </a:r>
            <a:r>
              <a:rPr lang="ru-RU" sz="2700" dirty="0" err="1">
                <a:effectLst/>
                <a:latin typeface="Times New Roman Tj" panose="02020603050405020304" pitchFamily="18" charset="-52"/>
                <a:ea typeface="Times New Roman" panose="02020603050405020304" pitchFamily="18" charset="0"/>
              </a:rPr>
              <a:t>пешбинӣ</a:t>
            </a:r>
            <a:r>
              <a:rPr lang="ru-RU" sz="2700" dirty="0">
                <a:effectLst/>
                <a:latin typeface="Times New Roman Tj" panose="02020603050405020304" pitchFamily="18" charset="-52"/>
                <a:ea typeface="Times New Roman" panose="02020603050405020304" pitchFamily="18" charset="0"/>
              </a:rPr>
              <a:t> карда </a:t>
            </a:r>
            <a:r>
              <a:rPr lang="ru-RU" sz="2700" dirty="0" err="1">
                <a:effectLst/>
                <a:latin typeface="Times New Roman Tj" panose="02020603050405020304" pitchFamily="18" charset="-52"/>
                <a:ea typeface="Times New Roman" panose="02020603050405020304" pitchFamily="18" charset="0"/>
              </a:rPr>
              <a:t>шудаанд</a:t>
            </a:r>
            <a:r>
              <a:rPr lang="ru-RU" sz="2700" dirty="0">
                <a:effectLst/>
                <a:latin typeface="Times New Roman Tj" panose="02020603050405020304" pitchFamily="18" charset="-52"/>
                <a:ea typeface="Times New Roman" panose="02020603050405020304" pitchFamily="18" charset="0"/>
              </a:rPr>
              <a:t> (</a:t>
            </a:r>
            <a:r>
              <a:rPr lang="ru-RU" sz="2700" dirty="0" err="1">
                <a:effectLst/>
                <a:latin typeface="Times New Roman Tj" panose="02020603050405020304" pitchFamily="18" charset="-52"/>
                <a:ea typeface="Times New Roman" panose="02020603050405020304" pitchFamily="18" charset="0"/>
              </a:rPr>
              <a:t>қисми</a:t>
            </a:r>
            <a:r>
              <a:rPr lang="ru-RU" sz="2700" dirty="0">
                <a:effectLst/>
                <a:latin typeface="Times New Roman Tj" panose="02020603050405020304" pitchFamily="18" charset="-52"/>
                <a:ea typeface="Times New Roman" panose="02020603050405020304" pitchFamily="18" charset="0"/>
              </a:rPr>
              <a:t> 2 </a:t>
            </a:r>
            <a:r>
              <a:rPr lang="ru-RU" sz="2700" dirty="0" err="1">
                <a:effectLst/>
                <a:latin typeface="Times New Roman Tj" panose="02020603050405020304" pitchFamily="18" charset="-52"/>
                <a:ea typeface="Times New Roman" panose="02020603050405020304" pitchFamily="18" charset="0"/>
              </a:rPr>
              <a:t>моддаи</a:t>
            </a:r>
            <a:r>
              <a:rPr lang="ru-RU" sz="2700" dirty="0">
                <a:effectLst/>
                <a:latin typeface="Times New Roman Tj" panose="02020603050405020304" pitchFamily="18" charset="-52"/>
                <a:ea typeface="Times New Roman" panose="02020603050405020304" pitchFamily="18" charset="0"/>
              </a:rPr>
              <a:t> 28 ҚҶТ </a:t>
            </a:r>
            <a:r>
              <a:rPr lang="ru-RU" sz="2700" dirty="0">
                <a:latin typeface="Times New Roman Tj" panose="02020603050405020304" pitchFamily="18" charset="-52"/>
              </a:rPr>
              <a:t>«Дар </a:t>
            </a:r>
            <a:r>
              <a:rPr lang="ru-RU" sz="2700" dirty="0" err="1">
                <a:latin typeface="Times New Roman Tj" panose="02020603050405020304" pitchFamily="18" charset="-52"/>
              </a:rPr>
              <a:t>бораи</a:t>
            </a:r>
            <a:r>
              <a:rPr lang="ru-RU" sz="2700" dirty="0">
                <a:latin typeface="Times New Roman Tj" panose="02020603050405020304" pitchFamily="18" charset="-52"/>
              </a:rPr>
              <a:t> </a:t>
            </a:r>
            <a:r>
              <a:rPr lang="ru-RU" sz="2700" dirty="0" err="1">
                <a:latin typeface="Times New Roman Tj" panose="02020603050405020304" pitchFamily="18" charset="-52"/>
              </a:rPr>
              <a:t>хизмати</a:t>
            </a:r>
            <a:r>
              <a:rPr lang="ru-RU" sz="2700" dirty="0">
                <a:latin typeface="Times New Roman Tj" panose="02020603050405020304" pitchFamily="18" charset="-52"/>
              </a:rPr>
              <a:t> </a:t>
            </a:r>
            <a:r>
              <a:rPr lang="ru-RU" sz="2700" dirty="0" err="1">
                <a:latin typeface="Times New Roman Tj" panose="02020603050405020304" pitchFamily="18" charset="-52"/>
              </a:rPr>
              <a:t>давлатї</a:t>
            </a:r>
            <a:r>
              <a:rPr lang="ru-RU" sz="2700" dirty="0">
                <a:latin typeface="Times New Roman Tj" panose="02020603050405020304" pitchFamily="18" charset="-52"/>
              </a:rPr>
              <a:t>»)</a:t>
            </a:r>
          </a:p>
          <a:p>
            <a:pPr algn="just">
              <a:lnSpc>
                <a:spcPct val="150000"/>
              </a:lnSpc>
            </a:pP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иҷрои</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уҳдадориҳои</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иловагии</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вогузоршуда</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бо</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розигии</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хизматчии</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давлатӣ</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ва</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роҳбари</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мақомоти</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давлатӣ</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бо</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пардохти</a:t>
            </a:r>
            <a:r>
              <a:rPr lang="ru-RU" sz="2700" dirty="0">
                <a:latin typeface="Times New Roman Tj" panose="02020603050405020304" pitchFamily="18" charset="-52"/>
                <a:ea typeface="Times New Roman" panose="02020603050405020304" pitchFamily="18" charset="0"/>
              </a:rPr>
              <a:t> </a:t>
            </a:r>
            <a:r>
              <a:rPr lang="ru-RU" sz="2700" dirty="0" err="1">
                <a:latin typeface="Times New Roman Tj" panose="02020603050405020304" pitchFamily="18" charset="-52"/>
                <a:ea typeface="Times New Roman" panose="02020603050405020304" pitchFamily="18" charset="0"/>
              </a:rPr>
              <a:t>иловапулӣ</a:t>
            </a:r>
            <a:r>
              <a:rPr lang="ru-RU" sz="2700" dirty="0">
                <a:latin typeface="Times New Roman Tj" panose="02020603050405020304" pitchFamily="18" charset="-52"/>
                <a:ea typeface="Times New Roman" panose="02020603050405020304" pitchFamily="18" charset="0"/>
              </a:rPr>
              <a:t> </a:t>
            </a:r>
            <a:r>
              <a:rPr lang="ru-RU" sz="2600" i="1" dirty="0">
                <a:latin typeface="Times New Roman Tj" panose="02020603050405020304" pitchFamily="18" charset="-52"/>
                <a:ea typeface="Times New Roman" panose="02020603050405020304" pitchFamily="18" charset="0"/>
              </a:rPr>
              <a:t>(</a:t>
            </a:r>
            <a:r>
              <a:rPr lang="ru-RU" sz="2600" i="1" dirty="0" err="1">
                <a:latin typeface="Times New Roman Tj" panose="02020603050405020304" pitchFamily="18" charset="-52"/>
                <a:ea typeface="Times New Roman" panose="02020603050405020304" pitchFamily="18" charset="0"/>
              </a:rPr>
              <a:t>Моддаи</a:t>
            </a:r>
            <a:r>
              <a:rPr lang="ru-RU" sz="2600" i="1" dirty="0">
                <a:latin typeface="Times New Roman Tj" panose="02020603050405020304" pitchFamily="18" charset="-52"/>
                <a:ea typeface="Times New Roman" panose="02020603050405020304" pitchFamily="18" charset="0"/>
              </a:rPr>
              <a:t> 29 </a:t>
            </a:r>
            <a:r>
              <a:rPr lang="ru-RU" sz="2600" i="1" dirty="0" err="1">
                <a:latin typeface="Times New Roman Tj" panose="02020603050405020304" pitchFamily="18" charset="-52"/>
              </a:rPr>
              <a:t>Ќонуни</a:t>
            </a:r>
            <a:r>
              <a:rPr lang="ru-RU" sz="2600" i="1" dirty="0">
                <a:latin typeface="Times New Roman Tj" panose="02020603050405020304" pitchFamily="18" charset="-52"/>
              </a:rPr>
              <a:t> </a:t>
            </a:r>
            <a:r>
              <a:rPr lang="ru-RU" sz="2600" i="1" dirty="0" err="1">
                <a:latin typeface="Times New Roman Tj" panose="02020603050405020304" pitchFamily="18" charset="-52"/>
              </a:rPr>
              <a:t>Љумњурии</a:t>
            </a:r>
            <a:r>
              <a:rPr lang="ru-RU" sz="2600" i="1" dirty="0">
                <a:latin typeface="Times New Roman Tj" panose="02020603050405020304" pitchFamily="18" charset="-52"/>
              </a:rPr>
              <a:t> </a:t>
            </a:r>
            <a:r>
              <a:rPr lang="ru-RU" sz="2600" i="1" dirty="0" err="1">
                <a:latin typeface="Times New Roman Tj" panose="02020603050405020304" pitchFamily="18" charset="-52"/>
              </a:rPr>
              <a:t>Тољикистон</a:t>
            </a:r>
            <a:r>
              <a:rPr lang="ru-RU" sz="2600" i="1" dirty="0">
                <a:latin typeface="Times New Roman Tj" panose="02020603050405020304" pitchFamily="18" charset="-52"/>
              </a:rPr>
              <a:t> «Дар </a:t>
            </a:r>
            <a:r>
              <a:rPr lang="ru-RU" sz="2600" i="1" dirty="0" err="1">
                <a:latin typeface="Times New Roman Tj" panose="02020603050405020304" pitchFamily="18" charset="-52"/>
              </a:rPr>
              <a:t>бораи</a:t>
            </a:r>
            <a:r>
              <a:rPr lang="ru-RU" sz="2600" i="1" dirty="0">
                <a:latin typeface="Times New Roman Tj" panose="02020603050405020304" pitchFamily="18" charset="-52"/>
              </a:rPr>
              <a:t> </a:t>
            </a:r>
            <a:r>
              <a:rPr lang="ru-RU" sz="2600" i="1" dirty="0" err="1">
                <a:latin typeface="Times New Roman Tj" panose="02020603050405020304" pitchFamily="18" charset="-52"/>
              </a:rPr>
              <a:t>хизмати</a:t>
            </a:r>
            <a:r>
              <a:rPr lang="ru-RU" sz="2600" i="1" dirty="0">
                <a:latin typeface="Times New Roman Tj" panose="02020603050405020304" pitchFamily="18" charset="-52"/>
              </a:rPr>
              <a:t> давлатї»)</a:t>
            </a:r>
            <a:endParaRPr lang="ru-RU" sz="2600" dirty="0">
              <a:latin typeface="Times New Roman Tj" panose="02020603050405020304" pitchFamily="18" charset="-52"/>
            </a:endParaRPr>
          </a:p>
          <a:p>
            <a:pPr algn="just">
              <a:lnSpc>
                <a:spcPct val="150000"/>
              </a:lnSpc>
            </a:pPr>
            <a:endParaRPr lang="ru-RU" sz="2700" dirty="0">
              <a:effectLst/>
              <a:latin typeface="Times New Roman Tj" panose="02020603050405020304" pitchFamily="18" charset="-52"/>
              <a:ea typeface="Times New Roman" panose="02020603050405020304" pitchFamily="18" charset="0"/>
            </a:endParaRPr>
          </a:p>
          <a:p>
            <a:pPr algn="just">
              <a:lnSpc>
                <a:spcPct val="150000"/>
              </a:lnSpc>
            </a:pPr>
            <a:r>
              <a:rPr lang="ru-RU" sz="2700" i="1" dirty="0">
                <a:latin typeface="Times New Roman Tj" panose="02020603050405020304" pitchFamily="18" charset="-52"/>
              </a:rPr>
              <a:t>	</a:t>
            </a:r>
            <a:endParaRPr lang="ru-RU" sz="2700" dirty="0">
              <a:effectLst/>
              <a:latin typeface="Times New Roman Tj" panose="02020603050405020304" pitchFamily="18" charset="-52"/>
              <a:ea typeface="Times New Roman" panose="02020603050405020304" pitchFamily="18" charset="0"/>
            </a:endParaRPr>
          </a:p>
          <a:p>
            <a:pPr algn="just">
              <a:lnSpc>
                <a:spcPct val="150000"/>
              </a:lnSpc>
            </a:pPr>
            <a:endParaRPr lang="ru-RU" sz="27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33105948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97</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Маҳдудиятҳо</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вобаста</a:t>
            </a:r>
            <a:r>
              <a:rPr lang="ru-RU" sz="1800" b="1" kern="1800" dirty="0">
                <a:solidFill>
                  <a:srgbClr val="0070C0"/>
                </a:solidFill>
                <a:effectLst/>
                <a:latin typeface="Times New Roman Tj" panose="02020603050405020304" pitchFamily="18" charset="-52"/>
                <a:ea typeface="Times New Roman" panose="02020603050405020304" pitchFamily="18" charset="0"/>
              </a:rPr>
              <a:t> ба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(1)</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5567678"/>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 бе </a:t>
            </a:r>
            <a:r>
              <a:rPr lang="ru-RU" sz="2400" dirty="0" err="1">
                <a:effectLst/>
                <a:latin typeface="Times New Roman" panose="02020603050405020304" pitchFamily="18" charset="0"/>
                <a:ea typeface="Times New Roman" panose="02020603050405020304" pitchFamily="18" charset="0"/>
              </a:rPr>
              <a:t>иҷозати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Президенти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мукофот</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унвонҳои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фахрӣ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махсуси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хориҷӣ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ташкилотҳои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байналмилалиро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қабул</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намояд</a:t>
            </a:r>
            <a:r>
              <a:rPr lang="ru-RU" sz="2400" dirty="0">
                <a:effectLst/>
                <a:latin typeface="Times New Roman" panose="02020603050405020304" pitchFamily="18" charset="0"/>
                <a:ea typeface="Times New Roman" panose="02020603050405020304" pitchFamily="18" charset="0"/>
              </a:rPr>
              <a:t>;</a:t>
            </a:r>
          </a:p>
          <a:p>
            <a:pPr algn="just"/>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ҳангоми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иҷрои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ваколатҳои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мансабӣ</a:t>
            </a:r>
            <a:r>
              <a:rPr lang="ru-RU" sz="2400" dirty="0">
                <a:effectLst/>
                <a:latin typeface="Times New Roman" panose="02020603050405020304" pitchFamily="18" charset="0"/>
                <a:ea typeface="Times New Roman" panose="02020603050405020304" pitchFamily="18" charset="0"/>
              </a:rPr>
              <a:t> аз </a:t>
            </a:r>
            <a:r>
              <a:rPr lang="ru-RU" sz="2400" dirty="0" err="1">
                <a:effectLst/>
                <a:latin typeface="Times New Roman" panose="02020603050405020304" pitchFamily="18" charset="0"/>
                <a:ea typeface="Times New Roman" panose="02020603050405020304" pitchFamily="18" charset="0"/>
              </a:rPr>
              <a:t>хизматрасониҳои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шаҳрвандон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шахсони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ҳуқуқӣ</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манфиати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шахсӣ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истифода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барад</a:t>
            </a:r>
            <a:r>
              <a:rPr lang="ru-RU" sz="2400" dirty="0">
                <a:effectLst/>
                <a:latin typeface="Times New Roman" panose="02020603050405020304" pitchFamily="18" charset="0"/>
                <a:ea typeface="Times New Roman" panose="02020603050405020304" pitchFamily="18" charset="0"/>
              </a:rPr>
              <a:t>;</a:t>
            </a:r>
          </a:p>
          <a:p>
            <a:pPr algn="just"/>
            <a:r>
              <a:rPr lang="ru-RU" sz="2400" dirty="0">
                <a:effectLst/>
                <a:latin typeface="Times New Roman" panose="02020603050405020304" pitchFamily="18" charset="0"/>
                <a:ea typeface="Times New Roman" panose="02020603050405020304" pitchFamily="18" charset="0"/>
              </a:rPr>
              <a:t>	- дар </a:t>
            </a:r>
            <a:r>
              <a:rPr lang="ru-RU" sz="2400" dirty="0" err="1">
                <a:effectLst/>
                <a:latin typeface="Times New Roman" panose="02020603050405020304" pitchFamily="18" charset="0"/>
                <a:ea typeface="Times New Roman" panose="02020603050405020304" pitchFamily="18" charset="0"/>
              </a:rPr>
              <a:t>дигар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амалҳо</a:t>
            </a:r>
            <a:r>
              <a:rPr lang="ru-RU" sz="2400" dirty="0">
                <a:effectLst/>
                <a:latin typeface="Times New Roman" panose="02020603050405020304" pitchFamily="18" charset="0"/>
                <a:ea typeface="Times New Roman" panose="02020603050405020304" pitchFamily="18" charset="0"/>
              </a:rPr>
              <a:t>, аз </a:t>
            </a:r>
            <a:r>
              <a:rPr lang="ru-RU" sz="2400" dirty="0" err="1">
                <a:effectLst/>
                <a:latin typeface="Times New Roman" panose="02020603050405020304" pitchFamily="18" charset="0"/>
                <a:ea typeface="Times New Roman" panose="02020603050405020304" pitchFamily="18" charset="0"/>
              </a:rPr>
              <a:t>ҷумла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корпартоиҳо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фаъолияти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мақомоти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иҷрои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ӯҳдадориҳои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мансабиро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халалдор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месозанд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иштирок</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намояд</a:t>
            </a:r>
            <a:r>
              <a:rPr lang="ru-RU" sz="2400" dirty="0">
                <a:effectLst/>
                <a:latin typeface="Times New Roman" panose="02020603050405020304" pitchFamily="18" charset="0"/>
                <a:ea typeface="Times New Roman" panose="02020603050405020304" pitchFamily="18" charset="0"/>
              </a:rPr>
              <a:t>;</a:t>
            </a:r>
          </a:p>
          <a:p>
            <a:pPr algn="just">
              <a:lnSpc>
                <a:spcPct val="150000"/>
              </a:lnSpc>
            </a:pPr>
            <a:r>
              <a:rPr lang="ru-RU" sz="2400" i="1" dirty="0">
                <a:latin typeface="Times New Roman Tj" panose="02020603050405020304" pitchFamily="18" charset="-52"/>
              </a:rPr>
              <a:t>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30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10287703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98</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Маҳдудиятҳо</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вобаста</a:t>
            </a:r>
            <a:r>
              <a:rPr lang="ru-RU" sz="1800" b="1" kern="1800" dirty="0">
                <a:solidFill>
                  <a:srgbClr val="0070C0"/>
                </a:solidFill>
                <a:effectLst/>
                <a:latin typeface="Times New Roman Tj" panose="02020603050405020304" pitchFamily="18" charset="-52"/>
                <a:ea typeface="Times New Roman" panose="02020603050405020304" pitchFamily="18" charset="0"/>
              </a:rPr>
              <a:t> ба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(2)</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6675674"/>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ҳайати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мақомоти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идоракунӣ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шӯроҳои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нозирон</a:t>
            </a:r>
            <a:r>
              <a:rPr lang="ru-RU" sz="2400" dirty="0">
                <a:effectLst/>
                <a:latin typeface="Times New Roman" panose="02020603050405020304" pitchFamily="18" charset="0"/>
                <a:ea typeface="Times New Roman" panose="02020603050405020304" pitchFamily="18" charset="0"/>
              </a:rPr>
              <a:t> ё </a:t>
            </a:r>
            <a:r>
              <a:rPr lang="ru-RU" sz="2400" dirty="0" err="1">
                <a:effectLst/>
                <a:latin typeface="Times New Roman" panose="02020603050405020304" pitchFamily="18" charset="0"/>
                <a:ea typeface="Times New Roman" panose="02020603050405020304" pitchFamily="18" charset="0"/>
              </a:rPr>
              <a:t>парасторон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мақомоти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дигари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ташкилотҳои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ғайритиҷоратии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хориҷӣ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воҳидҳои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сохтории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онҳо</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ҳудуди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шомил</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гардад</a:t>
            </a:r>
            <a:r>
              <a:rPr lang="ru-RU" sz="2400" dirty="0">
                <a:effectLst/>
                <a:latin typeface="Times New Roman" panose="02020603050405020304" pitchFamily="18" charset="0"/>
                <a:ea typeface="Times New Roman" panose="02020603050405020304" pitchFamily="18" charset="0"/>
              </a:rPr>
              <a:t>, агар </a:t>
            </a:r>
            <a:r>
              <a:rPr lang="ru-RU" sz="2400" dirty="0" err="1">
                <a:effectLst/>
                <a:latin typeface="Times New Roman" panose="02020603050405020304" pitchFamily="18" charset="0"/>
                <a:ea typeface="Times New Roman" panose="02020603050405020304" pitchFamily="18" charset="0"/>
              </a:rPr>
              <a:t>қонунгузорӣ</a:t>
            </a:r>
            <a:r>
              <a:rPr lang="ru-RU" sz="2400" dirty="0">
                <a:effectLst/>
                <a:latin typeface="Times New Roman" panose="02020603050405020304" pitchFamily="18" charset="0"/>
                <a:ea typeface="Times New Roman" panose="02020603050405020304" pitchFamily="18" charset="0"/>
              </a:rPr>
              <a:t> ё </a:t>
            </a:r>
            <a:r>
              <a:rPr lang="ru-RU" sz="2400" dirty="0" err="1">
                <a:effectLst/>
                <a:latin typeface="Times New Roman" panose="02020603050405020304" pitchFamily="18" charset="0"/>
                <a:ea typeface="Times New Roman" panose="02020603050405020304" pitchFamily="18" charset="0"/>
              </a:rPr>
              <a:t>шартномаҳои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байналмилалии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тартиби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дигарро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пешбинӣ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накарда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бошанд</a:t>
            </a:r>
            <a:r>
              <a:rPr lang="ru-RU" sz="2400" b="1"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algn="just"/>
            <a:r>
              <a:rPr lang="ru-RU" sz="2400" dirty="0">
                <a:effectLst/>
                <a:latin typeface="Times New Roman" panose="02020603050405020304" pitchFamily="18" charset="0"/>
                <a:ea typeface="Times New Roman" panose="02020603050405020304" pitchFamily="18" charset="0"/>
              </a:rPr>
              <a:t>	- дар </a:t>
            </a:r>
            <a:r>
              <a:rPr lang="ru-RU" sz="2400" dirty="0" err="1">
                <a:effectLst/>
                <a:latin typeface="Times New Roman" panose="02020603050405020304" pitchFamily="18" charset="0"/>
                <a:ea typeface="Times New Roman" panose="02020603050405020304" pitchFamily="18" charset="0"/>
              </a:rPr>
              <a:t>идораи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фаъолияти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ҷамъияти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хоҷагидор</a:t>
            </a:r>
            <a:r>
              <a:rPr lang="ru-RU" sz="2400" dirty="0">
                <a:effectLst/>
                <a:latin typeface="Times New Roman" panose="02020603050405020304" pitchFamily="18" charset="0"/>
                <a:ea typeface="Times New Roman" panose="02020603050405020304" pitchFamily="18" charset="0"/>
              </a:rPr>
              <a:t> ё </a:t>
            </a:r>
            <a:r>
              <a:rPr lang="ru-RU" sz="2400" dirty="0" err="1">
                <a:effectLst/>
                <a:latin typeface="Times New Roman" panose="02020603050405020304" pitchFamily="18" charset="0"/>
                <a:ea typeface="Times New Roman" panose="02020603050405020304" pitchFamily="18" charset="0"/>
              </a:rPr>
              <a:t>дигар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ташкилоти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тиҷоратӣ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иштирок</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кунад</a:t>
            </a:r>
            <a:r>
              <a:rPr lang="ru-RU" sz="2400" dirty="0">
                <a:effectLst/>
                <a:latin typeface="Times New Roman" panose="02020603050405020304" pitchFamily="18" charset="0"/>
                <a:ea typeface="Times New Roman" panose="02020603050405020304" pitchFamily="18" charset="0"/>
              </a:rPr>
              <a:t>, аз </a:t>
            </a:r>
            <a:r>
              <a:rPr lang="ru-RU" sz="2400" dirty="0" err="1">
                <a:effectLst/>
                <a:latin typeface="Times New Roman" panose="02020603050405020304" pitchFamily="18" charset="0"/>
                <a:ea typeface="Times New Roman" panose="02020603050405020304" pitchFamily="18" charset="0"/>
              </a:rPr>
              <a:t>ҷумла</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ҳайати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мақомоти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идоракуни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ташкилоти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тиҷоратӣ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узвият</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онҳо</a:t>
            </a:r>
            <a:r>
              <a:rPr lang="ru-RU" sz="2400" dirty="0">
                <a:effectLst/>
                <a:latin typeface="Times New Roman" panose="02020603050405020304" pitchFamily="18" charset="0"/>
                <a:ea typeface="Times New Roman" panose="02020603050405020304" pitchFamily="18" charset="0"/>
              </a:rPr>
              <a:t> бе </a:t>
            </a:r>
            <a:r>
              <a:rPr lang="ru-RU" sz="2400" dirty="0" err="1">
                <a:effectLst/>
                <a:latin typeface="Times New Roman" panose="02020603050405020304" pitchFamily="18" charset="0"/>
                <a:ea typeface="Times New Roman" panose="02020603050405020304" pitchFamily="18" charset="0"/>
              </a:rPr>
              <a:t>изҳори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иродаи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махсуси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фардӣ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ғайриимкон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аст</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истиснои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ҳолатҳое</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қонунгузории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пешбинӣ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кардааст</a:t>
            </a:r>
            <a:r>
              <a:rPr lang="ru-RU" sz="2400" b="1"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algn="just">
              <a:lnSpc>
                <a:spcPct val="150000"/>
              </a:lnSpc>
            </a:pPr>
            <a:r>
              <a:rPr lang="ru-RU" sz="2400" i="1" dirty="0">
                <a:latin typeface="Times New Roman Tj" panose="02020603050405020304" pitchFamily="18" charset="-52"/>
              </a:rPr>
              <a:t>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30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36813165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21A888-7027-4134-927C-36BFDF66F77F}"/>
              </a:ext>
            </a:extLst>
          </p:cNvPr>
          <p:cNvSpPr>
            <a:spLocks noGrp="1"/>
          </p:cNvSpPr>
          <p:nvPr>
            <p:ph type="title"/>
          </p:nvPr>
        </p:nvSpPr>
        <p:spPr>
          <a:xfrm>
            <a:off x="457200" y="274638"/>
            <a:ext cx="8229600" cy="850106"/>
          </a:xfrm>
        </p:spPr>
        <p:txBody>
          <a:bodyPr>
            <a:normAutofit fontScale="90000"/>
          </a:bodyPr>
          <a:lstStyle/>
          <a:p>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Мавзуи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4. Хизматчии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давлатии</a:t>
            </a:r>
            <a: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 </a:t>
            </a:r>
            <a:r>
              <a:rPr lang="ru-RU" sz="3200" b="1" dirty="0" err="1">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t>шањрвандї</a:t>
            </a:r>
            <a:br>
              <a:rPr lang="ru-RU" sz="3200" b="1" dirty="0">
                <a:solidFill>
                  <a:srgbClr val="0070C0"/>
                </a:solidFill>
                <a:effectLst/>
                <a:latin typeface="Times New Roman Tj" panose="02020603050405020304" pitchFamily="18" charset="-52"/>
                <a:ea typeface="Calibri" panose="020F0502020204030204" pitchFamily="34" charset="0"/>
                <a:cs typeface="Times New Roman" panose="02020603050405020304" pitchFamily="18" charset="0"/>
              </a:rPr>
            </a:br>
            <a:endParaRPr lang="ru-RU" sz="3200" b="1" dirty="0">
              <a:solidFill>
                <a:srgbClr val="0070C0"/>
              </a:solidFill>
              <a:latin typeface="Times New Roman Tj" panose="02020603050405020304" pitchFamily="18" charset="-52"/>
            </a:endParaRPr>
          </a:p>
        </p:txBody>
      </p:sp>
      <p:sp>
        <p:nvSpPr>
          <p:cNvPr id="4" name="Номер слайда 3">
            <a:extLst>
              <a:ext uri="{FF2B5EF4-FFF2-40B4-BE49-F238E27FC236}">
                <a16:creationId xmlns:a16="http://schemas.microsoft.com/office/drawing/2014/main" id="{DC411AF1-8212-4689-B835-351C1C0043A9}"/>
              </a:ext>
            </a:extLst>
          </p:cNvPr>
          <p:cNvSpPr>
            <a:spLocks noGrp="1"/>
          </p:cNvSpPr>
          <p:nvPr>
            <p:ph type="sldNum" sz="quarter" idx="12"/>
          </p:nvPr>
        </p:nvSpPr>
        <p:spPr/>
        <p:txBody>
          <a:bodyPr/>
          <a:lstStyle/>
          <a:p>
            <a:fld id="{55CBD9F2-F491-4F64-B874-E143D18E6233}" type="slidenum">
              <a:rPr lang="ru-RU" smtClean="0"/>
              <a:pPr/>
              <a:t>99</a:t>
            </a:fld>
            <a:endParaRPr lang="ru-RU"/>
          </a:p>
        </p:txBody>
      </p:sp>
      <p:sp>
        <p:nvSpPr>
          <p:cNvPr id="8" name="TextBox 7">
            <a:extLst>
              <a:ext uri="{FF2B5EF4-FFF2-40B4-BE49-F238E27FC236}">
                <a16:creationId xmlns:a16="http://schemas.microsoft.com/office/drawing/2014/main" id="{272AB73A-D456-466F-9754-9B9E7D2E2895}"/>
              </a:ext>
            </a:extLst>
          </p:cNvPr>
          <p:cNvSpPr txBox="1"/>
          <p:nvPr/>
        </p:nvSpPr>
        <p:spPr>
          <a:xfrm>
            <a:off x="1007604" y="836712"/>
            <a:ext cx="7128792" cy="369332"/>
          </a:xfrm>
          <a:prstGeom prst="rect">
            <a:avLst/>
          </a:prstGeom>
          <a:noFill/>
        </p:spPr>
        <p:txBody>
          <a:bodyPr wrap="square">
            <a:spAutoFit/>
          </a:bodyPr>
          <a:lstStyle/>
          <a:p>
            <a:pPr algn="ctr"/>
            <a:r>
              <a:rPr lang="ru-RU" sz="1800" b="1" kern="1800" dirty="0" err="1">
                <a:solidFill>
                  <a:srgbClr val="0070C0"/>
                </a:solidFill>
                <a:effectLst/>
                <a:latin typeface="Times New Roman Tj" panose="02020603050405020304" pitchFamily="18" charset="-52"/>
                <a:ea typeface="Times New Roman" panose="02020603050405020304" pitchFamily="18" charset="0"/>
              </a:rPr>
              <a:t>Маҳдудиятҳо</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вобаста</a:t>
            </a:r>
            <a:r>
              <a:rPr lang="ru-RU" sz="1800" b="1" kern="1800" dirty="0">
                <a:solidFill>
                  <a:srgbClr val="0070C0"/>
                </a:solidFill>
                <a:effectLst/>
                <a:latin typeface="Times New Roman Tj" panose="02020603050405020304" pitchFamily="18" charset="-52"/>
                <a:ea typeface="Times New Roman" panose="02020603050405020304" pitchFamily="18" charset="0"/>
              </a:rPr>
              <a:t> ба </a:t>
            </a:r>
            <a:r>
              <a:rPr lang="ru-RU" sz="1800" b="1" kern="1800" dirty="0" err="1">
                <a:solidFill>
                  <a:srgbClr val="0070C0"/>
                </a:solidFill>
                <a:effectLst/>
                <a:latin typeface="Times New Roman Tj" panose="02020603050405020304" pitchFamily="18" charset="-52"/>
                <a:ea typeface="Times New Roman" panose="02020603050405020304" pitchFamily="18" charset="0"/>
              </a:rPr>
              <a:t>хизмати</a:t>
            </a:r>
            <a:r>
              <a:rPr lang="ru-RU" sz="1800" b="1" kern="1800" dirty="0">
                <a:solidFill>
                  <a:srgbClr val="0070C0"/>
                </a:solidFill>
                <a:effectLst/>
                <a:latin typeface="Times New Roman Tj" panose="02020603050405020304" pitchFamily="18" charset="-52"/>
                <a:ea typeface="Times New Roman" panose="02020603050405020304" pitchFamily="18" charset="0"/>
              </a:rPr>
              <a:t> </a:t>
            </a:r>
            <a:r>
              <a:rPr lang="ru-RU" sz="1800" b="1" kern="1800" dirty="0" err="1">
                <a:solidFill>
                  <a:srgbClr val="0070C0"/>
                </a:solidFill>
                <a:effectLst/>
                <a:latin typeface="Times New Roman Tj" panose="02020603050405020304" pitchFamily="18" charset="-52"/>
                <a:ea typeface="Times New Roman" panose="02020603050405020304" pitchFamily="18" charset="0"/>
              </a:rPr>
              <a:t>давлатӣ</a:t>
            </a:r>
            <a:r>
              <a:rPr lang="ru-RU" sz="1800" b="1" kern="1800" dirty="0">
                <a:solidFill>
                  <a:srgbClr val="0070C0"/>
                </a:solidFill>
                <a:effectLst/>
                <a:latin typeface="Times New Roman Tj" panose="02020603050405020304" pitchFamily="18" charset="-52"/>
                <a:ea typeface="Times New Roman" panose="02020603050405020304" pitchFamily="18" charset="0"/>
              </a:rPr>
              <a:t> (3)</a:t>
            </a:r>
            <a:endParaRPr lang="ru-RU" sz="1600" dirty="0">
              <a:solidFill>
                <a:srgbClr val="0070C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7F9EADE-A21E-4478-BD34-2E3EF3A10128}"/>
              </a:ext>
            </a:extLst>
          </p:cNvPr>
          <p:cNvSpPr txBox="1"/>
          <p:nvPr/>
        </p:nvSpPr>
        <p:spPr>
          <a:xfrm>
            <a:off x="611560" y="1196752"/>
            <a:ext cx="8147248" cy="5567678"/>
          </a:xfrm>
          <a:prstGeom prst="rect">
            <a:avLst/>
          </a:prstGeom>
          <a:noFill/>
        </p:spPr>
        <p:txBody>
          <a:bodyPr wrap="square">
            <a:spAutoFit/>
          </a:bodyPr>
          <a:lstStyle/>
          <a:p>
            <a:pPr algn="just"/>
            <a:r>
              <a:rPr lang="ru-RU" sz="2400" dirty="0">
                <a:effectLst/>
                <a:latin typeface="Times New Roman Tj" panose="02020603050405020304" pitchFamily="18" charset="-52"/>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бонкҳои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хориҷие</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берун</a:t>
            </a:r>
            <a:r>
              <a:rPr lang="ru-RU" sz="2400" dirty="0">
                <a:effectLst/>
                <a:latin typeface="Times New Roman" panose="02020603050405020304" pitchFamily="18" charset="0"/>
                <a:ea typeface="Times New Roman" panose="02020603050405020304" pitchFamily="18" charset="0"/>
              </a:rPr>
              <a:t> аз </a:t>
            </a:r>
            <a:r>
              <a:rPr lang="ru-RU" sz="2400" dirty="0" err="1">
                <a:effectLst/>
                <a:latin typeface="Times New Roman" panose="02020603050405020304" pitchFamily="18" charset="0"/>
                <a:ea typeface="Times New Roman" panose="02020603050405020304" pitchFamily="18" charset="0"/>
              </a:rPr>
              <a:t>ҳудуди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ҷойгир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шудаанд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суратҳисобҳо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кушояд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пасандозҳо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дошта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бошад</a:t>
            </a:r>
            <a:r>
              <a:rPr lang="ru-RU" sz="2400" dirty="0">
                <a:effectLst/>
                <a:latin typeface="Times New Roman" panose="02020603050405020304" pitchFamily="18" charset="0"/>
                <a:ea typeface="Times New Roman" panose="02020603050405020304" pitchFamily="18" charset="0"/>
              </a:rPr>
              <a:t>, пули </a:t>
            </a:r>
            <a:r>
              <a:rPr lang="ru-RU" sz="2400" dirty="0" err="1">
                <a:effectLst/>
                <a:latin typeface="Times New Roman" panose="02020603050405020304" pitchFamily="18" charset="0"/>
                <a:ea typeface="Times New Roman" panose="02020603050405020304" pitchFamily="18" charset="0"/>
              </a:rPr>
              <a:t>нақд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ашёи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қиматнокро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нигоҳ</a:t>
            </a:r>
            <a:r>
              <a:rPr lang="ru-RU" sz="2400" dirty="0">
                <a:effectLst/>
                <a:latin typeface="Times New Roman" panose="02020603050405020304" pitchFamily="18" charset="0"/>
                <a:ea typeface="Times New Roman" panose="02020603050405020304" pitchFamily="18" charset="0"/>
              </a:rPr>
              <a:t> дорад, </a:t>
            </a:r>
            <a:r>
              <a:rPr lang="ru-RU" sz="2400" dirty="0" err="1">
                <a:effectLst/>
                <a:latin typeface="Times New Roman" panose="02020603050405020304" pitchFamily="18" charset="0"/>
                <a:ea typeface="Times New Roman" panose="02020603050405020304" pitchFamily="18" charset="0"/>
              </a:rPr>
              <a:t>дигар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воситаҳои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молиявӣ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моликият</a:t>
            </a:r>
            <a:r>
              <a:rPr lang="ru-RU" sz="2400" dirty="0">
                <a:effectLst/>
                <a:latin typeface="Times New Roman" panose="02020603050405020304" pitchFamily="18" charset="0"/>
                <a:ea typeface="Times New Roman" panose="02020603050405020304" pitchFamily="18" charset="0"/>
              </a:rPr>
              <a:t> дар </a:t>
            </a:r>
            <a:r>
              <a:rPr lang="ru-RU" sz="2400" dirty="0" err="1">
                <a:effectLst/>
                <a:latin typeface="Times New Roman" panose="02020603050405020304" pitchFamily="18" charset="0"/>
                <a:ea typeface="Times New Roman" panose="02020603050405020304" pitchFamily="18" charset="0"/>
              </a:rPr>
              <a:t>хориҷа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дошта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бошад</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a:t>
            </a:r>
            <a:r>
              <a:rPr lang="ru-RU" sz="2400" dirty="0">
                <a:effectLst/>
                <a:latin typeface="Times New Roman" panose="02020603050405020304" pitchFamily="18" charset="0"/>
                <a:ea typeface="Times New Roman" panose="02020603050405020304" pitchFamily="18" charset="0"/>
              </a:rPr>
              <a:t> (ё) аз </a:t>
            </a:r>
            <a:r>
              <a:rPr lang="ru-RU" sz="2400" dirty="0" err="1">
                <a:effectLst/>
                <a:latin typeface="Times New Roman" panose="02020603050405020304" pitchFamily="18" charset="0"/>
                <a:ea typeface="Times New Roman" panose="02020603050405020304" pitchFamily="18" charset="0"/>
              </a:rPr>
              <a:t>онҳо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истифода</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барад</a:t>
            </a:r>
            <a:r>
              <a:rPr lang="ru-RU" sz="2400" b="1" dirty="0">
                <a:effectLst/>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a:p>
            <a:pPr algn="just"/>
            <a:r>
              <a:rPr lang="ru-RU" sz="2400" dirty="0">
                <a:effectLst/>
                <a:latin typeface="Times New Roman" panose="02020603050405020304" pitchFamily="18" charset="0"/>
                <a:ea typeface="Times New Roman" panose="02020603050405020304" pitchFamily="18" charset="0"/>
              </a:rPr>
              <a:t>	- ба </a:t>
            </a:r>
            <a:r>
              <a:rPr lang="ru-RU" sz="2400" dirty="0" err="1">
                <a:effectLst/>
                <a:latin typeface="Times New Roman" panose="02020603050405020304" pitchFamily="18" charset="0"/>
                <a:ea typeface="Times New Roman" panose="02020603050405020304" pitchFamily="18" charset="0"/>
              </a:rPr>
              <a:t>фаъолияти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мақомоти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дигари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давлатӣ</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ки</a:t>
            </a:r>
            <a:r>
              <a:rPr lang="ru-RU" sz="2400" dirty="0">
                <a:effectLst/>
                <a:latin typeface="Times New Roman" panose="02020603050405020304" pitchFamily="18" charset="0"/>
                <a:ea typeface="Times New Roman" panose="02020603050405020304" pitchFamily="18" charset="0"/>
              </a:rPr>
              <a:t> ба </a:t>
            </a:r>
            <a:r>
              <a:rPr lang="ru-RU" sz="2400" dirty="0" err="1">
                <a:effectLst/>
                <a:latin typeface="Times New Roman" panose="02020603050405020304" pitchFamily="18" charset="0"/>
                <a:ea typeface="Times New Roman" panose="02020603050405020304" pitchFamily="18" charset="0"/>
              </a:rPr>
              <a:t>доираи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ваколати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мансабиаш</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дохил</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нест</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дахолат</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намояд</a:t>
            </a:r>
            <a:r>
              <a:rPr lang="ru-RU" sz="2400" dirty="0">
                <a:effectLst/>
                <a:latin typeface="Times New Roman" panose="02020603050405020304" pitchFamily="18" charset="0"/>
                <a:ea typeface="Times New Roman" panose="02020603050405020304" pitchFamily="18" charset="0"/>
              </a:rPr>
              <a:t>; </a:t>
            </a:r>
          </a:p>
          <a:p>
            <a:pPr algn="just"/>
            <a:r>
              <a:rPr lang="ru-RU" sz="2400" dirty="0">
                <a:effectLst/>
                <a:latin typeface="Times New Roman" panose="02020603050405020304" pitchFamily="18" charset="0"/>
                <a:ea typeface="Times New Roman" panose="02020603050405020304" pitchFamily="18" charset="0"/>
              </a:rPr>
              <a:t>	- </a:t>
            </a:r>
            <a:r>
              <a:rPr lang="ru-RU" sz="2400" dirty="0" err="1">
                <a:effectLst/>
                <a:latin typeface="Times New Roman" panose="02020603050405020304" pitchFamily="18" charset="0"/>
                <a:ea typeface="Times New Roman" panose="02020603050405020304" pitchFamily="18" charset="0"/>
              </a:rPr>
              <a:t>дигар</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маҳдудиятҳои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пешбининамудаи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қонунҳои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Ҷумҳурии</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Тоҷикистонро</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вайрон</a:t>
            </a:r>
            <a:r>
              <a:rPr lang="ru-RU" sz="2400" dirty="0">
                <a:effectLst/>
                <a:latin typeface="Times New Roman" panose="02020603050405020304" pitchFamily="18" charset="0"/>
                <a:ea typeface="Times New Roman" panose="02020603050405020304" pitchFamily="18" charset="0"/>
              </a:rPr>
              <a:t> </a:t>
            </a:r>
            <a:r>
              <a:rPr lang="ru-RU" sz="2400" dirty="0" err="1">
                <a:effectLst/>
                <a:latin typeface="Times New Roman" panose="02020603050405020304" pitchFamily="18" charset="0"/>
                <a:ea typeface="Times New Roman" panose="02020603050405020304" pitchFamily="18" charset="0"/>
              </a:rPr>
              <a:t>намояд</a:t>
            </a:r>
            <a:r>
              <a:rPr lang="ru-RU" sz="2400" dirty="0">
                <a:effectLst/>
                <a:latin typeface="Times New Roman" panose="02020603050405020304" pitchFamily="18" charset="0"/>
                <a:ea typeface="Times New Roman" panose="02020603050405020304" pitchFamily="18" charset="0"/>
              </a:rPr>
              <a:t>.</a:t>
            </a:r>
          </a:p>
          <a:p>
            <a:pPr algn="just">
              <a:lnSpc>
                <a:spcPct val="150000"/>
              </a:lnSpc>
            </a:pPr>
            <a:r>
              <a:rPr lang="ru-RU" sz="2400" i="1" dirty="0">
                <a:latin typeface="Times New Roman Tj" panose="02020603050405020304" pitchFamily="18" charset="-52"/>
              </a:rPr>
              <a:t>	(</a:t>
            </a:r>
            <a:r>
              <a:rPr lang="ru-RU" sz="2400" i="1" dirty="0" err="1">
                <a:latin typeface="Times New Roman Tj" panose="02020603050405020304" pitchFamily="18" charset="-52"/>
              </a:rPr>
              <a:t>Моддаи</a:t>
            </a:r>
            <a:r>
              <a:rPr lang="ru-RU" sz="2400" i="1" dirty="0">
                <a:latin typeface="Times New Roman Tj" panose="02020603050405020304" pitchFamily="18" charset="-52"/>
              </a:rPr>
              <a:t> 30 </a:t>
            </a:r>
            <a:r>
              <a:rPr lang="ru-RU" sz="2400" i="1" dirty="0" err="1">
                <a:latin typeface="Times New Roman Tj" panose="02020603050405020304" pitchFamily="18" charset="-52"/>
              </a:rPr>
              <a:t>Ќонуни</a:t>
            </a:r>
            <a:r>
              <a:rPr lang="ru-RU" sz="2400" i="1" dirty="0">
                <a:latin typeface="Times New Roman Tj" panose="02020603050405020304" pitchFamily="18" charset="-52"/>
              </a:rPr>
              <a:t> </a:t>
            </a:r>
            <a:r>
              <a:rPr lang="ru-RU" sz="2400" i="1" dirty="0" err="1">
                <a:latin typeface="Times New Roman Tj" panose="02020603050405020304" pitchFamily="18" charset="-52"/>
              </a:rPr>
              <a:t>Љумњурии</a:t>
            </a:r>
            <a:r>
              <a:rPr lang="ru-RU" sz="2400" i="1" dirty="0">
                <a:latin typeface="Times New Roman Tj" panose="02020603050405020304" pitchFamily="18" charset="-52"/>
              </a:rPr>
              <a:t> </a:t>
            </a:r>
            <a:r>
              <a:rPr lang="ru-RU" sz="2400" i="1" dirty="0" err="1">
                <a:latin typeface="Times New Roman Tj" panose="02020603050405020304" pitchFamily="18" charset="-52"/>
              </a:rPr>
              <a:t>Тољикистон</a:t>
            </a:r>
            <a:r>
              <a:rPr lang="ru-RU" sz="2400" i="1" dirty="0">
                <a:latin typeface="Times New Roman Tj" panose="02020603050405020304" pitchFamily="18" charset="-52"/>
              </a:rPr>
              <a:t> «Дар </a:t>
            </a:r>
            <a:r>
              <a:rPr lang="ru-RU" sz="2400" i="1" dirty="0" err="1">
                <a:latin typeface="Times New Roman Tj" panose="02020603050405020304" pitchFamily="18" charset="-52"/>
              </a:rPr>
              <a:t>бораи</a:t>
            </a:r>
            <a:r>
              <a:rPr lang="ru-RU" sz="2400" i="1" dirty="0">
                <a:latin typeface="Times New Roman Tj" panose="02020603050405020304" pitchFamily="18" charset="-52"/>
              </a:rPr>
              <a:t> </a:t>
            </a:r>
            <a:r>
              <a:rPr lang="ru-RU" sz="2400" i="1" dirty="0" err="1">
                <a:latin typeface="Times New Roman Tj" panose="02020603050405020304" pitchFamily="18" charset="-52"/>
              </a:rPr>
              <a:t>хизмати</a:t>
            </a:r>
            <a:r>
              <a:rPr lang="ru-RU" sz="2400" i="1" dirty="0">
                <a:latin typeface="Times New Roman Tj" panose="02020603050405020304" pitchFamily="18" charset="-52"/>
              </a:rPr>
              <a:t> </a:t>
            </a:r>
            <a:r>
              <a:rPr lang="ru-RU" sz="2400" i="1" dirty="0" err="1">
                <a:latin typeface="Times New Roman Tj" panose="02020603050405020304" pitchFamily="18" charset="-52"/>
              </a:rPr>
              <a:t>давлатї</a:t>
            </a:r>
            <a:r>
              <a:rPr lang="ru-RU" sz="2400" i="1" dirty="0">
                <a:latin typeface="Times New Roman Tj" panose="02020603050405020304" pitchFamily="18" charset="-52"/>
              </a:rPr>
              <a:t>»)</a:t>
            </a:r>
            <a:endParaRPr lang="ru-RU" sz="2400" dirty="0">
              <a:latin typeface="Times New Roman Tj" panose="02020603050405020304" pitchFamily="18" charset="-52"/>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a:p>
            <a:pPr algn="just">
              <a:lnSpc>
                <a:spcPct val="150000"/>
              </a:lnSpc>
            </a:pPr>
            <a:endParaRPr lang="ru-RU" sz="2400" dirty="0">
              <a:effectLst/>
              <a:latin typeface="Times New Roman Tj" panose="02020603050405020304" pitchFamily="18" charset="-52"/>
              <a:ea typeface="Times New Roman" panose="02020603050405020304" pitchFamily="18" charset="0"/>
            </a:endParaRPr>
          </a:p>
        </p:txBody>
      </p:sp>
    </p:spTree>
    <p:extLst>
      <p:ext uri="{BB962C8B-B14F-4D97-AF65-F5344CB8AC3E}">
        <p14:creationId xmlns:p14="http://schemas.microsoft.com/office/powerpoint/2010/main" val="12054665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3759</TotalTime>
  <Words>10956</Words>
  <Application>Microsoft Office PowerPoint</Application>
  <PresentationFormat>Экран (4:3)</PresentationFormat>
  <Paragraphs>1143</Paragraphs>
  <Slides>175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175</vt:i4>
      </vt:variant>
    </vt:vector>
  </HeadingPairs>
  <TitlesOfParts>
    <vt:vector size="184" baseType="lpstr">
      <vt:lpstr>Arial</vt:lpstr>
      <vt:lpstr>Calibri</vt:lpstr>
      <vt:lpstr>Cambria</vt:lpstr>
      <vt:lpstr>Georgia</vt:lpstr>
      <vt:lpstr>Palatino Linotype</vt:lpstr>
      <vt:lpstr>Times New Roman</vt:lpstr>
      <vt:lpstr>Times New Roman Tj</vt:lpstr>
      <vt:lpstr>Wingdings</vt:lpstr>
      <vt:lpstr>Тема Office</vt:lpstr>
      <vt:lpstr>Агентии хизмати давлатии назди Президенти Љумњурии Тољикистон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Мавзуи 1. Ташакулли хизмати давлатӣ дар Љумњурии Тољикистон </vt:lpstr>
      <vt:lpstr>Мавзуи 1. Ташакулли хизмати давлатӣ дар Љумњурии Тољикистон </vt:lpstr>
      <vt:lpstr>Мавзуи 1. Ташакулли хизмати давлатӣ дар Љумњурии Тољикистон </vt:lpstr>
      <vt:lpstr>Мавзуи 1. Ташакулли хизмати давлатӣ дар Љумњурии Тољикистон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Сарчашмањои њуќуќии хизмати давлатї </vt:lpstr>
      <vt:lpstr>Презентация PowerPoint</vt:lpstr>
      <vt:lpstr>Презентация PowerPoint</vt:lpstr>
      <vt:lpstr>Заминаҳои ҳуқуқии хизмати давлатӣ  </vt:lpstr>
      <vt:lpstr>Презентация PowerPoint</vt:lpstr>
      <vt:lpstr>Презентация PowerPoint</vt:lpstr>
      <vt:lpstr>Презентация PowerPoint</vt:lpstr>
      <vt:lpstr>Заминањои њуќуќии хизмати давлатї  </vt:lpstr>
      <vt:lpstr>Заминањои њуќуќии хизмати давлатї  </vt:lpstr>
      <vt:lpstr>Презентация PowerPoint</vt:lpstr>
      <vt:lpstr>Агентии хизмати давлатии назди Президенти Љумњурии Тољикистон  </vt:lpstr>
      <vt:lpstr>Презентация PowerPoint</vt:lpstr>
      <vt:lpstr>Презентация PowerPoint</vt:lpstr>
      <vt:lpstr>Мафњуми хизмати давлатї  </vt:lpstr>
      <vt:lpstr>Презентация PowerPoint</vt:lpstr>
      <vt:lpstr>Презентация PowerPoint</vt:lpstr>
      <vt:lpstr>Презентация PowerPoint</vt:lpstr>
      <vt:lpstr>Презентация PowerPoint</vt:lpstr>
      <vt:lpstr>Презентация PowerPoint</vt:lpstr>
      <vt:lpstr>Низоми хизмати давлатї  </vt:lpstr>
      <vt:lpstr>Принсипҳои хизмати давлатї (1) </vt:lpstr>
      <vt:lpstr>Принсипҳои хизмати давлатї (2) </vt:lpstr>
      <vt:lpstr>Принсипҳои хизмати давлатї (3) </vt:lpstr>
      <vt:lpstr>Принсипҳои хизмати давлатї (4) </vt:lpstr>
      <vt:lpstr>Мақоми ваколатдори соҳаи хизмати давлатї (1) </vt:lpstr>
      <vt:lpstr>Мақоми ваколатдори соҳаи хизмати давлатї (2) </vt:lpstr>
      <vt:lpstr>Мақоми ваколатдори соҳаи хизмати давлатї (3) </vt:lpstr>
      <vt:lpstr>Низомномаи Раёсати хизмати давлатӣ: (1) </vt:lpstr>
      <vt:lpstr>Низомномаи Раёсати хизмати давлатӣ: (2) </vt:lpstr>
      <vt:lpstr>Презентация PowerPoint</vt:lpstr>
      <vt:lpstr>Презентация PowerPoint</vt:lpstr>
      <vt:lpstr>Салоҳияти мақоми ваколатдори соҳаи хизмати давлатӣ: (1) </vt:lpstr>
      <vt:lpstr>Салоҳияти мақоми ваколатдори соҳаи хизмати давлатӣ: (2) </vt:lpstr>
      <vt:lpstr>Салоҳияти мақоми ваколатдори соҳаи хизмати давлатӣ: (3) </vt:lpstr>
      <vt:lpstr>Салоҳияти мақоми ваколатдори соҳаи хизмати давлатӣ: (4) </vt:lpstr>
      <vt:lpstr>Салоҳияти мақоми ваколатдори соҳаи хизмати давлатӣ: (5) </vt:lpstr>
      <vt:lpstr>Салоҳияти мақоми ваколатдори соҳаи хизмати давлатӣ: (6) </vt:lpstr>
      <vt:lpstr>Салоҳияти мақоми ваколатдори соҳаи хизмати давлатӣ: (7) </vt:lpstr>
      <vt:lpstr>Салоҳияти мақоми ваколатдори соҳаи хизмати давлатӣ: (8) </vt:lpstr>
      <vt:lpstr>Презентация PowerPoint</vt:lpstr>
      <vt:lpstr>Агентии хизмати давлатии назди Президенти Љумњурии Тољикистон  </vt:lpstr>
      <vt:lpstr>Презентация PowerPoint</vt:lpstr>
      <vt:lpstr>Презентация PowerPoint</vt:lpstr>
      <vt:lpstr>Мафњуми мансаби давлатї  </vt:lpstr>
      <vt:lpstr>Мафњуми феҳристи мансабҳои давлатї  </vt:lpstr>
      <vt:lpstr>Феҳристи мансабҳои давлатї  </vt:lpstr>
      <vt:lpstr>Презентация PowerPoint</vt:lpstr>
      <vt:lpstr>Теъдоди мансабҳои хизмати давлатї ба њолати 1 январи соли 2023   </vt:lpstr>
      <vt:lpstr>Мавзуи 3. Мансабњои давлатї     </vt:lpstr>
      <vt:lpstr>Мавзуи 3. Мансабњои давлатї     </vt:lpstr>
      <vt:lpstr>Мафњуми талаботи тахассусӣ </vt:lpstr>
      <vt:lpstr>Мавзуи 3. Мансабњои давлатї     </vt:lpstr>
      <vt:lpstr>Мавзуи 3. Мансабњои давлатї     </vt:lpstr>
      <vt:lpstr>Мавзуи 3. Мансабњои давлатї     </vt:lpstr>
      <vt:lpstr>Мавзуи 3. Мансабњои давлатї     </vt:lpstr>
      <vt:lpstr>Мавзуи 3. Мансабњои давлатї     </vt:lpstr>
      <vt:lpstr>Мавзуи 3. Мансабњои давлатї     </vt:lpstr>
      <vt:lpstr>Мавзуи 3. Мансабњои давлатї     </vt:lpstr>
      <vt:lpstr>Мавзуи 3. Мансабњои давлатї     </vt:lpstr>
      <vt:lpstr>Мавзуи 3. Мансабњои давлатї     </vt:lpstr>
      <vt:lpstr>Мавзуи 3. Мансабњои давлатї     </vt:lpstr>
      <vt:lpstr>Мавзуи 3. Мансабњои давлатї     </vt:lpstr>
      <vt:lpstr>Презентация PowerPoint</vt:lpstr>
      <vt:lpstr>Презентация PowerPoint</vt:lpstr>
      <vt:lpstr>Агентии хизмати давлатии назди Президенти Љумњурии Тољикистон  </vt:lpstr>
      <vt:lpstr>Мавзуи 4. Хизматчии давлатии шањрвандї (1) </vt:lpstr>
      <vt:lpstr>Мавзуи 4. Хизматчии давлатии шањрвандӣ (2) </vt:lpstr>
      <vt:lpstr>Мавзуи 4. Хизматчии давлатии шаҳрвандӣ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Мавзуи 4. Хизматчии давлатии шањрвандї </vt:lpstr>
      <vt:lpstr>Презентация PowerPoint</vt:lpstr>
      <vt:lpstr>Агентии хизмати давлатии назди Президенти Љумњурии Тољикистон  </vt:lpstr>
      <vt:lpstr>Мавзуи 5. Ќабул  ба хизмати давлатї ва марњилањои адои хизмати давлатї (1)</vt:lpstr>
      <vt:lpstr>Мавзуи 5. Ќабул  ба хизмати давлатї ва марњилањои адои хизмати давлатї (2)</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Мавзуи 5. Ќабул  ба хизмати давлатї ва марњилањои адои хизмати давлатї </vt:lpstr>
      <vt:lpstr>Презентация PowerPoint</vt:lpstr>
      <vt:lpstr>Агентии хизмати давлатии назди Президенти Љумњурии Тољикистон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Мавзуи 6. Музди мењнат ва дигар кафолатњои давлатї дар хизмати давлатї  </vt:lpstr>
      <vt:lpstr>Презентация PowerPoint</vt:lpstr>
      <vt:lpstr>Агентии хизмати давлатии назди Президенти Љумњурии Тољикистон  </vt:lpstr>
      <vt:lpstr>Мавзуи 7. Омодасозии касбии хизматчиёни давлатї. Тањсили иловагии хизматчиёни давлатї   </vt:lpstr>
      <vt:lpstr>Мавзуи 7. Омодасозии касбии хизматчиёни давлатї. Тањсили иловагии хизматчиёни давлатї   </vt:lpstr>
      <vt:lpstr>Мавзуи 7. Омодасозии касбии хизматчиёни давлатї. Тањсили иловагии хизматчиёни давлатї   </vt:lpstr>
      <vt:lpstr>Мавзуи 7. Омодасозии касбии хизматчиёни давлатї. Тањсили иловагии хизматчиёни давлатї   </vt:lpstr>
      <vt:lpstr>Мавзуи 7. Омодасозии касбии хизматчиёни давлатї. Тањсили иловагии хизматчиёни давлатї   </vt:lpstr>
      <vt:lpstr>Мавзуи 7. Омодасозии касбии хизматчиёни давлатї. Тањсили иловагии хизматчиёни давлатї   </vt:lpstr>
      <vt:lpstr>Презентация PowerPoint</vt:lpstr>
      <vt:lpstr>Агентии хизмати давлатии назди Президенти Љумњурии Тољикистон  </vt:lpstr>
      <vt:lpstr>Мавзуи 8. Ќатъи хизмати давлатї     </vt:lpstr>
      <vt:lpstr>Мавзуи 8. Ќатъи хизмати давлатї     </vt:lpstr>
      <vt:lpstr>Мавзуи 8. Ќатъи хизмати давлатї     </vt:lpstr>
      <vt:lpstr>Мавзуи 8. Ќатъи хизмати давлатї     </vt:lpstr>
      <vt:lpstr>Мавзуи 8. Ќатъи хизмати давлатї     </vt:lpstr>
      <vt:lpstr>Мавзуи 8. Ќатъи хизмати давлатї     </vt:lpstr>
      <vt:lpstr>Мавзуи 8. Ќатъи хизмати давлатї     </vt:lpstr>
      <vt:lpstr>Мавзуи 8. Ќатъи хизмати давлатї     </vt:lpstr>
      <vt:lpstr>Мавзуи 8. Ќатъи хизмати давлатї     </vt:lpstr>
      <vt:lpstr>Мавзуи 8. Ќатъи хизмати давлатї     </vt:lpstr>
      <vt:lpstr>Мавзуи 8. Ќатъи хизмати давлатї     </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Агентии хизмати давлатии назди Президенти Љумњурии Тољикистон  </dc:title>
  <dc:creator>User</dc:creator>
  <cp:lastModifiedBy>Admin</cp:lastModifiedBy>
  <cp:revision>168</cp:revision>
  <cp:lastPrinted>2023-05-12T08:55:00Z</cp:lastPrinted>
  <dcterms:created xsi:type="dcterms:W3CDTF">2015-11-23T15:20:12Z</dcterms:created>
  <dcterms:modified xsi:type="dcterms:W3CDTF">2023-05-12T08:55:32Z</dcterms:modified>
</cp:coreProperties>
</file>