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Default Extension="sldx" ContentType="application/vnd.openxmlformats-officedocument.presentationml.slide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1" r:id="rId2"/>
    <p:sldId id="323" r:id="rId3"/>
    <p:sldId id="322" r:id="rId4"/>
    <p:sldId id="328" r:id="rId5"/>
    <p:sldId id="331" r:id="rId6"/>
    <p:sldId id="335" r:id="rId7"/>
    <p:sldId id="330" r:id="rId8"/>
    <p:sldId id="339" r:id="rId9"/>
    <p:sldId id="342" r:id="rId10"/>
    <p:sldId id="343" r:id="rId11"/>
    <p:sldId id="359" r:id="rId12"/>
    <p:sldId id="357" r:id="rId13"/>
    <p:sldId id="358" r:id="rId14"/>
    <p:sldId id="350" r:id="rId15"/>
    <p:sldId id="351" r:id="rId16"/>
    <p:sldId id="352" r:id="rId17"/>
    <p:sldId id="353" r:id="rId18"/>
    <p:sldId id="356" r:id="rId19"/>
  </p:sldIdLst>
  <p:sldSz cx="9144000" cy="6858000" type="screen4x3"/>
  <p:notesSz cx="6735763" cy="9799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2B3A"/>
    <a:srgbClr val="1E5970"/>
    <a:srgbClr val="184440"/>
    <a:srgbClr val="1FE160"/>
    <a:srgbClr val="0DC0FF"/>
    <a:srgbClr val="FF3300"/>
    <a:srgbClr val="44BCB1"/>
    <a:srgbClr val="42E679"/>
    <a:srgbClr val="25C6FF"/>
    <a:srgbClr val="3E31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6" autoAdjust="0"/>
    <p:restoredTop sz="94660" autoAdjust="0"/>
  </p:normalViewPr>
  <p:slideViewPr>
    <p:cSldViewPr>
      <p:cViewPr varScale="1">
        <p:scale>
          <a:sx n="83" d="100"/>
          <a:sy n="83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20" y="-108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Месторождения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5107" custLinFactNeighborX="-82310" custLinFactNeighborY="-19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3EE6349-4908-46A0-90F8-91D3E1BDE71D}" type="presOf" srcId="{6F8C7F0A-2BC8-4A48-B00B-BD35A556D3AD}" destId="{C6036AE2-E794-445B-B1C6-A69E5A938247}" srcOrd="0" destOrd="0" presId="urn:microsoft.com/office/officeart/2005/8/layout/default#1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7C022246-45E9-471F-A63D-2108EBB6A7EB}" type="presOf" srcId="{6B553399-A031-4FA1-BA14-7B9005D790AD}" destId="{D42BD357-71E1-49E3-8130-8F7659496716}" srcOrd="0" destOrd="0" presId="urn:microsoft.com/office/officeart/2005/8/layout/default#1"/>
    <dgm:cxn modelId="{8863ED51-0F5D-461E-8DDE-3B0095DBB680}" type="presParOf" srcId="{D42BD357-71E1-49E3-8130-8F7659496716}" destId="{C6036AE2-E794-445B-B1C6-A69E5A938247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chemeClr val="accent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ГТС, ГНИ, правоохранительные органы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11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EB7D35C-8CCD-4B5E-8C22-F955693540FE}" type="presOf" srcId="{6F8C7F0A-2BC8-4A48-B00B-BD35A556D3AD}" destId="{C6036AE2-E794-445B-B1C6-A69E5A938247}" srcOrd="0" destOrd="0" presId="urn:microsoft.com/office/officeart/2005/8/layout/default#10"/>
    <dgm:cxn modelId="{29153092-3205-456E-BD34-D087515CB436}" type="presOf" srcId="{6B553399-A031-4FA1-BA14-7B9005D790AD}" destId="{D42BD357-71E1-49E3-8130-8F7659496716}" srcOrd="0" destOrd="0" presId="urn:microsoft.com/office/officeart/2005/8/layout/default#10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A64CE953-BCF6-4EE9-B4E9-BD854E755DC4}" type="presParOf" srcId="{D42BD357-71E1-49E3-8130-8F7659496716}" destId="{C6036AE2-E794-445B-B1C6-A69E5A938247}" srcOrd="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xmlns="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1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Имущество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73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A6B13BC4-FF5C-4547-BACF-37CFF18EF727}" type="presOf" srcId="{6F8C7F0A-2BC8-4A48-B00B-BD35A556D3AD}" destId="{C6036AE2-E794-445B-B1C6-A69E5A938247}" srcOrd="0" destOrd="0" presId="urn:microsoft.com/office/officeart/2005/8/layout/default#11"/>
    <dgm:cxn modelId="{07599EA4-732E-4775-B556-2A54A82FD31F}" type="presOf" srcId="{6B553399-A031-4FA1-BA14-7B9005D790AD}" destId="{D42BD357-71E1-49E3-8130-8F7659496716}" srcOrd="0" destOrd="0" presId="urn:microsoft.com/office/officeart/2005/8/layout/default#11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4FAF6918-212C-4A89-AE96-E5F5451D05BE}" type="presParOf" srcId="{D42BD357-71E1-49E3-8130-8F7659496716}" destId="{C6036AE2-E794-445B-B1C6-A69E5A938247}" srcOrd="0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xmlns="" relId="rId5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ru-RU" sz="1600" dirty="0" err="1" smtClean="0"/>
            <a:t>Госзакупки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73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A2E75F0D-4255-46C6-ADFE-1A38CD89C5B8}" type="presOf" srcId="{6F8C7F0A-2BC8-4A48-B00B-BD35A556D3AD}" destId="{C6036AE2-E794-445B-B1C6-A69E5A938247}" srcOrd="0" destOrd="0" presId="urn:microsoft.com/office/officeart/2005/8/layout/default#12"/>
    <dgm:cxn modelId="{BE1354BE-3C27-46CC-96E5-0BF6F2DBB083}" type="presOf" srcId="{6B553399-A031-4FA1-BA14-7B9005D790AD}" destId="{D42BD357-71E1-49E3-8130-8F7659496716}" srcOrd="0" destOrd="0" presId="urn:microsoft.com/office/officeart/2005/8/layout/default#12"/>
    <dgm:cxn modelId="{3DCEABF2-54CD-4BA9-B650-25AEA7CBB304}" type="presParOf" srcId="{D42BD357-71E1-49E3-8130-8F7659496716}" destId="{C6036AE2-E794-445B-B1C6-A69E5A938247}" srcOrd="0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xmlns="" relId="rId6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1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chemeClr val="accent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Судоисполнители, банки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11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6A739227-4859-40A4-B4CC-728DCF89EA7D}" type="presOf" srcId="{6F8C7F0A-2BC8-4A48-B00B-BD35A556D3AD}" destId="{C6036AE2-E794-445B-B1C6-A69E5A938247}" srcOrd="0" destOrd="0" presId="urn:microsoft.com/office/officeart/2005/8/layout/default#13"/>
    <dgm:cxn modelId="{04141F23-2F05-4F04-8F20-4140544E5C40}" type="presOf" srcId="{6B553399-A031-4FA1-BA14-7B9005D790AD}" destId="{D42BD357-71E1-49E3-8130-8F7659496716}" srcOrd="0" destOrd="0" presId="urn:microsoft.com/office/officeart/2005/8/layout/default#13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8C37456D-AA7C-41A3-AEB2-0221A032EDE5}" type="presParOf" srcId="{D42BD357-71E1-49E3-8130-8F7659496716}" destId="{C6036AE2-E794-445B-B1C6-A69E5A938247}" srcOrd="0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xmlns="" relId="rId6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1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chemeClr val="accent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Госорганы, бюджетные учреждения, органы МСУ</a:t>
          </a:r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11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A302ED88-D126-4469-9E06-F2B589EE870B}" type="presOf" srcId="{6B553399-A031-4FA1-BA14-7B9005D790AD}" destId="{D42BD357-71E1-49E3-8130-8F7659496716}" srcOrd="0" destOrd="0" presId="urn:microsoft.com/office/officeart/2005/8/layout/default#14"/>
    <dgm:cxn modelId="{71B83457-8FA9-49FC-8B6F-2C719AE7072C}" type="presOf" srcId="{6F8C7F0A-2BC8-4A48-B00B-BD35A556D3AD}" destId="{C6036AE2-E794-445B-B1C6-A69E5A938247}" srcOrd="0" destOrd="0" presId="urn:microsoft.com/office/officeart/2005/8/layout/default#14"/>
    <dgm:cxn modelId="{01B40D84-BD6C-48A6-803D-A60C2A077FCC}" type="presParOf" srcId="{D42BD357-71E1-49E3-8130-8F7659496716}" destId="{C6036AE2-E794-445B-B1C6-A69E5A938247}" srcOrd="0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xmlns="" relId="rId7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1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Закупки товаров, работ, услуг </a:t>
          </a:r>
          <a:r>
            <a:rPr lang="ru-RU" sz="1600" dirty="0" err="1" smtClean="0"/>
            <a:t>хозсубъектами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73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457CED2-8AF1-4C61-9650-3988ADE03B56}" type="presOf" srcId="{6B553399-A031-4FA1-BA14-7B9005D790AD}" destId="{D42BD357-71E1-49E3-8130-8F7659496716}" srcOrd="0" destOrd="0" presId="urn:microsoft.com/office/officeart/2005/8/layout/default#15"/>
    <dgm:cxn modelId="{773F2BCF-233F-4357-B935-1CBAB3E9B492}" type="presOf" srcId="{6F8C7F0A-2BC8-4A48-B00B-BD35A556D3AD}" destId="{C6036AE2-E794-445B-B1C6-A69E5A938247}" srcOrd="0" destOrd="0" presId="urn:microsoft.com/office/officeart/2005/8/layout/default#15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FEFBC0CB-8125-4FC6-8C9F-F7F1A3ECD938}" type="presParOf" srcId="{D42BD357-71E1-49E3-8130-8F7659496716}" destId="{C6036AE2-E794-445B-B1C6-A69E5A938247}" srcOrd="0" destOrd="0" presId="urn:microsoft.com/office/officeart/2005/8/layout/default#15"/>
  </dgm:cxnLst>
  <dgm:bg/>
  <dgm:whole/>
  <dgm:extLst>
    <a:ext uri="http://schemas.microsoft.com/office/drawing/2008/diagram">
      <dsp:dataModelExt xmlns:dsp="http://schemas.microsoft.com/office/drawing/2008/diagram" xmlns="" relId="rId7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1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chemeClr val="accent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ГП, МП, АО с </a:t>
          </a:r>
          <a:r>
            <a:rPr lang="ru-RU" sz="1600" dirty="0" err="1" smtClean="0"/>
            <a:t>госдолей</a:t>
          </a:r>
          <a:r>
            <a:rPr lang="ru-RU" sz="1600" dirty="0" smtClean="0"/>
            <a:t>, </a:t>
          </a:r>
          <a:r>
            <a:rPr lang="ru-RU" sz="1600" dirty="0" err="1" smtClean="0"/>
            <a:t>субъеты-монополисты</a:t>
          </a:r>
          <a:endParaRPr lang="ru-RU" sz="1600" dirty="0" smtClean="0"/>
        </a:p>
        <a:p>
          <a:r>
            <a:rPr lang="ru-RU" sz="1400" dirty="0" smtClean="0"/>
            <a:t>(Энергетика - ТЭЦ)</a:t>
          </a:r>
          <a:endParaRPr lang="ru-RU" sz="14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11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60D852F-F1E0-454E-811B-A2BACA8501BA}" type="presOf" srcId="{6B553399-A031-4FA1-BA14-7B9005D790AD}" destId="{D42BD357-71E1-49E3-8130-8F7659496716}" srcOrd="0" destOrd="0" presId="urn:microsoft.com/office/officeart/2005/8/layout/default#16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4E6108F1-FD7B-46E1-898F-29D1C781D81D}" type="presOf" srcId="{6F8C7F0A-2BC8-4A48-B00B-BD35A556D3AD}" destId="{C6036AE2-E794-445B-B1C6-A69E5A938247}" srcOrd="0" destOrd="0" presId="urn:microsoft.com/office/officeart/2005/8/layout/default#16"/>
    <dgm:cxn modelId="{DE07445E-7718-4D78-A9D7-299ADBA50C0F}" type="presParOf" srcId="{D42BD357-71E1-49E3-8130-8F7659496716}" destId="{C6036AE2-E794-445B-B1C6-A69E5A938247}" srcOrd="0" destOrd="0" presId="urn:microsoft.com/office/officeart/2005/8/layout/default#16"/>
  </dgm:cxnLst>
  <dgm:bg/>
  <dgm:whole/>
  <dgm:extLst>
    <a:ext uri="http://schemas.microsoft.com/office/drawing/2008/diagram">
      <dsp:dataModelExt xmlns:dsp="http://schemas.microsoft.com/office/drawing/2008/diagram" xmlns="" relId="rId8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chemeClr val="accent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Госгеология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5107" custLinFactNeighborX="-56" custLinFactNeighborY="-32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CB791E6-5600-4A59-8F47-F21B3C6CCD8E}" type="presOf" srcId="{6B553399-A031-4FA1-BA14-7B9005D790AD}" destId="{D42BD357-71E1-49E3-8130-8F7659496716}" srcOrd="0" destOrd="0" presId="urn:microsoft.com/office/officeart/2005/8/layout/default#2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EDDC6573-4F30-420B-998A-105181D3D6BF}" type="presOf" srcId="{6F8C7F0A-2BC8-4A48-B00B-BD35A556D3AD}" destId="{C6036AE2-E794-445B-B1C6-A69E5A938247}" srcOrd="0" destOrd="0" presId="urn:microsoft.com/office/officeart/2005/8/layout/default#2"/>
    <dgm:cxn modelId="{0CB1DA2A-5085-47E9-88CC-4FF458E2ABE5}" type="presParOf" srcId="{D42BD357-71E1-49E3-8130-8F7659496716}" destId="{C6036AE2-E794-445B-B1C6-A69E5A93824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Государственная собственность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5108" custLinFactNeighborX="-56" custLinFactNeighborY="-32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FE5D092F-F33C-4264-ACF5-EAAE1D1332F5}" type="presOf" srcId="{6F8C7F0A-2BC8-4A48-B00B-BD35A556D3AD}" destId="{C6036AE2-E794-445B-B1C6-A69E5A938247}" srcOrd="0" destOrd="0" presId="urn:microsoft.com/office/officeart/2005/8/layout/default#3"/>
    <dgm:cxn modelId="{79E78D7D-EF18-441A-9493-24B561E82A0A}" type="presOf" srcId="{6B553399-A031-4FA1-BA14-7B9005D790AD}" destId="{D42BD357-71E1-49E3-8130-8F7659496716}" srcOrd="0" destOrd="0" presId="urn:microsoft.com/office/officeart/2005/8/layout/default#3"/>
    <dgm:cxn modelId="{A344D427-3AC2-482A-A0A4-4ACAEFF9A7DE}" type="presParOf" srcId="{D42BD357-71E1-49E3-8130-8F7659496716}" destId="{C6036AE2-E794-445B-B1C6-A69E5A938247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chemeClr val="accent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ФУГИ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11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768ABD8-F656-491C-91A5-ADF3623416B7}" type="presOf" srcId="{6F8C7F0A-2BC8-4A48-B00B-BD35A556D3AD}" destId="{C6036AE2-E794-445B-B1C6-A69E5A938247}" srcOrd="0" destOrd="0" presId="urn:microsoft.com/office/officeart/2005/8/layout/default#4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DFFF2DAB-9348-4788-B8E4-2BA789939B2C}" type="presOf" srcId="{6B553399-A031-4FA1-BA14-7B9005D790AD}" destId="{D42BD357-71E1-49E3-8130-8F7659496716}" srcOrd="0" destOrd="0" presId="urn:microsoft.com/office/officeart/2005/8/layout/default#4"/>
    <dgm:cxn modelId="{A323F6FF-49A9-4609-953D-BE2D7351B80E}" type="presParOf" srcId="{D42BD357-71E1-49E3-8130-8F7659496716}" destId="{C6036AE2-E794-445B-B1C6-A69E5A938247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Имущество</a:t>
          </a:r>
        </a:p>
        <a:p>
          <a:r>
            <a:rPr lang="ru-RU" sz="1600" dirty="0" smtClean="0"/>
            <a:t>банкротов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73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C3FF6E2-21DC-4DD9-B104-3E8711682F5D}" type="presOf" srcId="{6F8C7F0A-2BC8-4A48-B00B-BD35A556D3AD}" destId="{C6036AE2-E794-445B-B1C6-A69E5A938247}" srcOrd="0" destOrd="0" presId="urn:microsoft.com/office/officeart/2005/8/layout/default#5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427AE29B-575A-4CF5-A23C-41444AF771C8}" type="presOf" srcId="{6B553399-A031-4FA1-BA14-7B9005D790AD}" destId="{D42BD357-71E1-49E3-8130-8F7659496716}" srcOrd="0" destOrd="0" presId="urn:microsoft.com/office/officeart/2005/8/layout/default#5"/>
    <dgm:cxn modelId="{9E577BD2-AF75-4378-81F0-C38BD87FCF9B}" type="presParOf" srcId="{D42BD357-71E1-49E3-8130-8F7659496716}" destId="{C6036AE2-E794-445B-B1C6-A69E5A938247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</dgm:spPr>
      <dgm:t>
        <a:bodyPr/>
        <a:lstStyle/>
        <a:p>
          <a:r>
            <a:rPr lang="ru-RU" sz="1600" dirty="0" smtClean="0"/>
            <a:t>Земля, имущество и аренда</a:t>
          </a:r>
        </a:p>
        <a:p>
          <a:r>
            <a:rPr lang="ru-RU" sz="1500" dirty="0" smtClean="0"/>
            <a:t>муниципальной</a:t>
          </a:r>
          <a:r>
            <a:rPr lang="ru-RU" sz="1600" dirty="0" smtClean="0"/>
            <a:t> собственности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-53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CE3567A1-2AB9-49C8-A9D7-91BAE011B2A7}" type="presOf" srcId="{6F8C7F0A-2BC8-4A48-B00B-BD35A556D3AD}" destId="{C6036AE2-E794-445B-B1C6-A69E5A938247}" srcOrd="0" destOrd="0" presId="urn:microsoft.com/office/officeart/2005/8/layout/default#6"/>
    <dgm:cxn modelId="{3D94FE19-34A2-406C-9BA0-24031C94A304}" type="presOf" srcId="{6B553399-A031-4FA1-BA14-7B9005D790AD}" destId="{D42BD357-71E1-49E3-8130-8F7659496716}" srcOrd="0" destOrd="0" presId="urn:microsoft.com/office/officeart/2005/8/layout/default#6"/>
    <dgm:cxn modelId="{6BB02F1B-B63A-460F-A576-1B840F34A345}" type="presParOf" srcId="{D42BD357-71E1-49E3-8130-8F7659496716}" destId="{C6036AE2-E794-445B-B1C6-A69E5A938247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err="1" smtClean="0"/>
            <a:t>Конфискат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73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D57CCBA-6471-4E2E-A8BE-0889CD050CA8}" type="presOf" srcId="{6B553399-A031-4FA1-BA14-7B9005D790AD}" destId="{D42BD357-71E1-49E3-8130-8F7659496716}" srcOrd="0" destOrd="0" presId="urn:microsoft.com/office/officeart/2005/8/layout/default#7"/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FEFF91AB-94A1-41D6-9552-B244F40EA24A}" type="presOf" srcId="{6F8C7F0A-2BC8-4A48-B00B-BD35A556D3AD}" destId="{C6036AE2-E794-445B-B1C6-A69E5A938247}" srcOrd="0" destOrd="0" presId="urn:microsoft.com/office/officeart/2005/8/layout/default#7"/>
    <dgm:cxn modelId="{46A464EE-70B3-40B9-9847-9E9F05C35238}" type="presParOf" srcId="{D42BD357-71E1-49E3-8130-8F7659496716}" destId="{C6036AE2-E794-445B-B1C6-A69E5A938247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chemeClr val="accent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Департамент банкротства</a:t>
          </a:r>
        </a:p>
        <a:p>
          <a:r>
            <a:rPr lang="en-US" sz="1600" dirty="0" smtClean="0"/>
            <a:t>DEBRA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32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5059A794-88FF-4BF1-8FC7-8CF7CC2C7F90}" type="presOf" srcId="{6F8C7F0A-2BC8-4A48-B00B-BD35A556D3AD}" destId="{C6036AE2-E794-445B-B1C6-A69E5A938247}" srcOrd="0" destOrd="0" presId="urn:microsoft.com/office/officeart/2005/8/layout/default#8"/>
    <dgm:cxn modelId="{D4FE103B-D6AA-4C62-B95D-0FC04F5D706C}" type="presOf" srcId="{6B553399-A031-4FA1-BA14-7B9005D790AD}" destId="{D42BD357-71E1-49E3-8130-8F7659496716}" srcOrd="0" destOrd="0" presId="urn:microsoft.com/office/officeart/2005/8/layout/default#8"/>
    <dgm:cxn modelId="{6DAD6A2B-2272-4DB1-A042-498B9ED992B2}" type="presParOf" srcId="{D42BD357-71E1-49E3-8130-8F7659496716}" destId="{C6036AE2-E794-445B-B1C6-A69E5A938247}" srcOrd="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553399-A031-4FA1-BA14-7B9005D790AD}" type="doc">
      <dgm:prSet loTypeId="urn:microsoft.com/office/officeart/2005/8/layout/default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C7F0A-2BC8-4A48-B00B-BD35A556D3AD}">
      <dgm:prSet phldrT="[Текст]" custT="1"/>
      <dgm:spPr>
        <a:solidFill>
          <a:schemeClr val="accent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gm:spPr>
      <dgm:t>
        <a:bodyPr/>
        <a:lstStyle/>
        <a:p>
          <a:r>
            <a:rPr lang="ru-RU" sz="1600" dirty="0" smtClean="0"/>
            <a:t>Органы МСУ</a:t>
          </a:r>
          <a:endParaRPr lang="ru-RU" sz="1600" dirty="0"/>
        </a:p>
      </dgm:t>
    </dgm:pt>
    <dgm:pt modelId="{F1BA24E2-CF40-4AA8-AF11-EBF6DA13F2DF}" type="parTrans" cxnId="{7FCD1607-7D49-49F1-8A9A-452745979BB7}">
      <dgm:prSet/>
      <dgm:spPr/>
      <dgm:t>
        <a:bodyPr/>
        <a:lstStyle/>
        <a:p>
          <a:endParaRPr lang="ru-RU"/>
        </a:p>
      </dgm:t>
    </dgm:pt>
    <dgm:pt modelId="{786F7DF5-8AB6-4319-AF7C-855AABC2FBCC}" type="sibTrans" cxnId="{7FCD1607-7D49-49F1-8A9A-452745979BB7}">
      <dgm:prSet/>
      <dgm:spPr/>
      <dgm:t>
        <a:bodyPr/>
        <a:lstStyle/>
        <a:p>
          <a:endParaRPr lang="ru-RU"/>
        </a:p>
      </dgm:t>
    </dgm:pt>
    <dgm:pt modelId="{D42BD357-71E1-49E3-8130-8F7659496716}" type="pres">
      <dgm:prSet presAssocID="{6B553399-A031-4FA1-BA14-7B9005D790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36AE2-E794-445B-B1C6-A69E5A938247}" type="pres">
      <dgm:prSet presAssocID="{6F8C7F0A-2BC8-4A48-B00B-BD35A556D3AD}" presName="node" presStyleLbl="node1" presStyleIdx="0" presStyleCnt="1" custScaleX="114816" custScaleY="38250" custLinFactNeighborX="-56" custLinFactNeighborY="-125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7FCD1607-7D49-49F1-8A9A-452745979BB7}" srcId="{6B553399-A031-4FA1-BA14-7B9005D790AD}" destId="{6F8C7F0A-2BC8-4A48-B00B-BD35A556D3AD}" srcOrd="0" destOrd="0" parTransId="{F1BA24E2-CF40-4AA8-AF11-EBF6DA13F2DF}" sibTransId="{786F7DF5-8AB6-4319-AF7C-855AABC2FBCC}"/>
    <dgm:cxn modelId="{40DB004D-5997-4F91-994F-7ACA99115876}" type="presOf" srcId="{6B553399-A031-4FA1-BA14-7B9005D790AD}" destId="{D42BD357-71E1-49E3-8130-8F7659496716}" srcOrd="0" destOrd="0" presId="urn:microsoft.com/office/officeart/2005/8/layout/default#9"/>
    <dgm:cxn modelId="{8FAB956C-4223-4AFD-8D5D-1271D2CADE45}" type="presOf" srcId="{6F8C7F0A-2BC8-4A48-B00B-BD35A556D3AD}" destId="{C6036AE2-E794-445B-B1C6-A69E5A938247}" srcOrd="0" destOrd="0" presId="urn:microsoft.com/office/officeart/2005/8/layout/default#9"/>
    <dgm:cxn modelId="{4178F524-4662-4D6C-AFE7-84C1BF7C8767}" type="presParOf" srcId="{D42BD357-71E1-49E3-8130-8F7659496716}" destId="{C6036AE2-E794-445B-B1C6-A69E5A938247}" srcOrd="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193224"/>
          <a:ext cx="3354341" cy="615389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Месторождения</a:t>
          </a:r>
          <a:endParaRPr lang="ru-RU" sz="1600" kern="1200" dirty="0"/>
        </a:p>
      </dsp:txBody>
      <dsp:txXfrm>
        <a:off x="30041" y="223265"/>
        <a:ext cx="3294259" cy="5553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401086"/>
          <a:ext cx="3354341" cy="670482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ГТС, ГНИ, правоохранительные органы</a:t>
          </a:r>
          <a:endParaRPr lang="ru-RU" sz="1600" kern="1200" dirty="0"/>
        </a:p>
      </dsp:txBody>
      <dsp:txXfrm>
        <a:off x="32730" y="433816"/>
        <a:ext cx="3288881" cy="6050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329643"/>
          <a:ext cx="3354341" cy="670482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Имущество</a:t>
          </a:r>
          <a:endParaRPr lang="ru-RU" sz="1600" kern="1200" dirty="0"/>
        </a:p>
      </dsp:txBody>
      <dsp:txXfrm>
        <a:off x="32730" y="362373"/>
        <a:ext cx="3288881" cy="6050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329643"/>
          <a:ext cx="3354341" cy="670482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Госзакупки</a:t>
          </a:r>
          <a:endParaRPr lang="ru-RU" sz="1600" kern="1200" dirty="0"/>
        </a:p>
      </dsp:txBody>
      <dsp:txXfrm>
        <a:off x="32730" y="362373"/>
        <a:ext cx="3288881" cy="6050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401086"/>
          <a:ext cx="3354341" cy="670482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Судоисполнители, банки</a:t>
          </a:r>
          <a:endParaRPr lang="ru-RU" sz="1600" kern="1200" dirty="0"/>
        </a:p>
      </dsp:txBody>
      <dsp:txXfrm>
        <a:off x="32730" y="433816"/>
        <a:ext cx="3288881" cy="6050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401086"/>
          <a:ext cx="3354341" cy="670482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Госорганы, бюджетные учреждения, органы МСУ</a:t>
          </a:r>
        </a:p>
      </dsp:txBody>
      <dsp:txXfrm>
        <a:off x="32730" y="433816"/>
        <a:ext cx="3288881" cy="6050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329643"/>
          <a:ext cx="3354341" cy="670482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Закупки товаров, работ, услуг </a:t>
          </a:r>
          <a:r>
            <a:rPr lang="ru-RU" sz="1600" kern="1200" dirty="0" err="1" smtClean="0"/>
            <a:t>хозсубъектами</a:t>
          </a:r>
          <a:endParaRPr lang="ru-RU" sz="1600" kern="1200" dirty="0"/>
        </a:p>
      </dsp:txBody>
      <dsp:txXfrm>
        <a:off x="32730" y="362373"/>
        <a:ext cx="3288881" cy="6050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401086"/>
          <a:ext cx="3354341" cy="670482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ГП, МП, АО с </a:t>
          </a:r>
          <a:r>
            <a:rPr lang="ru-RU" sz="1600" kern="1200" dirty="0" err="1" smtClean="0"/>
            <a:t>госдолей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субъеты-монополисты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(Энергетика - ТЭЦ)</a:t>
          </a:r>
          <a:endParaRPr lang="ru-RU" sz="1400" kern="1200" dirty="0"/>
        </a:p>
      </dsp:txBody>
      <dsp:txXfrm>
        <a:off x="32730" y="433816"/>
        <a:ext cx="3288881" cy="605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27561"/>
          <a:ext cx="3354341" cy="615389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Госгеология</a:t>
          </a:r>
          <a:endParaRPr lang="ru-RU" sz="1600" kern="1200" dirty="0"/>
        </a:p>
      </dsp:txBody>
      <dsp:txXfrm>
        <a:off x="30041" y="57602"/>
        <a:ext cx="3294259" cy="555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170410"/>
          <a:ext cx="3354341" cy="615406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Государственная собственность</a:t>
          </a:r>
          <a:endParaRPr lang="ru-RU" sz="1600" kern="1200" dirty="0"/>
        </a:p>
      </dsp:txBody>
      <dsp:txXfrm>
        <a:off x="30042" y="200452"/>
        <a:ext cx="3294257" cy="55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115334"/>
          <a:ext cx="3354341" cy="670482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ФУГИ</a:t>
          </a:r>
          <a:endParaRPr lang="ru-RU" sz="1600" kern="1200" dirty="0"/>
        </a:p>
      </dsp:txBody>
      <dsp:txXfrm>
        <a:off x="32730" y="148064"/>
        <a:ext cx="3288881" cy="605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186772"/>
          <a:ext cx="3354341" cy="670482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банкротов</a:t>
          </a:r>
          <a:endParaRPr lang="ru-RU" sz="1600" kern="1200" dirty="0"/>
        </a:p>
      </dsp:txBody>
      <dsp:txXfrm>
        <a:off x="32730" y="219502"/>
        <a:ext cx="3288881" cy="6050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9"/>
          <a:ext cx="3354341" cy="670482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Земля, имущество и аренда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муниципальной</a:t>
          </a:r>
          <a:r>
            <a:rPr lang="ru-RU" sz="1600" kern="1200" dirty="0" smtClean="0"/>
            <a:t> собственности</a:t>
          </a:r>
          <a:endParaRPr lang="ru-RU" sz="1600" kern="1200" dirty="0"/>
        </a:p>
      </dsp:txBody>
      <dsp:txXfrm>
        <a:off x="32730" y="32739"/>
        <a:ext cx="3288881" cy="6050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329643"/>
          <a:ext cx="3354341" cy="670482"/>
        </a:xfrm>
        <a:prstGeom prst="roundRect">
          <a:avLst/>
        </a:prstGeom>
        <a:solidFill>
          <a:srgbClr val="FF0000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Конфискат</a:t>
          </a:r>
          <a:endParaRPr lang="ru-RU" sz="1600" kern="1200" dirty="0"/>
        </a:p>
      </dsp:txBody>
      <dsp:txXfrm>
        <a:off x="32730" y="362373"/>
        <a:ext cx="3288881" cy="6050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115334"/>
          <a:ext cx="3354341" cy="670482"/>
        </a:xfrm>
        <a:prstGeom prst="round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Департамент банкротства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DEBRA</a:t>
          </a:r>
          <a:endParaRPr lang="ru-RU" sz="1600" kern="1200" dirty="0"/>
        </a:p>
      </dsp:txBody>
      <dsp:txXfrm>
        <a:off x="32730" y="148064"/>
        <a:ext cx="3288881" cy="6050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36AE2-E794-445B-B1C6-A69E5A938247}">
      <dsp:nvSpPr>
        <dsp:cNvPr id="0" name=""/>
        <dsp:cNvSpPr/>
      </dsp:nvSpPr>
      <dsp:spPr>
        <a:xfrm>
          <a:off x="0" y="1"/>
          <a:ext cx="3354341" cy="670482"/>
        </a:xfrm>
        <a:prstGeom prst="flowChartAlternateProcess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atte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Органы МСУ</a:t>
          </a:r>
          <a:endParaRPr lang="ru-RU" sz="1600" kern="1200" dirty="0"/>
        </a:p>
      </dsp:txBody>
      <dsp:txXfrm>
        <a:off x="32730" y="32731"/>
        <a:ext cx="3288881" cy="605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1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1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9CDA3-1904-4229-9B5C-87A73F948422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5BB0D-8306-425A-812E-DA48E420C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98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092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openxmlformats.org/officeDocument/2006/relationships/diagramData" Target="../diagrams/data7.xml"/><Relationship Id="rId39" Type="http://schemas.openxmlformats.org/officeDocument/2006/relationships/diagramLayout" Target="../diagrams/layout10.xml"/><Relationship Id="rId21" Type="http://schemas.openxmlformats.org/officeDocument/2006/relationships/diagramColors" Target="../diagrams/colors5.xml"/><Relationship Id="rId34" Type="http://schemas.openxmlformats.org/officeDocument/2006/relationships/diagramData" Target="../diagrams/data9.xml"/><Relationship Id="rId42" Type="http://schemas.openxmlformats.org/officeDocument/2006/relationships/diagramData" Target="../diagrams/data11.xml"/><Relationship Id="rId47" Type="http://schemas.openxmlformats.org/officeDocument/2006/relationships/diagramLayout" Target="../diagrams/layout12.xml"/><Relationship Id="rId50" Type="http://schemas.openxmlformats.org/officeDocument/2006/relationships/diagramData" Target="../diagrams/data13.xml"/><Relationship Id="rId55" Type="http://schemas.openxmlformats.org/officeDocument/2006/relationships/diagramLayout" Target="../diagrams/layout14.xml"/><Relationship Id="rId63" Type="http://schemas.openxmlformats.org/officeDocument/2006/relationships/diagramLayout" Target="../diagrams/layout16.xml"/><Relationship Id="rId76" Type="http://schemas.microsoft.com/office/2007/relationships/diagramDrawing" Target="../diagrams/drawing15.xml"/><Relationship Id="rId84" Type="http://schemas.microsoft.com/office/2007/relationships/diagramDrawing" Target="../diagrams/drawing10.xml"/><Relationship Id="rId7" Type="http://schemas.openxmlformats.org/officeDocument/2006/relationships/diagramLayout" Target="../diagrams/layout2.xml"/><Relationship Id="rId71" Type="http://schemas.microsoft.com/office/2007/relationships/diagramDrawing" Target="../diagrams/drawing1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9" Type="http://schemas.openxmlformats.org/officeDocument/2006/relationships/diagramColors" Target="../diagrams/colors7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32" Type="http://schemas.openxmlformats.org/officeDocument/2006/relationships/diagramQuickStyle" Target="../diagrams/quickStyle8.xml"/><Relationship Id="rId37" Type="http://schemas.openxmlformats.org/officeDocument/2006/relationships/diagramColors" Target="../diagrams/colors9.xml"/><Relationship Id="rId40" Type="http://schemas.openxmlformats.org/officeDocument/2006/relationships/diagramQuickStyle" Target="../diagrams/quickStyle10.xml"/><Relationship Id="rId45" Type="http://schemas.openxmlformats.org/officeDocument/2006/relationships/diagramColors" Target="../diagrams/colors11.xml"/><Relationship Id="rId53" Type="http://schemas.openxmlformats.org/officeDocument/2006/relationships/diagramColors" Target="../diagrams/colors13.xml"/><Relationship Id="rId58" Type="http://schemas.openxmlformats.org/officeDocument/2006/relationships/diagramData" Target="../diagrams/data15.xml"/><Relationship Id="rId66" Type="http://schemas.microsoft.com/office/2007/relationships/diagramDrawing" Target="../diagrams/drawing5.xml"/><Relationship Id="rId79" Type="http://schemas.microsoft.com/office/2007/relationships/diagramDrawing" Target="../diagrams/drawing13.xml"/><Relationship Id="rId87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61" Type="http://schemas.openxmlformats.org/officeDocument/2006/relationships/diagramColors" Target="../diagrams/colors15.xml"/><Relationship Id="rId82" Type="http://schemas.microsoft.com/office/2007/relationships/diagramDrawing" Target="../diagrams/drawing16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openxmlformats.org/officeDocument/2006/relationships/diagramLayout" Target="../diagrams/layout8.xml"/><Relationship Id="rId44" Type="http://schemas.openxmlformats.org/officeDocument/2006/relationships/diagramQuickStyle" Target="../diagrams/quickStyle11.xml"/><Relationship Id="rId52" Type="http://schemas.openxmlformats.org/officeDocument/2006/relationships/diagramQuickStyle" Target="../diagrams/quickStyle13.xml"/><Relationship Id="rId60" Type="http://schemas.openxmlformats.org/officeDocument/2006/relationships/diagramQuickStyle" Target="../diagrams/quickStyle15.xml"/><Relationship Id="rId65" Type="http://schemas.openxmlformats.org/officeDocument/2006/relationships/diagramColors" Target="../diagrams/colors16.xml"/><Relationship Id="rId78" Type="http://schemas.microsoft.com/office/2007/relationships/diagramDrawing" Target="../diagrams/drawing2.xml"/><Relationship Id="rId81" Type="http://schemas.microsoft.com/office/2007/relationships/diagramDrawing" Target="../diagrams/drawing6.xml"/><Relationship Id="rId86" Type="http://schemas.microsoft.com/office/2007/relationships/diagramDrawing" Target="../diagrams/drawing8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Relationship Id="rId27" Type="http://schemas.openxmlformats.org/officeDocument/2006/relationships/diagramLayout" Target="../diagrams/layout7.xml"/><Relationship Id="rId30" Type="http://schemas.openxmlformats.org/officeDocument/2006/relationships/diagramData" Target="../diagrams/data8.xml"/><Relationship Id="rId35" Type="http://schemas.openxmlformats.org/officeDocument/2006/relationships/diagramLayout" Target="../diagrams/layout9.xml"/><Relationship Id="rId43" Type="http://schemas.openxmlformats.org/officeDocument/2006/relationships/diagramLayout" Target="../diagrams/layout11.xml"/><Relationship Id="rId48" Type="http://schemas.openxmlformats.org/officeDocument/2006/relationships/diagramQuickStyle" Target="../diagrams/quickStyle12.xml"/><Relationship Id="rId56" Type="http://schemas.openxmlformats.org/officeDocument/2006/relationships/diagramQuickStyle" Target="../diagrams/quickStyle14.xml"/><Relationship Id="rId64" Type="http://schemas.openxmlformats.org/officeDocument/2006/relationships/diagramQuickStyle" Target="../diagrams/quickStyle16.xml"/><Relationship Id="rId77" Type="http://schemas.microsoft.com/office/2007/relationships/diagramDrawing" Target="../diagrams/drawing3.xml"/><Relationship Id="rId8" Type="http://schemas.openxmlformats.org/officeDocument/2006/relationships/diagramQuickStyle" Target="../diagrams/quickStyle2.xml"/><Relationship Id="rId51" Type="http://schemas.openxmlformats.org/officeDocument/2006/relationships/diagramLayout" Target="../diagrams/layout13.xml"/><Relationship Id="rId80" Type="http://schemas.microsoft.com/office/2007/relationships/diagramDrawing" Target="../diagrams/drawing12.xml"/><Relationship Id="rId85" Type="http://schemas.microsoft.com/office/2007/relationships/diagramDrawing" Target="../diagrams/drawing9.xml"/><Relationship Id="rId3" Type="http://schemas.openxmlformats.org/officeDocument/2006/relationships/diagramLayout" Target="../diagrams/layout1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33" Type="http://schemas.openxmlformats.org/officeDocument/2006/relationships/diagramColors" Target="../diagrams/colors8.xml"/><Relationship Id="rId38" Type="http://schemas.openxmlformats.org/officeDocument/2006/relationships/diagramData" Target="../diagrams/data10.xml"/><Relationship Id="rId46" Type="http://schemas.openxmlformats.org/officeDocument/2006/relationships/diagramData" Target="../diagrams/data12.xml"/><Relationship Id="rId59" Type="http://schemas.openxmlformats.org/officeDocument/2006/relationships/diagramLayout" Target="../diagrams/layout15.xml"/><Relationship Id="rId67" Type="http://schemas.microsoft.com/office/2007/relationships/diagramDrawing" Target="../diagrams/drawing4.xml"/><Relationship Id="rId20" Type="http://schemas.openxmlformats.org/officeDocument/2006/relationships/diagramQuickStyle" Target="../diagrams/quickStyle5.xml"/><Relationship Id="rId41" Type="http://schemas.openxmlformats.org/officeDocument/2006/relationships/diagramColors" Target="../diagrams/colors10.xml"/><Relationship Id="rId54" Type="http://schemas.openxmlformats.org/officeDocument/2006/relationships/diagramData" Target="../diagrams/data14.xml"/><Relationship Id="rId62" Type="http://schemas.openxmlformats.org/officeDocument/2006/relationships/diagramData" Target="../diagrams/data16.xml"/><Relationship Id="rId83" Type="http://schemas.microsoft.com/office/2007/relationships/diagramDrawing" Target="../diagrams/drawing11.xml"/><Relationship Id="rId88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28" Type="http://schemas.openxmlformats.org/officeDocument/2006/relationships/diagramQuickStyle" Target="../diagrams/quickStyle7.xml"/><Relationship Id="rId36" Type="http://schemas.openxmlformats.org/officeDocument/2006/relationships/diagramQuickStyle" Target="../diagrams/quickStyle9.xml"/><Relationship Id="rId49" Type="http://schemas.openxmlformats.org/officeDocument/2006/relationships/diagramColors" Target="../diagrams/colors12.xml"/><Relationship Id="rId57" Type="http://schemas.openxmlformats.org/officeDocument/2006/relationships/diagramColors" Target="../diagrams/colors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80223"/>
            <a:ext cx="21431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1E5970"/>
                </a:solidFill>
                <a:ea typeface="Times New Roman" pitchFamily="18" charset="0"/>
              </a:rPr>
              <a:t>ГОСУДАРСТВЕННОЕ АГЕНТСТВО АНТИМОНОПОЛЬНОГО РЕГУЛИРОВАНИЯ </a:t>
            </a:r>
          </a:p>
          <a:p>
            <a:pPr algn="ctr"/>
            <a:r>
              <a:rPr lang="ru-RU" sz="1100" b="1" dirty="0" smtClean="0">
                <a:solidFill>
                  <a:srgbClr val="1E5970"/>
                </a:solidFill>
                <a:ea typeface="Times New Roman" pitchFamily="18" charset="0"/>
              </a:rPr>
              <a:t>ПРИ ПРАВИТЕЛЬСТВЕ КЫРГЫЗСКОЙ РЕСПУБЛИКИ</a:t>
            </a:r>
          </a:p>
        </p:txBody>
      </p:sp>
      <p:pic>
        <p:nvPicPr>
          <p:cNvPr id="8" name="Picture 4" descr="C:\Documents and Settings\Администратор\Мои документы\My Received Files\Кубант Жылдызбек уулу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1137"/>
            <a:ext cx="1080120" cy="1137599"/>
          </a:xfrm>
          <a:prstGeom prst="rect">
            <a:avLst/>
          </a:prstGeom>
          <a:noFill/>
        </p:spPr>
      </p:pic>
      <p:pic>
        <p:nvPicPr>
          <p:cNvPr id="9" name="Рисунок 8" descr="Копия zakupki_t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0"/>
            <a:ext cx="7000892" cy="32129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212976"/>
            <a:ext cx="9144000" cy="216024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" name="Дата 3"/>
          <p:cNvSpPr txBox="1">
            <a:spLocks/>
          </p:cNvSpPr>
          <p:nvPr/>
        </p:nvSpPr>
        <p:spPr bwMode="white">
          <a:xfrm>
            <a:off x="35496" y="6599064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654683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Бишкек-2015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786190"/>
            <a:ext cx="9001156" cy="27546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400" b="1" kern="0" dirty="0" smtClean="0">
                <a:solidFill>
                  <a:srgbClr val="1E597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ЧЕСТНАЯ КОНКУРЕНЦИЯ</a:t>
            </a:r>
            <a:r>
              <a:rPr lang="ru-RU" sz="3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/>
            </a:r>
            <a:br>
              <a:rPr lang="ru-RU" sz="3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</a:br>
            <a:r>
              <a:rPr lang="ru-RU" sz="40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«ломает»</a:t>
            </a:r>
            <a:r>
              <a:rPr lang="ru-RU" sz="3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/>
            </a:r>
            <a:br>
              <a:rPr lang="ru-RU" sz="34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</a:br>
            <a:r>
              <a:rPr lang="ru-RU" sz="3400" b="1" kern="0" dirty="0" smtClean="0">
                <a:solidFill>
                  <a:srgbClr val="1E5970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КОРРУПЦИЮ</a:t>
            </a:r>
            <a:endParaRPr lang="ru-RU" sz="3400" b="1" kern="0" dirty="0" smtClean="0">
              <a:solidFill>
                <a:srgbClr val="1E59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b="1" dirty="0" smtClean="0">
              <a:solidFill>
                <a:srgbClr val="1E5970"/>
              </a:solidFill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857232"/>
            <a:ext cx="1357322" cy="857256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Объявление тендера</a:t>
            </a:r>
            <a:endParaRPr lang="ru-RU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2000240"/>
            <a:ext cx="1357322" cy="928694"/>
          </a:xfrm>
          <a:prstGeom prst="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Разработка технических параметров</a:t>
            </a:r>
            <a:endParaRPr lang="ru-RU" sz="1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9058" y="2000240"/>
            <a:ext cx="1500198" cy="1571636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Электронная площадка</a:t>
            </a:r>
            <a:endParaRPr lang="ru-RU" sz="1200" b="1" dirty="0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500034" y="1071546"/>
            <a:ext cx="142876" cy="1428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2844" y="1214422"/>
            <a:ext cx="430887" cy="136922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600" b="1" dirty="0" smtClean="0"/>
              <a:t>До аукциона</a:t>
            </a:r>
            <a:endParaRPr lang="ru-RU" sz="1600" b="1" dirty="0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000232" y="1071546"/>
            <a:ext cx="142876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" descr="H: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145645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14546" y="1857364"/>
            <a:ext cx="1214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/>
              <a:t>Должностное лицо</a:t>
            </a:r>
            <a:endParaRPr lang="ru-RU" sz="105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29256" y="1214422"/>
            <a:ext cx="1928826" cy="64294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Прием заявок</a:t>
            </a:r>
            <a:endParaRPr lang="ru-RU" sz="1200" b="1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white">
          <a:xfrm>
            <a:off x="899592" y="0"/>
            <a:ext cx="778671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Предлагается: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 flipH="1">
            <a:off x="3643306" y="271462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4348" y="4572008"/>
            <a:ext cx="1428760" cy="7143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Заключение договора    </a:t>
            </a:r>
          </a:p>
          <a:p>
            <a:pPr algn="ctr"/>
            <a:r>
              <a:rPr lang="ru-RU" sz="1200" b="1" dirty="0" smtClean="0"/>
              <a:t>(5 дней)</a:t>
            </a:r>
            <a:endParaRPr lang="ru-RU" sz="1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14348" y="3357562"/>
            <a:ext cx="1428760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Акт приема-передачи и полный расчет</a:t>
            </a:r>
            <a:endParaRPr lang="ru-RU" sz="1200" b="1" dirty="0"/>
          </a:p>
        </p:txBody>
      </p:sp>
      <p:sp>
        <p:nvSpPr>
          <p:cNvPr id="34" name="Левая фигурная скобка 33"/>
          <p:cNvSpPr/>
          <p:nvPr/>
        </p:nvSpPr>
        <p:spPr>
          <a:xfrm>
            <a:off x="571472" y="3643314"/>
            <a:ext cx="142876" cy="1428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71362" y="3571876"/>
            <a:ext cx="400110" cy="15655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400" b="1" dirty="0" smtClean="0"/>
              <a:t>После  аукциона</a:t>
            </a:r>
            <a:endParaRPr lang="ru-RU" sz="1400" b="1" dirty="0"/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2143108" y="3571876"/>
            <a:ext cx="142876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71868" y="785794"/>
            <a:ext cx="1643074" cy="571504"/>
          </a:xfrm>
          <a:prstGeom prst="roundRec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/>
              <a:t>Информация на сайте</a:t>
            </a:r>
          </a:p>
          <a:p>
            <a:pPr algn="ctr"/>
            <a:endParaRPr lang="ru-RU" sz="12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286512" y="2071678"/>
            <a:ext cx="1928826" cy="571504"/>
          </a:xfrm>
          <a:prstGeom prst="roundRect">
            <a:avLst/>
          </a:prstGeom>
          <a:solidFill>
            <a:srgbClr val="004D86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Регистрация</a:t>
            </a:r>
          </a:p>
          <a:p>
            <a:pPr algn="ctr"/>
            <a:r>
              <a:rPr lang="ru-RU" sz="1200" b="1" dirty="0" smtClean="0"/>
              <a:t>Код доступа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00892" y="2857496"/>
            <a:ext cx="1928826" cy="64294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Сбор ГОТЗ и проверка банковских гарантий</a:t>
            </a:r>
            <a:endParaRPr lang="ru-RU" sz="11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29388" y="3643314"/>
            <a:ext cx="1928826" cy="571504"/>
          </a:xfrm>
          <a:prstGeom prst="roundRect">
            <a:avLst/>
          </a:prstGeom>
          <a:solidFill>
            <a:srgbClr val="004D86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Аукцион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29388" y="4357694"/>
            <a:ext cx="2071702" cy="5715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On-line </a:t>
            </a:r>
            <a:r>
              <a:rPr lang="ru-RU" b="1" dirty="0" smtClean="0"/>
              <a:t>режим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429256" y="5429264"/>
            <a:ext cx="1613970" cy="571504"/>
          </a:xfrm>
          <a:prstGeom prst="roundRect">
            <a:avLst/>
          </a:prstGeom>
          <a:solidFill>
            <a:srgbClr val="D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Первоначальная стоимость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215174" y="5429264"/>
            <a:ext cx="1928826" cy="535785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Мин</a:t>
            </a:r>
            <a:r>
              <a:rPr lang="ru-RU" sz="1000" b="1" dirty="0" smtClean="0"/>
              <a:t>. </a:t>
            </a:r>
            <a:r>
              <a:rPr lang="ru-RU" sz="1000" b="1" dirty="0" smtClean="0"/>
              <a:t>и</a:t>
            </a:r>
            <a:r>
              <a:rPr lang="ru-RU" sz="1000" b="1" dirty="0" smtClean="0"/>
              <a:t>ли Макс.</a:t>
            </a:r>
            <a:r>
              <a:rPr lang="ru-RU" sz="1000" b="1" dirty="0" smtClean="0"/>
              <a:t> </a:t>
            </a:r>
            <a:r>
              <a:rPr lang="ru-RU" sz="1000" b="1" dirty="0" smtClean="0"/>
              <a:t>ценовое предложение</a:t>
            </a:r>
          </a:p>
          <a:p>
            <a:pPr algn="ctr"/>
            <a:endParaRPr lang="ru-RU" sz="600" b="1" dirty="0" smtClean="0"/>
          </a:p>
          <a:p>
            <a:pPr algn="ctr"/>
            <a:r>
              <a:rPr lang="ru-RU" sz="1000" i="1" dirty="0" smtClean="0"/>
              <a:t>(шаг 10 минут)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57950" y="5072074"/>
            <a:ext cx="2357454" cy="2143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/>
              <a:t>На мониторе виден лот: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286248" y="4429132"/>
            <a:ext cx="1785950" cy="571504"/>
          </a:xfrm>
          <a:prstGeom prst="roundRect">
            <a:avLst/>
          </a:prstGeom>
          <a:solidFill>
            <a:srgbClr val="004D86"/>
          </a:soli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победитель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28860" y="4929198"/>
            <a:ext cx="1714512" cy="6429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хранится на серверах независимого регистратора</a:t>
            </a:r>
            <a:endParaRPr lang="ru-RU" sz="10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428859" y="5643578"/>
            <a:ext cx="1714513" cy="7858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ограниченный доступ (правоохранительные органы и регулятор)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rot="5400000" flipH="1" flipV="1">
            <a:off x="3856826" y="2000240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 flipV="1">
            <a:off x="5000628" y="1928802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5500694" y="235743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5500694" y="3071810"/>
            <a:ext cx="135732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286380" y="3286124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12" idx="2"/>
          </p:cNvCxnSpPr>
          <p:nvPr/>
        </p:nvCxnSpPr>
        <p:spPr>
          <a:xfrm rot="16200000" flipH="1">
            <a:off x="4411263" y="3839770"/>
            <a:ext cx="785818" cy="25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2964645" y="3750471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5" idx="1"/>
          </p:cNvCxnSpPr>
          <p:nvPr/>
        </p:nvCxnSpPr>
        <p:spPr>
          <a:xfrm rot="10800000">
            <a:off x="3214680" y="3571876"/>
            <a:ext cx="1071569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ёёёёё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white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реализации земельного участка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42844" y="2500306"/>
            <a:ext cx="2139895" cy="2071702"/>
            <a:chOff x="0" y="115334"/>
            <a:chExt cx="3354341" cy="6704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15334"/>
              <a:ext cx="3354341" cy="6704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Мэрия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dirty="0" smtClean="0"/>
                <a:t>г</a:t>
              </a:r>
              <a:r>
                <a:rPr lang="ru-RU" sz="3000" b="1" kern="1200" dirty="0" smtClean="0"/>
                <a:t>орода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1" kern="1200" dirty="0" smtClean="0"/>
                <a:t>Бишкек</a:t>
              </a:r>
              <a:endParaRPr lang="ru-RU" sz="3000" b="1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071670" y="857232"/>
            <a:ext cx="4071966" cy="1500198"/>
            <a:chOff x="0" y="115334"/>
            <a:chExt cx="3354341" cy="6704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115334"/>
              <a:ext cx="3354341" cy="6704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Определяет первоначальную стоимость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/>
                <a:t>Например: Участок 0,1 га, первоначальной стоимостью 50 тыс.сом</a:t>
              </a:r>
              <a:endParaRPr lang="ru-RU" sz="1400" i="1" kern="1200" dirty="0"/>
            </a:p>
          </p:txBody>
        </p:sp>
      </p:grpSp>
      <p:sp>
        <p:nvSpPr>
          <p:cNvPr id="43" name="Стрелка вправо 42"/>
          <p:cNvSpPr/>
          <p:nvPr/>
        </p:nvSpPr>
        <p:spPr>
          <a:xfrm rot="19376086">
            <a:off x="1039884" y="1925950"/>
            <a:ext cx="1017919" cy="236200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20639268">
            <a:off x="2359265" y="3407584"/>
            <a:ext cx="1428760" cy="214314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3857620" y="2500306"/>
            <a:ext cx="2643206" cy="1000132"/>
            <a:chOff x="0" y="115334"/>
            <a:chExt cx="3354341" cy="670482"/>
          </a:xfrm>
          <a:solidFill>
            <a:srgbClr val="F92B3A"/>
          </a:solidFill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0" y="115334"/>
              <a:ext cx="3354341" cy="670482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b="1" kern="1200" dirty="0" smtClean="0"/>
                <a:t>Электронная площадка</a:t>
              </a:r>
              <a:endParaRPr lang="ru-RU" sz="2300" b="1" kern="1200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357950" y="857232"/>
            <a:ext cx="2643206" cy="642942"/>
            <a:chOff x="0" y="115334"/>
            <a:chExt cx="3354341" cy="6704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0" y="115334"/>
              <a:ext cx="3354341" cy="6704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Размещает на едином сайте</a:t>
              </a:r>
              <a:endParaRPr lang="ru-RU" b="1" kern="1200" dirty="0"/>
            </a:p>
          </p:txBody>
        </p:sp>
      </p:grpSp>
      <p:sp>
        <p:nvSpPr>
          <p:cNvPr id="52" name="Стрелка вправо 51"/>
          <p:cNvSpPr/>
          <p:nvPr/>
        </p:nvSpPr>
        <p:spPr>
          <a:xfrm rot="18106763">
            <a:off x="6055178" y="1897894"/>
            <a:ext cx="971901" cy="23413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7218451" y="1643050"/>
            <a:ext cx="1782705" cy="1000132"/>
            <a:chOff x="0" y="115334"/>
            <a:chExt cx="3354341" cy="6704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0" y="115334"/>
              <a:ext cx="3354341" cy="6704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200" dirty="0" smtClean="0"/>
                <a:t>Прием заявок</a:t>
              </a:r>
              <a:endParaRPr lang="ru-RU" sz="2200" dirty="0"/>
            </a:p>
          </p:txBody>
        </p:sp>
        <p:sp>
          <p:nvSpPr>
            <p:cNvPr id="55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b="1" kern="1200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218451" y="2786059"/>
            <a:ext cx="1782705" cy="500065"/>
            <a:chOff x="0" y="115334"/>
            <a:chExt cx="3354341" cy="71747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0" y="115334"/>
              <a:ext cx="3354341" cy="7174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000" dirty="0" smtClean="0"/>
                <a:t>Сбор ГОТЗ</a:t>
              </a:r>
            </a:p>
          </p:txBody>
        </p:sp>
        <p:sp>
          <p:nvSpPr>
            <p:cNvPr id="58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b="1" kern="1200" dirty="0"/>
            </a:p>
          </p:txBody>
        </p:sp>
      </p:grpSp>
      <p:sp>
        <p:nvSpPr>
          <p:cNvPr id="59" name="Стрелка вправо 58"/>
          <p:cNvSpPr/>
          <p:nvPr/>
        </p:nvSpPr>
        <p:spPr>
          <a:xfrm rot="8600091">
            <a:off x="6493938" y="2335696"/>
            <a:ext cx="715974" cy="214168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10800000">
            <a:off x="6572264" y="2928934"/>
            <a:ext cx="578574" cy="214314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4071934" y="3929066"/>
            <a:ext cx="4286280" cy="428628"/>
            <a:chOff x="0" y="115334"/>
            <a:chExt cx="3354341" cy="6704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0" y="115334"/>
              <a:ext cx="3354341" cy="6704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/>
                <a:t>Аукцион в </a:t>
              </a:r>
              <a:r>
                <a:rPr lang="en-US" sz="2000" b="1" kern="1200" dirty="0" smtClean="0"/>
                <a:t>On-line</a:t>
              </a:r>
              <a:r>
                <a:rPr lang="ru-RU" sz="2000" b="1" kern="1200" dirty="0" smtClean="0"/>
                <a:t> режиме</a:t>
              </a:r>
              <a:endParaRPr lang="ru-RU" sz="2000" b="1" kern="12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000760" y="4786322"/>
            <a:ext cx="1639829" cy="428628"/>
            <a:chOff x="1" y="115334"/>
            <a:chExt cx="3354341" cy="67048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1" y="115334"/>
              <a:ext cx="3354341" cy="6704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/>
                <a:t>Видят Лот</a:t>
              </a:r>
              <a:endParaRPr lang="ru-RU" dirty="0"/>
            </a:p>
          </p:txBody>
        </p:sp>
        <p:sp>
          <p:nvSpPr>
            <p:cNvPr id="67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/>
            </a:p>
          </p:txBody>
        </p:sp>
      </p:grpSp>
      <p:sp>
        <p:nvSpPr>
          <p:cNvPr id="68" name="Стрелка вправо 67"/>
          <p:cNvSpPr/>
          <p:nvPr/>
        </p:nvSpPr>
        <p:spPr>
          <a:xfrm rot="8563381">
            <a:off x="3599983" y="4057183"/>
            <a:ext cx="357190" cy="263535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2543833" y="4429132"/>
            <a:ext cx="3242613" cy="1571636"/>
            <a:chOff x="-32728" y="115334"/>
            <a:chExt cx="3354341" cy="73753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-32728" y="115334"/>
              <a:ext cx="3354341" cy="73753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Например:</a:t>
              </a:r>
            </a:p>
            <a:p>
              <a:pPr algn="ctr"/>
              <a:r>
                <a:rPr lang="en-US" sz="1200" b="1" dirty="0" smtClean="0"/>
                <a:t>LOT</a:t>
              </a:r>
              <a:r>
                <a:rPr lang="ru-RU" sz="1200" b="1" dirty="0" smtClean="0"/>
                <a:t> №000001</a:t>
              </a:r>
            </a:p>
            <a:p>
              <a:pPr algn="ctr">
                <a:buFontTx/>
                <a:buChar char="-"/>
              </a:pPr>
              <a:r>
                <a:rPr lang="ru-RU" sz="1200" b="1" dirty="0" smtClean="0"/>
                <a:t>50 000 сом</a:t>
              </a:r>
            </a:p>
            <a:p>
              <a:pPr algn="ctr">
                <a:buFontTx/>
                <a:buChar char="-"/>
              </a:pPr>
              <a:r>
                <a:rPr lang="ru-RU" sz="1200" b="1" dirty="0" smtClean="0"/>
                <a:t>65 000 сом</a:t>
              </a:r>
            </a:p>
            <a:p>
              <a:pPr algn="ctr">
                <a:buFontTx/>
                <a:buChar char="-"/>
              </a:pPr>
              <a:r>
                <a:rPr lang="ru-RU" sz="1200" b="1" dirty="0" smtClean="0"/>
                <a:t>70 000 сом</a:t>
              </a:r>
            </a:p>
            <a:p>
              <a:pPr algn="ctr">
                <a:buFontTx/>
                <a:buChar char="-"/>
              </a:pPr>
              <a:r>
                <a:rPr lang="ru-RU" sz="1200" b="1" dirty="0" smtClean="0"/>
                <a:t>92 000 сом</a:t>
              </a:r>
            </a:p>
            <a:p>
              <a:pPr algn="ctr">
                <a:buFontTx/>
                <a:buChar char="-"/>
              </a:pPr>
              <a:r>
                <a:rPr lang="ru-RU" sz="1200" b="1" dirty="0" smtClean="0"/>
                <a:t>150 000 сом</a:t>
              </a:r>
            </a:p>
          </p:txBody>
        </p:sp>
        <p:sp>
          <p:nvSpPr>
            <p:cNvPr id="71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/>
            </a:p>
          </p:txBody>
        </p:sp>
      </p:grpSp>
      <p:sp>
        <p:nvSpPr>
          <p:cNvPr id="72" name="Стрелка вправо 71"/>
          <p:cNvSpPr/>
          <p:nvPr/>
        </p:nvSpPr>
        <p:spPr>
          <a:xfrm rot="5400000">
            <a:off x="4964909" y="3607595"/>
            <a:ext cx="285752" cy="214314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2000232" y="5946767"/>
            <a:ext cx="4286280" cy="482630"/>
            <a:chOff x="0" y="148064"/>
            <a:chExt cx="3354341" cy="90594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0" y="383527"/>
              <a:ext cx="3354341" cy="670482"/>
            </a:xfrm>
            <a:prstGeom prst="roundRect">
              <a:avLst/>
            </a:prstGeom>
            <a:solidFill>
              <a:srgbClr val="F92B3A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atte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 smtClean="0"/>
                <a:t>ПОБЕДИТЕЛЬ: 150 000 сом</a:t>
              </a:r>
              <a:endParaRPr lang="ru-RU" sz="1400" b="1" dirty="0"/>
            </a:p>
          </p:txBody>
        </p:sp>
        <p:sp>
          <p:nvSpPr>
            <p:cNvPr id="75" name="Скругленный прямоугольник 4"/>
            <p:cNvSpPr/>
            <p:nvPr/>
          </p:nvSpPr>
          <p:spPr>
            <a:xfrm>
              <a:off x="32730" y="148064"/>
              <a:ext cx="3288881" cy="6050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/>
            </a:p>
          </p:txBody>
        </p:sp>
      </p:grpSp>
      <p:sp>
        <p:nvSpPr>
          <p:cNvPr id="76" name="TextBox 75"/>
          <p:cNvSpPr txBox="1"/>
          <p:nvPr/>
        </p:nvSpPr>
        <p:spPr>
          <a:xfrm rot="20607266">
            <a:off x="2171235" y="3005662"/>
            <a:ext cx="1604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ПЕРЕДАЕТ</a:t>
            </a:r>
          </a:p>
          <a:p>
            <a:pPr algn="ctr"/>
            <a:r>
              <a:rPr lang="ru-RU" sz="1100" b="1" dirty="0" smtClean="0"/>
              <a:t>МАТЕРИАЛЫ НА ЭП</a:t>
            </a:r>
            <a:endParaRPr lang="ru-RU" sz="1100" b="1" dirty="0"/>
          </a:p>
        </p:txBody>
      </p:sp>
      <p:sp>
        <p:nvSpPr>
          <p:cNvPr id="77" name="Стрелка вправо 76"/>
          <p:cNvSpPr/>
          <p:nvPr/>
        </p:nvSpPr>
        <p:spPr>
          <a:xfrm rot="5400000">
            <a:off x="6500826" y="4429132"/>
            <a:ext cx="357190" cy="214314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углом 79"/>
          <p:cNvSpPr/>
          <p:nvPr/>
        </p:nvSpPr>
        <p:spPr>
          <a:xfrm rot="17704609">
            <a:off x="1201883" y="4381287"/>
            <a:ext cx="610761" cy="1785950"/>
          </a:xfrm>
          <a:prstGeom prst="bentArrow">
            <a:avLst>
              <a:gd name="adj1" fmla="val 15857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642910" y="5357826"/>
            <a:ext cx="1271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Заключение</a:t>
            </a:r>
          </a:p>
          <a:p>
            <a:pPr algn="ctr"/>
            <a:r>
              <a:rPr lang="ru-RU" sz="1400" b="1" dirty="0" smtClean="0"/>
              <a:t>договора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pPr lvl="0" algn="ctr"/>
            <a:r>
              <a:rPr lang="ru-RU" sz="2000" dirty="0" smtClean="0"/>
              <a:t>Опыт Российской Федерации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1400" dirty="0" smtClean="0"/>
              <a:t>Примеры инвестиционных торгов по продаже имущества с превышением начальной цены</a:t>
            </a:r>
            <a:endParaRPr lang="ru-RU" sz="1800" dirty="0"/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6439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8443"/>
          </a:xfrm>
        </p:spPr>
        <p:txBody>
          <a:bodyPr/>
          <a:lstStyle/>
          <a:p>
            <a:pPr algn="ctr"/>
            <a:r>
              <a:rPr lang="ru-RU" sz="2200" dirty="0" smtClean="0"/>
              <a:t>Опыт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Отраслевые показатели</a:t>
            </a:r>
          </a:p>
        </p:txBody>
      </p:sp>
      <p:sp>
        <p:nvSpPr>
          <p:cNvPr id="6" name="Дата 3"/>
          <p:cNvSpPr txBox="1">
            <a:spLocks/>
          </p:cNvSpPr>
          <p:nvPr/>
        </p:nvSpPr>
        <p:spPr bwMode="white">
          <a:xfrm>
            <a:off x="533400" y="6572272"/>
            <a:ext cx="2438400" cy="21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814808"/>
          <a:ext cx="8501121" cy="5660898"/>
        </p:xfrm>
        <a:graphic>
          <a:graphicData uri="http://schemas.openxmlformats.org/drawingml/2006/table">
            <a:tbl>
              <a:tblPr/>
              <a:tblGrid>
                <a:gridCol w="587110"/>
                <a:gridCol w="5645506"/>
                <a:gridCol w="1043654"/>
                <a:gridCol w="1224851"/>
              </a:tblGrid>
              <a:tr h="828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Отрасль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Средний % экономии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Calibri"/>
                          <a:cs typeface="Times New Roman"/>
                        </a:rPr>
                        <a:t>Среднее количество участников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Мебель 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24,52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Сельское хозяйство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24,00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Пищевые продукты, напитки, табачные изделия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19,52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Бумага, картон, печатная и издательская деятельность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22,94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Древесина и продукция деревообработки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21,00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Научно-исследовательские и опытно-конструкторские работы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15,75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Продукты и услуги горнодобывающей промышленности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15,44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Разные промышленные и потребительские товары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18,20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Строительные материалы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19,05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Металлы и продукция металлообработки 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17,30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Текстиль, текстильные изделия, одежда, обувь, головные уборы, изделия из кожи и ее заменителей, меха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14,48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Электрические машины, оборудования, материалы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13,31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Компьютерное, офисное оборудование, офисная мебель, телекоммуникации, информационные технологии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15,20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436" marR="454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white">
          <a:xfrm>
            <a:off x="0" y="0"/>
            <a:ext cx="91440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это даст республике? </a:t>
            </a:r>
            <a:b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Каков положительный эффект?</a:t>
            </a:r>
            <a:endParaRPr kumimoji="0" lang="en-US" sz="23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AutoShape 8"/>
          <p:cNvSpPr>
            <a:spLocks noChangeAspect="1" noChangeArrowheads="1" noTextEdit="1"/>
          </p:cNvSpPr>
          <p:nvPr/>
        </p:nvSpPr>
        <p:spPr bwMode="gray">
          <a:xfrm flipH="1">
            <a:off x="5123265" y="298649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848112"/>
            <a:ext cx="3714776" cy="5715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Удобство, оперативность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1562492"/>
            <a:ext cx="371477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Прозрачность проведения тендеров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9212" y="1562492"/>
            <a:ext cx="4286280" cy="8572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Замена печатных изданий – информация на одном сайте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2276872"/>
            <a:ext cx="3643338" cy="157163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Исключение человеческого фактора</a:t>
            </a:r>
          </a:p>
          <a:p>
            <a:pPr algn="ctr"/>
            <a:r>
              <a:rPr lang="ru-RU" dirty="0" smtClean="0"/>
              <a:t>(госчиновников и представителей заказчиков )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69212" y="2562624"/>
            <a:ext cx="4286280" cy="1143008"/>
          </a:xfrm>
          <a:prstGeom prst="roundRect">
            <a:avLst/>
          </a:prstGeom>
          <a:solidFill>
            <a:srgbClr val="FF33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Исключение бюрократических проволочек и коррупционных схем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7930" y="3991384"/>
            <a:ext cx="3391216" cy="228601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благоприятных условий для развития предпринимательства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18234" y="3789040"/>
            <a:ext cx="3786214" cy="714380"/>
          </a:xfrm>
          <a:prstGeom prst="roundRect">
            <a:avLst/>
          </a:prstGeom>
          <a:solidFill>
            <a:srgbClr val="44BCB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 предпринимателей к участию в аукционах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79286" y="4581128"/>
            <a:ext cx="3825162" cy="105333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беспроцентные оборотные средства госбюджета по исполнению государственного контракта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18234" y="5777334"/>
            <a:ext cx="3786214" cy="642942"/>
          </a:xfrm>
          <a:prstGeom prst="roundRect">
            <a:avLst/>
          </a:prstGeom>
          <a:solidFill>
            <a:srgbClr val="18444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прогнозирование бизнеса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69212" y="848112"/>
            <a:ext cx="4357718" cy="5715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Открытый общественный контроль</a:t>
            </a:r>
          </a:p>
        </p:txBody>
      </p:sp>
      <p:sp>
        <p:nvSpPr>
          <p:cNvPr id="26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9376086">
            <a:off x="3986598" y="4399154"/>
            <a:ext cx="813614" cy="226628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328052">
            <a:off x="4010436" y="5033083"/>
            <a:ext cx="692618" cy="241729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602059">
            <a:off x="4069449" y="5723864"/>
            <a:ext cx="686912" cy="213577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144000" cy="28803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54260" y="-54260"/>
            <a:ext cx="755576" cy="864096"/>
          </a:xfrm>
          <a:prstGeom prst="rt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407161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151068"/>
          </a:xfrm>
          <a:prstGeom prst="rect">
            <a:avLst/>
          </a:prstGeom>
        </p:spPr>
      </p:pic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1115616" y="4437112"/>
            <a:ext cx="7704856" cy="1277904"/>
          </a:xfrm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</a:rPr>
              <a:t>Выход предпринимателей на рынки Единого Экономического Пространства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Приток инвестиций в Кыргызстан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16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0" y="857232"/>
            <a:ext cx="45005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rgbClr val="1E5970"/>
                </a:solidFill>
                <a:latin typeface="Verdana" pitchFamily="34" charset="0"/>
              </a:rPr>
              <a:t>Что это даст республике?</a:t>
            </a:r>
            <a:endParaRPr lang="en-US" sz="2000" b="1" dirty="0" smtClean="0">
              <a:solidFill>
                <a:srgbClr val="1E5970"/>
              </a:solidFill>
              <a:latin typeface="Verdana" pitchFamily="34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ru-RU" sz="2000" b="1" dirty="0" smtClean="0">
                <a:solidFill>
                  <a:srgbClr val="1E5970"/>
                </a:solidFill>
                <a:latin typeface="Verdana" pitchFamily="34" charset="0"/>
              </a:rPr>
              <a:t>Каков положительный эффект?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23" name="Diamond 6"/>
          <p:cNvSpPr/>
          <p:nvPr/>
        </p:nvSpPr>
        <p:spPr>
          <a:xfrm>
            <a:off x="142844" y="6390272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7"/>
          <p:cNvSpPr/>
          <p:nvPr/>
        </p:nvSpPr>
        <p:spPr>
          <a:xfrm>
            <a:off x="142844" y="6357958"/>
            <a:ext cx="357190" cy="359470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white">
          <a:xfrm>
            <a:off x="755576" y="0"/>
            <a:ext cx="778671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это даст республике?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Каков положительный эффект?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14282" y="4643446"/>
            <a:ext cx="3357586" cy="1785950"/>
            <a:chOff x="912" y="1008"/>
            <a:chExt cx="3984" cy="91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047" y="1092"/>
              <a:ext cx="967" cy="746"/>
              <a:chOff x="1047" y="1092"/>
              <a:chExt cx="967" cy="746"/>
            </a:xfrm>
          </p:grpSpPr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084" y="1092"/>
                <a:ext cx="930" cy="746"/>
              </a:xfrm>
              <a:prstGeom prst="roundRect">
                <a:avLst>
                  <a:gd name="adj" fmla="val 11921"/>
                </a:avLst>
              </a:prstGeom>
              <a:solidFill>
                <a:srgbClr val="FFFF00"/>
              </a:solidFill>
              <a:ln w="38100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Text Box 9"/>
            <p:cNvSpPr txBox="1">
              <a:spLocks noChangeArrowheads="1"/>
            </p:cNvSpPr>
            <p:nvPr/>
          </p:nvSpPr>
          <p:spPr bwMode="gray">
            <a:xfrm>
              <a:off x="1831" y="1158"/>
              <a:ext cx="2849" cy="6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70C0"/>
                  </a:solidFill>
                </a:rPr>
                <a:t>Экономия бюджетных средств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4857752" y="4714884"/>
            <a:ext cx="4106736" cy="17145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1. На примере РФ – экономия составляет 18-20% от первоначальной стоимости;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2. По аналогии в КР – ожидается экономия 2,0-4,0 млрд. сом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786182" y="1500174"/>
            <a:ext cx="928694" cy="50006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285720" y="2714620"/>
            <a:ext cx="3357586" cy="1785950"/>
            <a:chOff x="912" y="1008"/>
            <a:chExt cx="3984" cy="91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1047" y="1092"/>
              <a:ext cx="967" cy="746"/>
              <a:chOff x="1047" y="1092"/>
              <a:chExt cx="967" cy="746"/>
            </a:xfrm>
          </p:grpSpPr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>
                <a:off x="1084" y="1092"/>
                <a:ext cx="930" cy="746"/>
              </a:xfrm>
              <a:prstGeom prst="roundRect">
                <a:avLst>
                  <a:gd name="adj" fmla="val 11921"/>
                </a:avLst>
              </a:prstGeom>
              <a:solidFill>
                <a:srgbClr val="FF0000"/>
              </a:solidFill>
              <a:ln w="38100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Text Box 9"/>
            <p:cNvSpPr txBox="1">
              <a:spLocks noChangeArrowheads="1"/>
            </p:cNvSpPr>
            <p:nvPr/>
          </p:nvSpPr>
          <p:spPr bwMode="gray">
            <a:xfrm>
              <a:off x="1844" y="1227"/>
              <a:ext cx="2849" cy="4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70C0"/>
                  </a:solidFill>
                </a:rPr>
                <a:t>Развитие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0070C0"/>
                  </a:solidFill>
                </a:rPr>
                <a:t>конкуренции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4857752" y="2786058"/>
            <a:ext cx="4106736" cy="17145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Исключение неценовых методов ведения борьбы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786182" y="3357562"/>
            <a:ext cx="928694" cy="50006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214282" y="857232"/>
            <a:ext cx="3357586" cy="1785950"/>
            <a:chOff x="912" y="1044"/>
            <a:chExt cx="3984" cy="91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912" y="1044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9" name="Group 5"/>
            <p:cNvGrpSpPr>
              <a:grpSpLocks/>
            </p:cNvGrpSpPr>
            <p:nvPr/>
          </p:nvGrpSpPr>
          <p:grpSpPr bwMode="auto">
            <a:xfrm>
              <a:off x="1047" y="1092"/>
              <a:ext cx="967" cy="746"/>
              <a:chOff x="1047" y="1092"/>
              <a:chExt cx="967" cy="746"/>
            </a:xfrm>
          </p:grpSpPr>
          <p:sp>
            <p:nvSpPr>
              <p:cNvPr id="31" name="AutoShape 6"/>
              <p:cNvSpPr>
                <a:spLocks noChangeArrowheads="1"/>
              </p:cNvSpPr>
              <p:nvPr/>
            </p:nvSpPr>
            <p:spPr bwMode="gray">
              <a:xfrm>
                <a:off x="1084" y="1092"/>
                <a:ext cx="930" cy="746"/>
              </a:xfrm>
              <a:prstGeom prst="roundRect">
                <a:avLst>
                  <a:gd name="adj" fmla="val 1192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noFill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 Box 9"/>
            <p:cNvSpPr txBox="1">
              <a:spLocks noChangeArrowheads="1"/>
            </p:cNvSpPr>
            <p:nvPr/>
          </p:nvSpPr>
          <p:spPr bwMode="gray">
            <a:xfrm>
              <a:off x="1760" y="1154"/>
              <a:ext cx="3136" cy="6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070C0"/>
                  </a:solidFill>
                </a:rPr>
                <a:t>Снижение уровня коррупции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3" name="Скругленный прямоугольник 32"/>
          <p:cNvSpPr/>
          <p:nvPr/>
        </p:nvSpPr>
        <p:spPr>
          <a:xfrm>
            <a:off x="4857752" y="857232"/>
            <a:ext cx="4034728" cy="17145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Повышение международных рейтингов,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том числе: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Восприятия коррупции,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Конкурентоспособности,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Doing business</a:t>
            </a:r>
            <a:r>
              <a:rPr lang="ru-RU" sz="1600" b="1" dirty="0" smtClean="0">
                <a:solidFill>
                  <a:srgbClr val="0070C0"/>
                </a:solidFill>
              </a:rPr>
              <a:t> и т.д.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3786182" y="5214950"/>
            <a:ext cx="928694" cy="50006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26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white">
          <a:xfrm>
            <a:off x="683568" y="0"/>
            <a:ext cx="778671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нам надо сделать?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0" y="836712"/>
            <a:ext cx="3600400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Изменение законодательства</a:t>
            </a:r>
            <a:endParaRPr lang="ru-RU" sz="1600" b="1" dirty="0"/>
          </a:p>
        </p:txBody>
      </p:sp>
      <p:sp>
        <p:nvSpPr>
          <p:cNvPr id="13" name="Нашивка 12"/>
          <p:cNvSpPr/>
          <p:nvPr/>
        </p:nvSpPr>
        <p:spPr>
          <a:xfrm>
            <a:off x="323528" y="2204864"/>
            <a:ext cx="3960440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420888"/>
            <a:ext cx="39604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Организация электронных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аукционов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(2-3 площадки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683568" y="3645024"/>
            <a:ext cx="3960440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Организация единого официального сайта</a:t>
            </a:r>
            <a:endParaRPr lang="ru-RU" sz="1600" b="1" dirty="0"/>
          </a:p>
        </p:txBody>
      </p:sp>
      <p:sp>
        <p:nvSpPr>
          <p:cNvPr id="16" name="Нашивка 15"/>
          <p:cNvSpPr/>
          <p:nvPr/>
        </p:nvSpPr>
        <p:spPr>
          <a:xfrm>
            <a:off x="1331640" y="5085184"/>
            <a:ext cx="3960440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4860032" y="2924944"/>
            <a:ext cx="3960440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501317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b="1" dirty="0" smtClean="0"/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Мероприятия 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по интеграции со</a:t>
            </a:r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странами-членами ЕЭП</a:t>
            </a:r>
          </a:p>
        </p:txBody>
      </p:sp>
      <p:sp>
        <p:nvSpPr>
          <p:cNvPr id="20" name="Блок-схема: ручное управление 4"/>
          <p:cNvSpPr/>
          <p:nvPr/>
        </p:nvSpPr>
        <p:spPr>
          <a:xfrm>
            <a:off x="5328592" y="3140968"/>
            <a:ext cx="2928926" cy="1000131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8900" tIns="0" rIns="88900" bIns="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none" kern="1200" dirty="0" smtClean="0">
                <a:solidFill>
                  <a:schemeClr val="bg1"/>
                </a:solidFill>
              </a:rPr>
              <a:t>Определение независимого регулятора</a:t>
            </a:r>
            <a:endParaRPr lang="ru-RU" sz="1600" kern="1200" dirty="0">
              <a:solidFill>
                <a:schemeClr val="bg1"/>
              </a:solidFill>
            </a:endParaRPr>
          </a:p>
        </p:txBody>
      </p:sp>
      <p:sp>
        <p:nvSpPr>
          <p:cNvPr id="21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580223"/>
            <a:ext cx="214310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1E5970"/>
                </a:solidFill>
                <a:ea typeface="Times New Roman" pitchFamily="18" charset="0"/>
              </a:rPr>
              <a:t>ГОСУДАРСТВЕННОЕ АГЕНТСТВО АНТИМОНОПОЛЬНОГО РЕГУЛИРОВАНИЯ </a:t>
            </a:r>
          </a:p>
          <a:p>
            <a:pPr algn="ctr"/>
            <a:r>
              <a:rPr lang="ru-RU" sz="1100" b="1" dirty="0" smtClean="0">
                <a:solidFill>
                  <a:srgbClr val="1E5970"/>
                </a:solidFill>
                <a:ea typeface="Times New Roman" pitchFamily="18" charset="0"/>
              </a:rPr>
              <a:t>ПРИ ПРАВИТЕЛЬСТВЕ КЫРГЫЗСКОЙ РЕСПУБЛИКИ</a:t>
            </a:r>
          </a:p>
        </p:txBody>
      </p:sp>
      <p:pic>
        <p:nvPicPr>
          <p:cNvPr id="11" name="Picture 4" descr="C:\Documents and Settings\Администратор\Мои документы\My Received Files\Кубант Жылдызбек уулу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1137"/>
            <a:ext cx="1080120" cy="11375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3212976"/>
            <a:ext cx="9144000" cy="216024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4643446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Спасибо за внимание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!</a:t>
            </a:r>
            <a:endParaRPr lang="ru-RU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1214422"/>
            <a:ext cx="39290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600" b="1" kern="0" dirty="0" smtClean="0">
                <a:solidFill>
                  <a:srgbClr val="1E5970"/>
                </a:solidFill>
              </a:rPr>
              <a:t>www.antimonopolia.kg</a:t>
            </a:r>
            <a:endParaRPr lang="en-US" sz="2600" b="1" kern="0" dirty="0">
              <a:solidFill>
                <a:srgbClr val="1E59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dirty="0">
                <a:solidFill>
                  <a:srgbClr val="C00000"/>
                </a:solidFill>
              </a:rPr>
              <a:t>Указом определены наиболее острые </a:t>
            </a:r>
            <a:r>
              <a:rPr lang="ru-RU" sz="2000" dirty="0" smtClean="0">
                <a:solidFill>
                  <a:srgbClr val="C00000"/>
                </a:solidFill>
              </a:rPr>
              <a:t>проблемы</a:t>
            </a: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smtClean="0">
                <a:solidFill>
                  <a:srgbClr val="C00000"/>
                </a:solidFill>
              </a:rPr>
              <a:t>для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Кыргызстана</a:t>
            </a:r>
            <a:r>
              <a:rPr lang="ru-RU" sz="2000" dirty="0">
                <a:solidFill>
                  <a:srgbClr val="C00000"/>
                </a:solidFill>
              </a:rPr>
              <a:t>: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800" dirty="0" smtClean="0"/>
              <a:t>Привлечение </a:t>
            </a:r>
            <a:r>
              <a:rPr lang="ru-RU" sz="1800" dirty="0"/>
              <a:t>крупных частных инвестиций;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осуществление масштабных </a:t>
            </a:r>
            <a:r>
              <a:rPr lang="ru-RU" sz="1800" dirty="0" err="1"/>
              <a:t>бюджетообразующих</a:t>
            </a:r>
            <a:r>
              <a:rPr lang="ru-RU" sz="1800" dirty="0"/>
              <a:t> проектов в промышленности (особенно, в горнодобывающем секторе);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определение прозрачных и понятных правил во взаимоотношениях бизнеса, государства и общества</a:t>
            </a:r>
            <a:r>
              <a:rPr lang="ru-RU" sz="20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Указом также обозначены приоритеты для решения этих проблем</a:t>
            </a:r>
            <a:endParaRPr lang="ru-RU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white">
          <a:xfrm>
            <a:off x="0" y="0"/>
            <a:ext cx="903649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ru-RU" sz="1700" kern="0" dirty="0" smtClean="0"/>
              <a:t>Указ Президента Кыргызской Республики «Об объявлении 2015 года Годом укрепления национальной экономики»</a:t>
            </a:r>
            <a:endParaRPr lang="ru-RU" sz="1700" kern="0" dirty="0"/>
          </a:p>
        </p:txBody>
      </p:sp>
      <p:sp>
        <p:nvSpPr>
          <p:cNvPr id="14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3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144000" cy="28803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31a2e1f707acfdb2bc146a08f098d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1952" y="1"/>
            <a:ext cx="5662047" cy="31409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72" y="644894"/>
            <a:ext cx="24365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E5970"/>
                </a:solidFill>
              </a:rPr>
              <a:t>Решение </a:t>
            </a:r>
            <a:endParaRPr lang="en-US" sz="3200" b="1" dirty="0" smtClean="0">
              <a:solidFill>
                <a:srgbClr val="1E597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1E5970"/>
                </a:solidFill>
              </a:rPr>
              <a:t>этих проблем</a:t>
            </a:r>
            <a:r>
              <a:rPr lang="en-US" sz="3200" b="1" dirty="0" smtClean="0">
                <a:solidFill>
                  <a:srgbClr val="1E5970"/>
                </a:solidFill>
              </a:rPr>
              <a:t>:</a:t>
            </a:r>
            <a:endParaRPr lang="ru-RU" sz="3200" b="1" dirty="0">
              <a:solidFill>
                <a:srgbClr val="1E597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002480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Через внедрение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Системы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Электронной площадки</a:t>
            </a:r>
            <a:endParaRPr lang="ru-RU" sz="3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Дата 3"/>
          <p:cNvSpPr txBox="1">
            <a:spLocks/>
          </p:cNvSpPr>
          <p:nvPr/>
        </p:nvSpPr>
        <p:spPr bwMode="white">
          <a:xfrm>
            <a:off x="533400" y="6500834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4"/>
          <p:cNvSpPr txBox="1">
            <a:spLocks/>
          </p:cNvSpPr>
          <p:nvPr/>
        </p:nvSpPr>
        <p:spPr bwMode="white">
          <a:xfrm>
            <a:off x="6072198" y="6500834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ый треугольник 15"/>
          <p:cNvSpPr/>
          <p:nvPr/>
        </p:nvSpPr>
        <p:spPr>
          <a:xfrm rot="5400000">
            <a:off x="54260" y="-54260"/>
            <a:ext cx="755576" cy="86409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white">
          <a:xfrm>
            <a:off x="755576" y="0"/>
            <a:ext cx="771527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реализуется и кто проводит тендеры?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" name="Содержимое 6"/>
          <p:cNvGraphicFramePr>
            <a:graphicFrameLocks/>
          </p:cNvGraphicFramePr>
          <p:nvPr/>
        </p:nvGraphicFramePr>
        <p:xfrm>
          <a:off x="1214414" y="571480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9" name="Содержимое 6"/>
          <p:cNvGraphicFramePr>
            <a:graphicFrameLocks/>
          </p:cNvGraphicFramePr>
          <p:nvPr/>
        </p:nvGraphicFramePr>
        <p:xfrm>
          <a:off x="5572132" y="785794"/>
          <a:ext cx="3357586" cy="7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0" name="Содержимое 6"/>
          <p:cNvGraphicFramePr>
            <a:graphicFrameLocks/>
          </p:cNvGraphicFramePr>
          <p:nvPr/>
        </p:nvGraphicFramePr>
        <p:xfrm>
          <a:off x="1214414" y="1357298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643438" y="1000108"/>
            <a:ext cx="857256" cy="28575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643438" y="1643050"/>
            <a:ext cx="857256" cy="28575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Содержимое 6"/>
          <p:cNvGraphicFramePr>
            <a:graphicFrameLocks/>
          </p:cNvGraphicFramePr>
          <p:nvPr/>
        </p:nvGraphicFramePr>
        <p:xfrm>
          <a:off x="5572132" y="1357298"/>
          <a:ext cx="3357586" cy="7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44" name="Содержимое 6"/>
          <p:cNvGraphicFramePr>
            <a:graphicFrameLocks/>
          </p:cNvGraphicFramePr>
          <p:nvPr/>
        </p:nvGraphicFramePr>
        <p:xfrm>
          <a:off x="1214414" y="2000240"/>
          <a:ext cx="3357586" cy="85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5" name="Содержимое 6"/>
          <p:cNvGraphicFramePr>
            <a:graphicFrameLocks/>
          </p:cNvGraphicFramePr>
          <p:nvPr/>
        </p:nvGraphicFramePr>
        <p:xfrm>
          <a:off x="1214414" y="2928934"/>
          <a:ext cx="3357586" cy="85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6" name="Содержимое 6"/>
          <p:cNvGraphicFramePr>
            <a:graphicFrameLocks/>
          </p:cNvGraphicFramePr>
          <p:nvPr/>
        </p:nvGraphicFramePr>
        <p:xfrm>
          <a:off x="1214414" y="3357562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sp>
        <p:nvSpPr>
          <p:cNvPr id="47" name="Стрелка вправо 46"/>
          <p:cNvSpPr/>
          <p:nvPr/>
        </p:nvSpPr>
        <p:spPr>
          <a:xfrm>
            <a:off x="4643438" y="3929066"/>
            <a:ext cx="857256" cy="28575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4643438" y="3071810"/>
            <a:ext cx="857256" cy="28575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4643438" y="2285992"/>
            <a:ext cx="857256" cy="28575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Содержимое 6"/>
          <p:cNvGraphicFramePr>
            <a:graphicFrameLocks/>
          </p:cNvGraphicFramePr>
          <p:nvPr/>
        </p:nvGraphicFramePr>
        <p:xfrm>
          <a:off x="5572132" y="2071678"/>
          <a:ext cx="3357586" cy="7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51" name="Содержимое 6"/>
          <p:cNvGraphicFramePr>
            <a:graphicFrameLocks/>
          </p:cNvGraphicFramePr>
          <p:nvPr/>
        </p:nvGraphicFramePr>
        <p:xfrm>
          <a:off x="5572132" y="2928934"/>
          <a:ext cx="3357586" cy="71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52" name="Содержимое 6"/>
          <p:cNvGraphicFramePr>
            <a:graphicFrameLocks/>
          </p:cNvGraphicFramePr>
          <p:nvPr/>
        </p:nvGraphicFramePr>
        <p:xfrm>
          <a:off x="5572132" y="3286124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53" name="Выноска со стрелкой вправо 52"/>
          <p:cNvSpPr/>
          <p:nvPr/>
        </p:nvSpPr>
        <p:spPr>
          <a:xfrm>
            <a:off x="142844" y="5143512"/>
            <a:ext cx="1071570" cy="1143008"/>
          </a:xfrm>
          <a:prstGeom prst="rightArrowCallou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млрд. сом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4" name="Содержимое 6"/>
          <p:cNvGraphicFramePr>
            <a:graphicFrameLocks/>
          </p:cNvGraphicFramePr>
          <p:nvPr/>
        </p:nvGraphicFramePr>
        <p:xfrm>
          <a:off x="1214414" y="4071941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55" name="Содержимое 6"/>
          <p:cNvGraphicFramePr>
            <a:graphicFrameLocks/>
          </p:cNvGraphicFramePr>
          <p:nvPr/>
        </p:nvGraphicFramePr>
        <p:xfrm>
          <a:off x="1214414" y="4786321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  <p:sp>
        <p:nvSpPr>
          <p:cNvPr id="56" name="Стрелка вправо 55"/>
          <p:cNvSpPr/>
          <p:nvPr/>
        </p:nvSpPr>
        <p:spPr>
          <a:xfrm>
            <a:off x="4643438" y="4572007"/>
            <a:ext cx="857256" cy="28575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4643438" y="5286387"/>
            <a:ext cx="857256" cy="28575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" name="Содержимое 6"/>
          <p:cNvGraphicFramePr>
            <a:graphicFrameLocks/>
          </p:cNvGraphicFramePr>
          <p:nvPr/>
        </p:nvGraphicFramePr>
        <p:xfrm>
          <a:off x="5572132" y="4000504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0" r:lo="rId51" r:qs="rId52" r:cs="rId53"/>
          </a:graphicData>
        </a:graphic>
      </p:graphicFrame>
      <p:graphicFrame>
        <p:nvGraphicFramePr>
          <p:cNvPr id="59" name="Содержимое 6"/>
          <p:cNvGraphicFramePr>
            <a:graphicFrameLocks/>
          </p:cNvGraphicFramePr>
          <p:nvPr/>
        </p:nvGraphicFramePr>
        <p:xfrm>
          <a:off x="5572132" y="4714884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4" r:lo="rId55" r:qs="rId56" r:cs="rId57"/>
          </a:graphicData>
        </a:graphic>
      </p:graphicFrame>
      <p:graphicFrame>
        <p:nvGraphicFramePr>
          <p:cNvPr id="60" name="Содержимое 6"/>
          <p:cNvGraphicFramePr>
            <a:graphicFrameLocks/>
          </p:cNvGraphicFramePr>
          <p:nvPr/>
        </p:nvGraphicFramePr>
        <p:xfrm>
          <a:off x="1214414" y="5500701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sp>
        <p:nvSpPr>
          <p:cNvPr id="61" name="Стрелка вправо 60"/>
          <p:cNvSpPr/>
          <p:nvPr/>
        </p:nvSpPr>
        <p:spPr>
          <a:xfrm>
            <a:off x="4643438" y="6000767"/>
            <a:ext cx="857256" cy="285752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Содержимое 6"/>
          <p:cNvGraphicFramePr>
            <a:graphicFrameLocks/>
          </p:cNvGraphicFramePr>
          <p:nvPr/>
        </p:nvGraphicFramePr>
        <p:xfrm>
          <a:off x="5572132" y="5429264"/>
          <a:ext cx="3357586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sp>
        <p:nvSpPr>
          <p:cNvPr id="63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5696" y="8701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Риски «бумажных тендеров»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Рисунок 14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500174"/>
            <a:ext cx="4143215" cy="429496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87968" y="1214422"/>
            <a:ext cx="2483768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Горизонтальный</a:t>
            </a:r>
            <a:endParaRPr lang="ru-RU" sz="1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52916" y="1285860"/>
            <a:ext cx="2248240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Вертикальный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63888" y="285293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lt1"/>
                </a:solidFill>
                <a:latin typeface="+mn-lt"/>
              </a:rPr>
              <a:t>СГОВОР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1640" y="6021288"/>
            <a:ext cx="589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Человеческий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фактор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7664" y="908720"/>
            <a:ext cx="589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Заложены изначально</a:t>
            </a:r>
          </a:p>
        </p:txBody>
      </p:sp>
      <p:sp>
        <p:nvSpPr>
          <p:cNvPr id="21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1438" y="2143117"/>
            <a:ext cx="2571736" cy="1000132"/>
            <a:chOff x="0" y="525411"/>
            <a:chExt cx="2645376" cy="124130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525411"/>
              <a:ext cx="2645376" cy="12413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60596" y="586007"/>
              <a:ext cx="2524184" cy="1120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Игра в поддавки</a:t>
              </a:r>
              <a:endParaRPr lang="ru-RU" sz="20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1438" y="3214686"/>
            <a:ext cx="2571736" cy="1000132"/>
            <a:chOff x="2922115" y="381387"/>
            <a:chExt cx="3138278" cy="121562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922115" y="381387"/>
              <a:ext cx="3138278" cy="12156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6"/>
            <p:cNvSpPr/>
            <p:nvPr/>
          </p:nvSpPr>
          <p:spPr>
            <a:xfrm>
              <a:off x="2981457" y="440729"/>
              <a:ext cx="3019594" cy="1096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Фиктивный участник</a:t>
              </a:r>
              <a:endParaRPr lang="ru-RU" sz="20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1439" y="4286256"/>
            <a:ext cx="2571735" cy="1000131"/>
            <a:chOff x="1279824" y="2694024"/>
            <a:chExt cx="3720833" cy="122709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279824" y="2694024"/>
              <a:ext cx="3720833" cy="12270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1279824" y="2694024"/>
              <a:ext cx="3524997" cy="1227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/>
                <a:t>УРА!!!</a:t>
              </a:r>
            </a:p>
            <a:p>
              <a:pPr lvl="0" algn="ctr" defTabSz="1289050"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/>
                <a:t>Тендер состоялся</a:t>
              </a:r>
              <a:endParaRPr lang="ru-RU" sz="2000" kern="1200" dirty="0"/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6786578" y="2214554"/>
            <a:ext cx="2214578" cy="1000132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Прямоугольник 36"/>
          <p:cNvSpPr/>
          <p:nvPr/>
        </p:nvSpPr>
        <p:spPr>
          <a:xfrm>
            <a:off x="7000892" y="2285992"/>
            <a:ext cx="1785950" cy="9233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«Заточка» технических требований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86578" y="3286124"/>
            <a:ext cx="2214578" cy="107157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Text Box 29"/>
          <p:cNvSpPr txBox="1">
            <a:spLocks noChangeArrowheads="1"/>
          </p:cNvSpPr>
          <p:nvPr/>
        </p:nvSpPr>
        <p:spPr bwMode="gray">
          <a:xfrm>
            <a:off x="6786578" y="3357562"/>
            <a:ext cx="217045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Устранение «ненужных» конкурентов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86578" y="4429132"/>
            <a:ext cx="2214578" cy="107157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Прямоугольник 40"/>
          <p:cNvSpPr/>
          <p:nvPr/>
        </p:nvSpPr>
        <p:spPr>
          <a:xfrm>
            <a:off x="6858016" y="4500570"/>
            <a:ext cx="2072764" cy="83099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Лоббирование интересов «своих» фирм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gray">
          <a:xfrm>
            <a:off x="6215074" y="5715016"/>
            <a:ext cx="2857520" cy="57150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050" b="1" dirty="0" smtClean="0"/>
              <a:t>ППКР №231 от 14 апреля 2009 </a:t>
            </a:r>
          </a:p>
          <a:p>
            <a:pPr algn="ctr"/>
            <a:r>
              <a:rPr lang="ru-RU" sz="1050" b="1" dirty="0" smtClean="0"/>
              <a:t>года – не работает</a:t>
            </a:r>
            <a:endParaRPr lang="ru-RU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white">
          <a:xfrm>
            <a:off x="683568" y="0"/>
            <a:ext cx="778671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Риски: при сговоре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2857496"/>
            <a:ext cx="2286016" cy="1000132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Должностное лицо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68" y="1357298"/>
            <a:ext cx="2368284" cy="785818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Подмена результатов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2571174"/>
            <a:ext cx="2368284" cy="785818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Распечатать конверт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68" y="3714182"/>
            <a:ext cx="2368284" cy="1154978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Отмена тендера  или признание  его несостоявшимся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68" y="5072074"/>
            <a:ext cx="2368284" cy="877206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Распределение лотов между участниками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323" y="82151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885" y="2285992"/>
            <a:ext cx="1785950" cy="154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638" y="3849090"/>
            <a:ext cx="1928826" cy="11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6761" y="5000636"/>
            <a:ext cx="2038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 стрелкой 19"/>
          <p:cNvCxnSpPr/>
          <p:nvPr/>
        </p:nvCxnSpPr>
        <p:spPr>
          <a:xfrm rot="5400000" flipH="1" flipV="1">
            <a:off x="2714612" y="221455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857488" y="3000372"/>
            <a:ext cx="642942" cy="214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57488" y="357187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2393141" y="4179099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453336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19872" y="8701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ВЫХОД?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140968"/>
            <a:ext cx="9144000" cy="28803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4509" y="1177588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E5970"/>
                </a:solidFill>
                <a:latin typeface="+mj-lt"/>
              </a:rPr>
              <a:t>ВЫХОД?</a:t>
            </a:r>
            <a:endParaRPr lang="ru-RU" sz="2800" b="1" dirty="0">
              <a:solidFill>
                <a:srgbClr val="1E5970"/>
              </a:solidFill>
              <a:latin typeface="+mj-lt"/>
            </a:endParaRPr>
          </a:p>
        </p:txBody>
      </p:sp>
      <p:sp>
        <p:nvSpPr>
          <p:cNvPr id="18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Рисунок 19" descr="techn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149" y="0"/>
            <a:ext cx="5710852" cy="3140968"/>
          </a:xfrm>
          <a:prstGeom prst="rect">
            <a:avLst/>
          </a:prstGeom>
        </p:spPr>
      </p:pic>
      <p:sp>
        <p:nvSpPr>
          <p:cNvPr id="21" name="Содержимое 2"/>
          <p:cNvSpPr>
            <a:spLocks noGrp="1"/>
          </p:cNvSpPr>
          <p:nvPr>
            <p:ph idx="1"/>
          </p:nvPr>
        </p:nvSpPr>
        <p:spPr>
          <a:xfrm>
            <a:off x="755576" y="4437112"/>
            <a:ext cx="8229600" cy="936104"/>
          </a:xfrm>
        </p:spPr>
        <p:txBody>
          <a:bodyPr/>
          <a:lstStyle/>
          <a:p>
            <a:r>
              <a:rPr lang="ru-RU" sz="2200" dirty="0" smtClean="0">
                <a:solidFill>
                  <a:srgbClr val="C00000"/>
                </a:solidFill>
              </a:rPr>
              <a:t>Переход к электронно-цифровым технологиям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Внедрение Электронных площадок</a:t>
            </a:r>
          </a:p>
          <a:p>
            <a:endParaRPr lang="ru-RU" dirty="0"/>
          </a:p>
        </p:txBody>
      </p:sp>
      <p:sp>
        <p:nvSpPr>
          <p:cNvPr id="22" name="Diamond 6"/>
          <p:cNvSpPr/>
          <p:nvPr/>
        </p:nvSpPr>
        <p:spPr>
          <a:xfrm>
            <a:off x="96366" y="6453336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7"/>
          <p:cNvSpPr/>
          <p:nvPr/>
        </p:nvSpPr>
        <p:spPr>
          <a:xfrm>
            <a:off x="148022" y="6492513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ый треугольник 23"/>
          <p:cNvSpPr/>
          <p:nvPr/>
        </p:nvSpPr>
        <p:spPr>
          <a:xfrm rot="5400000">
            <a:off x="54260" y="-54260"/>
            <a:ext cx="755576" cy="86409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116632"/>
            <a:ext cx="5408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Опыт Российской Федерации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431800" y="927100"/>
          <a:ext cx="8172648" cy="5143354"/>
        </p:xfrm>
        <a:graphic>
          <a:graphicData uri="http://schemas.openxmlformats.org/presentationml/2006/ole">
            <p:oleObj spid="_x0000_s95235" name="Слайд" r:id="rId3" imgW="4562475" imgH="3419475" progId="PowerPoint.Slide.12">
              <p:embed/>
            </p:oleObj>
          </a:graphicData>
        </a:graphic>
      </p:graphicFrame>
      <p:sp>
        <p:nvSpPr>
          <p:cNvPr id="12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1E5970"/>
          </a:solidFill>
          <a:ln>
            <a:solidFill>
              <a:srgbClr val="1E5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66" y="6345054"/>
            <a:ext cx="381000" cy="39631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48022" y="6384231"/>
            <a:ext cx="277688" cy="288032"/>
          </a:xfrm>
          <a:prstGeom prst="diamon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/>
        </p:nvSpPr>
        <p:spPr>
          <a:xfrm>
            <a:off x="0" y="0"/>
            <a:ext cx="9144000" cy="7159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white">
          <a:xfrm>
            <a:off x="0" y="0"/>
            <a:ext cx="8748464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Действующая процедура тендеров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9299" y="1571612"/>
            <a:ext cx="1357322" cy="100013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Объявление тендера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9299" y="2643182"/>
            <a:ext cx="1357322" cy="92869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Разработка технических параметров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4141" y="2857496"/>
            <a:ext cx="2928958" cy="50006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Продажа тендерной документации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84141" y="4714884"/>
            <a:ext cx="2928958" cy="50006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Личный контакт с представителем поставщика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84141" y="1571612"/>
            <a:ext cx="2928958" cy="5715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Прием конвертов с тендерной документацией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4141" y="4071942"/>
            <a:ext cx="2928958" cy="5715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Проведение технической экспертизы</a:t>
            </a:r>
            <a:endParaRPr lang="ru-RU" sz="13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84141" y="2214554"/>
            <a:ext cx="2928958" cy="5715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Вскрытие конвертов и оглашение ценовых предложений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84141" y="3429000"/>
            <a:ext cx="2928958" cy="5715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Выбор победителя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69299" y="5000636"/>
            <a:ext cx="1428760" cy="78581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Заключение договора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84141" y="5286388"/>
            <a:ext cx="2928958" cy="50006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Гарантированное обеспечение тендерной заявки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84141" y="5857892"/>
            <a:ext cx="2928958" cy="50006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Определение суммы превышения договора</a:t>
            </a:r>
            <a:endParaRPr lang="ru-RU" sz="13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69299" y="4071942"/>
            <a:ext cx="1428760" cy="85725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Акт приема-передачи и полный расчет</a:t>
            </a:r>
            <a:endParaRPr lang="ru-RU" sz="12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4985" y="785794"/>
            <a:ext cx="2428892" cy="64294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Некоррупционная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часть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27017" y="785794"/>
            <a:ext cx="2571768" cy="57150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Коррупционная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часть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>
            <a:endCxn id="11" idx="3"/>
          </p:cNvCxnSpPr>
          <p:nvPr/>
        </p:nvCxnSpPr>
        <p:spPr>
          <a:xfrm rot="16200000" flipV="1">
            <a:off x="2255183" y="214311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3"/>
          </p:cNvCxnSpPr>
          <p:nvPr/>
        </p:nvCxnSpPr>
        <p:spPr>
          <a:xfrm rot="10800000" flipV="1">
            <a:off x="2326621" y="3071809"/>
            <a:ext cx="357190" cy="3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362340" y="4036223"/>
            <a:ext cx="357190" cy="285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9" idx="3"/>
          </p:cNvCxnSpPr>
          <p:nvPr/>
        </p:nvCxnSpPr>
        <p:spPr>
          <a:xfrm rot="5400000">
            <a:off x="2023010" y="4446991"/>
            <a:ext cx="1321604" cy="5715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4469761" y="1928802"/>
            <a:ext cx="642942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7" idx="1"/>
          </p:cNvCxnSpPr>
          <p:nvPr/>
        </p:nvCxnSpPr>
        <p:spPr>
          <a:xfrm flipV="1">
            <a:off x="4469761" y="2500306"/>
            <a:ext cx="714380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3" idx="1"/>
          </p:cNvCxnSpPr>
          <p:nvPr/>
        </p:nvCxnSpPr>
        <p:spPr>
          <a:xfrm flipV="1">
            <a:off x="4469761" y="3107529"/>
            <a:ext cx="714380" cy="1785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8" idx="1"/>
          </p:cNvCxnSpPr>
          <p:nvPr/>
        </p:nvCxnSpPr>
        <p:spPr>
          <a:xfrm>
            <a:off x="4469761" y="3643314"/>
            <a:ext cx="714380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1"/>
          </p:cNvCxnSpPr>
          <p:nvPr/>
        </p:nvCxnSpPr>
        <p:spPr>
          <a:xfrm>
            <a:off x="4541199" y="3929066"/>
            <a:ext cx="642942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4" idx="1"/>
          </p:cNvCxnSpPr>
          <p:nvPr/>
        </p:nvCxnSpPr>
        <p:spPr>
          <a:xfrm rot="16200000" flipH="1">
            <a:off x="4416182" y="4196958"/>
            <a:ext cx="821538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0" idx="1"/>
          </p:cNvCxnSpPr>
          <p:nvPr/>
        </p:nvCxnSpPr>
        <p:spPr>
          <a:xfrm rot="16200000" flipH="1">
            <a:off x="4237589" y="4589869"/>
            <a:ext cx="1178726" cy="714378"/>
          </a:xfrm>
          <a:prstGeom prst="straightConnector1">
            <a:avLst/>
          </a:prstGeom>
          <a:ln>
            <a:noFill/>
            <a:headEnd type="arrow"/>
            <a:tailEnd type="arrow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3862538" y="4750603"/>
            <a:ext cx="1714512" cy="928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4255447" y="2500306"/>
            <a:ext cx="4786346" cy="2928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255447" y="2500306"/>
            <a:ext cx="4786346" cy="2928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9" name="Picture 1" descr="H: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811" y="2571744"/>
            <a:ext cx="18192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2826687" y="2143116"/>
            <a:ext cx="1214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/>
              <a:t>Должностное лицо</a:t>
            </a:r>
            <a:endParaRPr lang="ru-RU" sz="1050" b="1" i="1" dirty="0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754985" y="1857364"/>
            <a:ext cx="142876" cy="142876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95536" y="1970499"/>
            <a:ext cx="430887" cy="124418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600" b="1" dirty="0" smtClean="0"/>
              <a:t>До тендера</a:t>
            </a:r>
            <a:endParaRPr lang="ru-RU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97795" y="4143380"/>
            <a:ext cx="430887" cy="15953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600" b="1" dirty="0" smtClean="0"/>
              <a:t>После тендера</a:t>
            </a:r>
            <a:endParaRPr lang="ru-RU" sz="1600" b="1" dirty="0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8184537" y="1571612"/>
            <a:ext cx="357190" cy="4786346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468030" y="2643182"/>
            <a:ext cx="492443" cy="25959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2000" b="1" dirty="0" smtClean="0"/>
              <a:t>Процедура тендера</a:t>
            </a:r>
            <a:endParaRPr lang="ru-RU" sz="2000" b="1" dirty="0"/>
          </a:p>
        </p:txBody>
      </p:sp>
      <p:sp>
        <p:nvSpPr>
          <p:cNvPr id="46" name="Левая фигурная скобка 45"/>
          <p:cNvSpPr/>
          <p:nvPr/>
        </p:nvSpPr>
        <p:spPr>
          <a:xfrm>
            <a:off x="754985" y="4214818"/>
            <a:ext cx="142876" cy="142876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ата 3"/>
          <p:cNvSpPr txBox="1">
            <a:spLocks/>
          </p:cNvSpPr>
          <p:nvPr/>
        </p:nvSpPr>
        <p:spPr bwMode="white">
          <a:xfrm>
            <a:off x="533400" y="657227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www.antimonopolia.kg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" name="Нижний колонтитул 4"/>
          <p:cNvSpPr txBox="1">
            <a:spLocks/>
          </p:cNvSpPr>
          <p:nvPr/>
        </p:nvSpPr>
        <p:spPr bwMode="white">
          <a:xfrm>
            <a:off x="6072198" y="6572272"/>
            <a:ext cx="3071802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+mn-cs"/>
                <a:sym typeface="Gill Sans"/>
              </a:rPr>
              <a:t>Конкуренция «ломает» коррупцию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5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75</Template>
  <TotalTime>2214</TotalTime>
  <Words>931</Words>
  <Application>Microsoft Office PowerPoint</Application>
  <PresentationFormat>Экран (4:3)</PresentationFormat>
  <Paragraphs>303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75</vt:lpstr>
      <vt:lpstr>Image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ёёёёё</vt:lpstr>
      <vt:lpstr>Опыт Российской Федерации Примеры инвестиционных торгов по продаже имущества с превышением начальной цены</vt:lpstr>
      <vt:lpstr>Опыт Российской Федерации Отраслевые показатели</vt:lpstr>
      <vt:lpstr>Слайд 14</vt:lpstr>
      <vt:lpstr>Слайд 15</vt:lpstr>
      <vt:lpstr>Слайд 16</vt:lpstr>
      <vt:lpstr>Слайд 17</vt:lpstr>
      <vt:lpstr>Слайд 18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Admin</cp:lastModifiedBy>
  <cp:revision>285</cp:revision>
  <dcterms:created xsi:type="dcterms:W3CDTF">2013-02-15T12:10:22Z</dcterms:created>
  <dcterms:modified xsi:type="dcterms:W3CDTF">2015-01-26T06:30:02Z</dcterms:modified>
</cp:coreProperties>
</file>