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7" r:id="rId4"/>
    <p:sldId id="270" r:id="rId5"/>
    <p:sldId id="271" r:id="rId6"/>
    <p:sldId id="336" r:id="rId7"/>
    <p:sldId id="272" r:id="rId8"/>
    <p:sldId id="276" r:id="rId9"/>
    <p:sldId id="273" r:id="rId10"/>
    <p:sldId id="274" r:id="rId11"/>
    <p:sldId id="275"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294" r:id="rId30"/>
    <p:sldId id="296" r:id="rId31"/>
    <p:sldId id="297" r:id="rId32"/>
    <p:sldId id="298" r:id="rId33"/>
    <p:sldId id="299" r:id="rId34"/>
    <p:sldId id="300" r:id="rId35"/>
    <p:sldId id="301" r:id="rId36"/>
    <p:sldId id="295" r:id="rId37"/>
    <p:sldId id="302" r:id="rId38"/>
    <p:sldId id="303" r:id="rId39"/>
    <p:sldId id="304" r:id="rId40"/>
    <p:sldId id="305" r:id="rId41"/>
    <p:sldId id="306" r:id="rId42"/>
    <p:sldId id="307" r:id="rId43"/>
    <p:sldId id="308" r:id="rId44"/>
    <p:sldId id="309" r:id="rId45"/>
    <p:sldId id="310" r:id="rId46"/>
    <p:sldId id="311" r:id="rId47"/>
    <p:sldId id="312" r:id="rId48"/>
    <p:sldId id="313" r:id="rId49"/>
    <p:sldId id="314" r:id="rId50"/>
    <p:sldId id="315" r:id="rId51"/>
    <p:sldId id="317" r:id="rId52"/>
    <p:sldId id="318" r:id="rId53"/>
    <p:sldId id="319" r:id="rId54"/>
    <p:sldId id="316" r:id="rId55"/>
    <p:sldId id="320" r:id="rId56"/>
    <p:sldId id="321" r:id="rId57"/>
    <p:sldId id="322" r:id="rId58"/>
    <p:sldId id="323" r:id="rId59"/>
    <p:sldId id="324" r:id="rId60"/>
    <p:sldId id="325" r:id="rId61"/>
    <p:sldId id="326" r:id="rId62"/>
    <p:sldId id="327" r:id="rId63"/>
    <p:sldId id="328" r:id="rId64"/>
    <p:sldId id="329" r:id="rId65"/>
    <p:sldId id="330" r:id="rId66"/>
    <p:sldId id="331" r:id="rId67"/>
    <p:sldId id="332" r:id="rId68"/>
    <p:sldId id="333" r:id="rId6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phaTech" initials="A" lastIdx="1" clrIdx="0">
    <p:extLst>
      <p:ext uri="{19B8F6BF-5375-455C-9EA6-DF929625EA0E}">
        <p15:presenceInfo xmlns:p15="http://schemas.microsoft.com/office/powerpoint/2012/main" userId="AlphaTec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9" d="100"/>
          <a:sy n="69" d="100"/>
        </p:scale>
        <p:origin x="73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D9C0B2-9218-177D-24C4-3266773BCB0B}"/>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5BAABAB0-BF83-CFB2-9F8A-B05736B65C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66C54E95-7ABA-D381-3F46-EECBF7134292}"/>
              </a:ext>
            </a:extLst>
          </p:cNvPr>
          <p:cNvSpPr>
            <a:spLocks noGrp="1"/>
          </p:cNvSpPr>
          <p:nvPr>
            <p:ph type="dt" sz="half" idx="10"/>
          </p:nvPr>
        </p:nvSpPr>
        <p:spPr/>
        <p:txBody>
          <a:bodyPr/>
          <a:lstStyle/>
          <a:p>
            <a:fld id="{602C7759-DF6F-4885-A5B7-D9DF78BF986E}" type="datetimeFigureOut">
              <a:rPr lang="ru-RU" smtClean="0"/>
              <a:t>27.02.2024</a:t>
            </a:fld>
            <a:endParaRPr lang="ru-RU"/>
          </a:p>
        </p:txBody>
      </p:sp>
      <p:sp>
        <p:nvSpPr>
          <p:cNvPr id="5" name="Нижний колонтитул 4">
            <a:extLst>
              <a:ext uri="{FF2B5EF4-FFF2-40B4-BE49-F238E27FC236}">
                <a16:creationId xmlns:a16="http://schemas.microsoft.com/office/drawing/2014/main" id="{21F8E614-ABA5-1DEB-8A96-04CD6D05D7F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C14B917-DFF0-E76B-DCCF-BACECADD2CDE}"/>
              </a:ext>
            </a:extLst>
          </p:cNvPr>
          <p:cNvSpPr>
            <a:spLocks noGrp="1"/>
          </p:cNvSpPr>
          <p:nvPr>
            <p:ph type="sldNum" sz="quarter" idx="12"/>
          </p:nvPr>
        </p:nvSpPr>
        <p:spPr/>
        <p:txBody>
          <a:bodyPr/>
          <a:lstStyle/>
          <a:p>
            <a:fld id="{587818F8-C44A-4167-A77B-0F52BBDE8703}" type="slidenum">
              <a:rPr lang="ru-RU" smtClean="0"/>
              <a:t>‹#›</a:t>
            </a:fld>
            <a:endParaRPr lang="ru-RU"/>
          </a:p>
        </p:txBody>
      </p:sp>
    </p:spTree>
    <p:extLst>
      <p:ext uri="{BB962C8B-B14F-4D97-AF65-F5344CB8AC3E}">
        <p14:creationId xmlns:p14="http://schemas.microsoft.com/office/powerpoint/2010/main" val="1830696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2AFA85-880C-EB02-4AD0-D75A6DCB862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1896086F-3F31-B4FE-9289-CAC0D4E971E1}"/>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9E38855-D7CB-8EC7-9050-43FC6EF1004C}"/>
              </a:ext>
            </a:extLst>
          </p:cNvPr>
          <p:cNvSpPr>
            <a:spLocks noGrp="1"/>
          </p:cNvSpPr>
          <p:nvPr>
            <p:ph type="dt" sz="half" idx="10"/>
          </p:nvPr>
        </p:nvSpPr>
        <p:spPr/>
        <p:txBody>
          <a:bodyPr/>
          <a:lstStyle/>
          <a:p>
            <a:fld id="{602C7759-DF6F-4885-A5B7-D9DF78BF986E}" type="datetimeFigureOut">
              <a:rPr lang="ru-RU" smtClean="0"/>
              <a:t>27.02.2024</a:t>
            </a:fld>
            <a:endParaRPr lang="ru-RU"/>
          </a:p>
        </p:txBody>
      </p:sp>
      <p:sp>
        <p:nvSpPr>
          <p:cNvPr id="5" name="Нижний колонтитул 4">
            <a:extLst>
              <a:ext uri="{FF2B5EF4-FFF2-40B4-BE49-F238E27FC236}">
                <a16:creationId xmlns:a16="http://schemas.microsoft.com/office/drawing/2014/main" id="{988DC58F-031A-66BA-CBB7-4DD6D01582F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DFE4997-A36C-CDB0-01CF-D36A8CC0760E}"/>
              </a:ext>
            </a:extLst>
          </p:cNvPr>
          <p:cNvSpPr>
            <a:spLocks noGrp="1"/>
          </p:cNvSpPr>
          <p:nvPr>
            <p:ph type="sldNum" sz="quarter" idx="12"/>
          </p:nvPr>
        </p:nvSpPr>
        <p:spPr/>
        <p:txBody>
          <a:bodyPr/>
          <a:lstStyle/>
          <a:p>
            <a:fld id="{587818F8-C44A-4167-A77B-0F52BBDE8703}" type="slidenum">
              <a:rPr lang="ru-RU" smtClean="0"/>
              <a:t>‹#›</a:t>
            </a:fld>
            <a:endParaRPr lang="ru-RU"/>
          </a:p>
        </p:txBody>
      </p:sp>
    </p:spTree>
    <p:extLst>
      <p:ext uri="{BB962C8B-B14F-4D97-AF65-F5344CB8AC3E}">
        <p14:creationId xmlns:p14="http://schemas.microsoft.com/office/powerpoint/2010/main" val="2584610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AD3B8FAC-0796-024D-0180-6A0BF255E3A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1C1A8DD2-03C6-310B-E7A3-E2AADA6F9FBA}"/>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B167340-1B86-9F27-0DCD-5E4C841DF76D}"/>
              </a:ext>
            </a:extLst>
          </p:cNvPr>
          <p:cNvSpPr>
            <a:spLocks noGrp="1"/>
          </p:cNvSpPr>
          <p:nvPr>
            <p:ph type="dt" sz="half" idx="10"/>
          </p:nvPr>
        </p:nvSpPr>
        <p:spPr/>
        <p:txBody>
          <a:bodyPr/>
          <a:lstStyle/>
          <a:p>
            <a:fld id="{602C7759-DF6F-4885-A5B7-D9DF78BF986E}" type="datetimeFigureOut">
              <a:rPr lang="ru-RU" smtClean="0"/>
              <a:t>27.02.2024</a:t>
            </a:fld>
            <a:endParaRPr lang="ru-RU"/>
          </a:p>
        </p:txBody>
      </p:sp>
      <p:sp>
        <p:nvSpPr>
          <p:cNvPr id="5" name="Нижний колонтитул 4">
            <a:extLst>
              <a:ext uri="{FF2B5EF4-FFF2-40B4-BE49-F238E27FC236}">
                <a16:creationId xmlns:a16="http://schemas.microsoft.com/office/drawing/2014/main" id="{D2083FE2-641A-BB93-76DA-0763B321544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87355CF-8795-1D08-FA72-AE00DE1F5CB5}"/>
              </a:ext>
            </a:extLst>
          </p:cNvPr>
          <p:cNvSpPr>
            <a:spLocks noGrp="1"/>
          </p:cNvSpPr>
          <p:nvPr>
            <p:ph type="sldNum" sz="quarter" idx="12"/>
          </p:nvPr>
        </p:nvSpPr>
        <p:spPr/>
        <p:txBody>
          <a:bodyPr/>
          <a:lstStyle/>
          <a:p>
            <a:fld id="{587818F8-C44A-4167-A77B-0F52BBDE8703}" type="slidenum">
              <a:rPr lang="ru-RU" smtClean="0"/>
              <a:t>‹#›</a:t>
            </a:fld>
            <a:endParaRPr lang="ru-RU"/>
          </a:p>
        </p:txBody>
      </p:sp>
    </p:spTree>
    <p:extLst>
      <p:ext uri="{BB962C8B-B14F-4D97-AF65-F5344CB8AC3E}">
        <p14:creationId xmlns:p14="http://schemas.microsoft.com/office/powerpoint/2010/main" val="297370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65301CA-693A-D733-BD2F-2C8F92F95085}"/>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7D83962-878C-3A7C-B1FF-0612C1F4237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28A50B9-BBD4-6C74-0390-5D0B5855E438}"/>
              </a:ext>
            </a:extLst>
          </p:cNvPr>
          <p:cNvSpPr>
            <a:spLocks noGrp="1"/>
          </p:cNvSpPr>
          <p:nvPr>
            <p:ph type="dt" sz="half" idx="10"/>
          </p:nvPr>
        </p:nvSpPr>
        <p:spPr/>
        <p:txBody>
          <a:bodyPr/>
          <a:lstStyle/>
          <a:p>
            <a:fld id="{602C7759-DF6F-4885-A5B7-D9DF78BF986E}" type="datetimeFigureOut">
              <a:rPr lang="ru-RU" smtClean="0"/>
              <a:t>27.02.2024</a:t>
            </a:fld>
            <a:endParaRPr lang="ru-RU"/>
          </a:p>
        </p:txBody>
      </p:sp>
      <p:sp>
        <p:nvSpPr>
          <p:cNvPr id="5" name="Нижний колонтитул 4">
            <a:extLst>
              <a:ext uri="{FF2B5EF4-FFF2-40B4-BE49-F238E27FC236}">
                <a16:creationId xmlns:a16="http://schemas.microsoft.com/office/drawing/2014/main" id="{04CBC087-3377-215F-EE02-4CABE18A26D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443643E-EA75-D614-300E-FC7D2A1A6BF5}"/>
              </a:ext>
            </a:extLst>
          </p:cNvPr>
          <p:cNvSpPr>
            <a:spLocks noGrp="1"/>
          </p:cNvSpPr>
          <p:nvPr>
            <p:ph type="sldNum" sz="quarter" idx="12"/>
          </p:nvPr>
        </p:nvSpPr>
        <p:spPr/>
        <p:txBody>
          <a:bodyPr/>
          <a:lstStyle/>
          <a:p>
            <a:fld id="{587818F8-C44A-4167-A77B-0F52BBDE8703}" type="slidenum">
              <a:rPr lang="ru-RU" smtClean="0"/>
              <a:t>‹#›</a:t>
            </a:fld>
            <a:endParaRPr lang="ru-RU"/>
          </a:p>
        </p:txBody>
      </p:sp>
    </p:spTree>
    <p:extLst>
      <p:ext uri="{BB962C8B-B14F-4D97-AF65-F5344CB8AC3E}">
        <p14:creationId xmlns:p14="http://schemas.microsoft.com/office/powerpoint/2010/main" val="110736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6D0665-A20F-0DB8-AC73-3154C19535F3}"/>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762F7583-112D-5E31-ABDD-F1E6CFC1D4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24DA41D-7433-C969-A381-4128594D7F42}"/>
              </a:ext>
            </a:extLst>
          </p:cNvPr>
          <p:cNvSpPr>
            <a:spLocks noGrp="1"/>
          </p:cNvSpPr>
          <p:nvPr>
            <p:ph type="dt" sz="half" idx="10"/>
          </p:nvPr>
        </p:nvSpPr>
        <p:spPr/>
        <p:txBody>
          <a:bodyPr/>
          <a:lstStyle/>
          <a:p>
            <a:fld id="{602C7759-DF6F-4885-A5B7-D9DF78BF986E}" type="datetimeFigureOut">
              <a:rPr lang="ru-RU" smtClean="0"/>
              <a:t>27.02.2024</a:t>
            </a:fld>
            <a:endParaRPr lang="ru-RU"/>
          </a:p>
        </p:txBody>
      </p:sp>
      <p:sp>
        <p:nvSpPr>
          <p:cNvPr id="5" name="Нижний колонтитул 4">
            <a:extLst>
              <a:ext uri="{FF2B5EF4-FFF2-40B4-BE49-F238E27FC236}">
                <a16:creationId xmlns:a16="http://schemas.microsoft.com/office/drawing/2014/main" id="{959058E9-59C0-29AA-CAE8-5AF34AE200B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FAD644C-8CBE-1615-CD1D-2395584D4A7C}"/>
              </a:ext>
            </a:extLst>
          </p:cNvPr>
          <p:cNvSpPr>
            <a:spLocks noGrp="1"/>
          </p:cNvSpPr>
          <p:nvPr>
            <p:ph type="sldNum" sz="quarter" idx="12"/>
          </p:nvPr>
        </p:nvSpPr>
        <p:spPr/>
        <p:txBody>
          <a:bodyPr/>
          <a:lstStyle/>
          <a:p>
            <a:fld id="{587818F8-C44A-4167-A77B-0F52BBDE8703}" type="slidenum">
              <a:rPr lang="ru-RU" smtClean="0"/>
              <a:t>‹#›</a:t>
            </a:fld>
            <a:endParaRPr lang="ru-RU"/>
          </a:p>
        </p:txBody>
      </p:sp>
    </p:spTree>
    <p:extLst>
      <p:ext uri="{BB962C8B-B14F-4D97-AF65-F5344CB8AC3E}">
        <p14:creationId xmlns:p14="http://schemas.microsoft.com/office/powerpoint/2010/main" val="1592028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6A3424-8C89-8F6B-1C2F-7566D72C2D9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A34CC695-570A-DADB-C493-61A827F79DD0}"/>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E75D2A3E-238C-C0CA-16C9-A1B0E55B3C9F}"/>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4D92B4BF-59EF-2FC4-521E-D1F658B09E41}"/>
              </a:ext>
            </a:extLst>
          </p:cNvPr>
          <p:cNvSpPr>
            <a:spLocks noGrp="1"/>
          </p:cNvSpPr>
          <p:nvPr>
            <p:ph type="dt" sz="half" idx="10"/>
          </p:nvPr>
        </p:nvSpPr>
        <p:spPr/>
        <p:txBody>
          <a:bodyPr/>
          <a:lstStyle/>
          <a:p>
            <a:fld id="{602C7759-DF6F-4885-A5B7-D9DF78BF986E}" type="datetimeFigureOut">
              <a:rPr lang="ru-RU" smtClean="0"/>
              <a:t>27.02.2024</a:t>
            </a:fld>
            <a:endParaRPr lang="ru-RU"/>
          </a:p>
        </p:txBody>
      </p:sp>
      <p:sp>
        <p:nvSpPr>
          <p:cNvPr id="6" name="Нижний колонтитул 5">
            <a:extLst>
              <a:ext uri="{FF2B5EF4-FFF2-40B4-BE49-F238E27FC236}">
                <a16:creationId xmlns:a16="http://schemas.microsoft.com/office/drawing/2014/main" id="{F83B20B6-ED7C-D6BF-D60A-A226A8B2234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860F8C3-8805-BE89-7966-1D911C7087E5}"/>
              </a:ext>
            </a:extLst>
          </p:cNvPr>
          <p:cNvSpPr>
            <a:spLocks noGrp="1"/>
          </p:cNvSpPr>
          <p:nvPr>
            <p:ph type="sldNum" sz="quarter" idx="12"/>
          </p:nvPr>
        </p:nvSpPr>
        <p:spPr/>
        <p:txBody>
          <a:bodyPr/>
          <a:lstStyle/>
          <a:p>
            <a:fld id="{587818F8-C44A-4167-A77B-0F52BBDE8703}" type="slidenum">
              <a:rPr lang="ru-RU" smtClean="0"/>
              <a:t>‹#›</a:t>
            </a:fld>
            <a:endParaRPr lang="ru-RU"/>
          </a:p>
        </p:txBody>
      </p:sp>
    </p:spTree>
    <p:extLst>
      <p:ext uri="{BB962C8B-B14F-4D97-AF65-F5344CB8AC3E}">
        <p14:creationId xmlns:p14="http://schemas.microsoft.com/office/powerpoint/2010/main" val="2355259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2A3519-7B5F-F323-3E08-916173AFF3E6}"/>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CA90BF31-E100-82ED-27C1-AE53083E18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470E61AF-D867-91DA-77EB-A600BF677945}"/>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ED2E64C2-D5CA-8C87-05B3-9361371BE3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28222CD-8213-2CC5-1AAA-64260F12D66E}"/>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5E16E013-70EB-1281-9889-139C48E57F93}"/>
              </a:ext>
            </a:extLst>
          </p:cNvPr>
          <p:cNvSpPr>
            <a:spLocks noGrp="1"/>
          </p:cNvSpPr>
          <p:nvPr>
            <p:ph type="dt" sz="half" idx="10"/>
          </p:nvPr>
        </p:nvSpPr>
        <p:spPr/>
        <p:txBody>
          <a:bodyPr/>
          <a:lstStyle/>
          <a:p>
            <a:fld id="{602C7759-DF6F-4885-A5B7-D9DF78BF986E}" type="datetimeFigureOut">
              <a:rPr lang="ru-RU" smtClean="0"/>
              <a:t>27.02.2024</a:t>
            </a:fld>
            <a:endParaRPr lang="ru-RU"/>
          </a:p>
        </p:txBody>
      </p:sp>
      <p:sp>
        <p:nvSpPr>
          <p:cNvPr id="8" name="Нижний колонтитул 7">
            <a:extLst>
              <a:ext uri="{FF2B5EF4-FFF2-40B4-BE49-F238E27FC236}">
                <a16:creationId xmlns:a16="http://schemas.microsoft.com/office/drawing/2014/main" id="{8D4100C1-9739-21C8-3924-39A465EFE55B}"/>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A537DF4F-CB43-250C-FD95-4B260D51A746}"/>
              </a:ext>
            </a:extLst>
          </p:cNvPr>
          <p:cNvSpPr>
            <a:spLocks noGrp="1"/>
          </p:cNvSpPr>
          <p:nvPr>
            <p:ph type="sldNum" sz="quarter" idx="12"/>
          </p:nvPr>
        </p:nvSpPr>
        <p:spPr/>
        <p:txBody>
          <a:bodyPr/>
          <a:lstStyle/>
          <a:p>
            <a:fld id="{587818F8-C44A-4167-A77B-0F52BBDE8703}" type="slidenum">
              <a:rPr lang="ru-RU" smtClean="0"/>
              <a:t>‹#›</a:t>
            </a:fld>
            <a:endParaRPr lang="ru-RU"/>
          </a:p>
        </p:txBody>
      </p:sp>
    </p:spTree>
    <p:extLst>
      <p:ext uri="{BB962C8B-B14F-4D97-AF65-F5344CB8AC3E}">
        <p14:creationId xmlns:p14="http://schemas.microsoft.com/office/powerpoint/2010/main" val="325220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376B1B-2699-7B5D-A5FD-19D07F8ED8E0}"/>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4FBE1110-1805-7562-F2CD-FB6CFE417F1C}"/>
              </a:ext>
            </a:extLst>
          </p:cNvPr>
          <p:cNvSpPr>
            <a:spLocks noGrp="1"/>
          </p:cNvSpPr>
          <p:nvPr>
            <p:ph type="dt" sz="half" idx="10"/>
          </p:nvPr>
        </p:nvSpPr>
        <p:spPr/>
        <p:txBody>
          <a:bodyPr/>
          <a:lstStyle/>
          <a:p>
            <a:fld id="{602C7759-DF6F-4885-A5B7-D9DF78BF986E}" type="datetimeFigureOut">
              <a:rPr lang="ru-RU" smtClean="0"/>
              <a:t>27.02.2024</a:t>
            </a:fld>
            <a:endParaRPr lang="ru-RU"/>
          </a:p>
        </p:txBody>
      </p:sp>
      <p:sp>
        <p:nvSpPr>
          <p:cNvPr id="4" name="Нижний колонтитул 3">
            <a:extLst>
              <a:ext uri="{FF2B5EF4-FFF2-40B4-BE49-F238E27FC236}">
                <a16:creationId xmlns:a16="http://schemas.microsoft.com/office/drawing/2014/main" id="{A23A66E3-C3BB-216F-6216-489CE09792B5}"/>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405E6BDD-1206-274C-9E3C-217B098BB776}"/>
              </a:ext>
            </a:extLst>
          </p:cNvPr>
          <p:cNvSpPr>
            <a:spLocks noGrp="1"/>
          </p:cNvSpPr>
          <p:nvPr>
            <p:ph type="sldNum" sz="quarter" idx="12"/>
          </p:nvPr>
        </p:nvSpPr>
        <p:spPr/>
        <p:txBody>
          <a:bodyPr/>
          <a:lstStyle/>
          <a:p>
            <a:fld id="{587818F8-C44A-4167-A77B-0F52BBDE8703}" type="slidenum">
              <a:rPr lang="ru-RU" smtClean="0"/>
              <a:t>‹#›</a:t>
            </a:fld>
            <a:endParaRPr lang="ru-RU"/>
          </a:p>
        </p:txBody>
      </p:sp>
    </p:spTree>
    <p:extLst>
      <p:ext uri="{BB962C8B-B14F-4D97-AF65-F5344CB8AC3E}">
        <p14:creationId xmlns:p14="http://schemas.microsoft.com/office/powerpoint/2010/main" val="1316666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6D320BC-07F4-71D7-22BD-D880FCE175EF}"/>
              </a:ext>
            </a:extLst>
          </p:cNvPr>
          <p:cNvSpPr>
            <a:spLocks noGrp="1"/>
          </p:cNvSpPr>
          <p:nvPr>
            <p:ph type="dt" sz="half" idx="10"/>
          </p:nvPr>
        </p:nvSpPr>
        <p:spPr/>
        <p:txBody>
          <a:bodyPr/>
          <a:lstStyle/>
          <a:p>
            <a:fld id="{602C7759-DF6F-4885-A5B7-D9DF78BF986E}" type="datetimeFigureOut">
              <a:rPr lang="ru-RU" smtClean="0"/>
              <a:t>27.02.2024</a:t>
            </a:fld>
            <a:endParaRPr lang="ru-RU"/>
          </a:p>
        </p:txBody>
      </p:sp>
      <p:sp>
        <p:nvSpPr>
          <p:cNvPr id="3" name="Нижний колонтитул 2">
            <a:extLst>
              <a:ext uri="{FF2B5EF4-FFF2-40B4-BE49-F238E27FC236}">
                <a16:creationId xmlns:a16="http://schemas.microsoft.com/office/drawing/2014/main" id="{0FCAD66D-1333-4B1D-C948-C791C96BBA58}"/>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7160C238-2954-E2B1-1716-E8448063C709}"/>
              </a:ext>
            </a:extLst>
          </p:cNvPr>
          <p:cNvSpPr>
            <a:spLocks noGrp="1"/>
          </p:cNvSpPr>
          <p:nvPr>
            <p:ph type="sldNum" sz="quarter" idx="12"/>
          </p:nvPr>
        </p:nvSpPr>
        <p:spPr/>
        <p:txBody>
          <a:bodyPr/>
          <a:lstStyle/>
          <a:p>
            <a:fld id="{587818F8-C44A-4167-A77B-0F52BBDE8703}" type="slidenum">
              <a:rPr lang="ru-RU" smtClean="0"/>
              <a:t>‹#›</a:t>
            </a:fld>
            <a:endParaRPr lang="ru-RU"/>
          </a:p>
        </p:txBody>
      </p:sp>
    </p:spTree>
    <p:extLst>
      <p:ext uri="{BB962C8B-B14F-4D97-AF65-F5344CB8AC3E}">
        <p14:creationId xmlns:p14="http://schemas.microsoft.com/office/powerpoint/2010/main" val="114508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3FE82D-BB39-D7B2-7FB0-65EE7E39855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22D94168-6C1C-BCDA-A209-94817241D2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436F90D-2F21-B98C-E8C3-B414140AE4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DA5C7AC-4F22-0CB6-5071-E41A82BE2ACC}"/>
              </a:ext>
            </a:extLst>
          </p:cNvPr>
          <p:cNvSpPr>
            <a:spLocks noGrp="1"/>
          </p:cNvSpPr>
          <p:nvPr>
            <p:ph type="dt" sz="half" idx="10"/>
          </p:nvPr>
        </p:nvSpPr>
        <p:spPr/>
        <p:txBody>
          <a:bodyPr/>
          <a:lstStyle/>
          <a:p>
            <a:fld id="{602C7759-DF6F-4885-A5B7-D9DF78BF986E}" type="datetimeFigureOut">
              <a:rPr lang="ru-RU" smtClean="0"/>
              <a:t>27.02.2024</a:t>
            </a:fld>
            <a:endParaRPr lang="ru-RU"/>
          </a:p>
        </p:txBody>
      </p:sp>
      <p:sp>
        <p:nvSpPr>
          <p:cNvPr id="6" name="Нижний колонтитул 5">
            <a:extLst>
              <a:ext uri="{FF2B5EF4-FFF2-40B4-BE49-F238E27FC236}">
                <a16:creationId xmlns:a16="http://schemas.microsoft.com/office/drawing/2014/main" id="{FA1C1509-AD49-870C-BB1B-83D96B0EDB7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7ED41ED6-E3D2-66F0-D4FA-6CFE4F604013}"/>
              </a:ext>
            </a:extLst>
          </p:cNvPr>
          <p:cNvSpPr>
            <a:spLocks noGrp="1"/>
          </p:cNvSpPr>
          <p:nvPr>
            <p:ph type="sldNum" sz="quarter" idx="12"/>
          </p:nvPr>
        </p:nvSpPr>
        <p:spPr/>
        <p:txBody>
          <a:bodyPr/>
          <a:lstStyle/>
          <a:p>
            <a:fld id="{587818F8-C44A-4167-A77B-0F52BBDE8703}" type="slidenum">
              <a:rPr lang="ru-RU" smtClean="0"/>
              <a:t>‹#›</a:t>
            </a:fld>
            <a:endParaRPr lang="ru-RU"/>
          </a:p>
        </p:txBody>
      </p:sp>
    </p:spTree>
    <p:extLst>
      <p:ext uri="{BB962C8B-B14F-4D97-AF65-F5344CB8AC3E}">
        <p14:creationId xmlns:p14="http://schemas.microsoft.com/office/powerpoint/2010/main" val="114295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D4BCF2-C97C-40F0-F3E9-1B7CF47900A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A33824EA-E85D-CC05-F09D-3D509484EC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6B9E390C-4433-7823-FCB3-896151DA04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FE5C4932-16B5-C140-2B22-CDFE70A1F2C6}"/>
              </a:ext>
            </a:extLst>
          </p:cNvPr>
          <p:cNvSpPr>
            <a:spLocks noGrp="1"/>
          </p:cNvSpPr>
          <p:nvPr>
            <p:ph type="dt" sz="half" idx="10"/>
          </p:nvPr>
        </p:nvSpPr>
        <p:spPr/>
        <p:txBody>
          <a:bodyPr/>
          <a:lstStyle/>
          <a:p>
            <a:fld id="{602C7759-DF6F-4885-A5B7-D9DF78BF986E}" type="datetimeFigureOut">
              <a:rPr lang="ru-RU" smtClean="0"/>
              <a:t>27.02.2024</a:t>
            </a:fld>
            <a:endParaRPr lang="ru-RU"/>
          </a:p>
        </p:txBody>
      </p:sp>
      <p:sp>
        <p:nvSpPr>
          <p:cNvPr id="6" name="Нижний колонтитул 5">
            <a:extLst>
              <a:ext uri="{FF2B5EF4-FFF2-40B4-BE49-F238E27FC236}">
                <a16:creationId xmlns:a16="http://schemas.microsoft.com/office/drawing/2014/main" id="{4747FBC1-8823-4382-CB18-35DFD5AE05F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090BC52-ACAA-5145-0DAB-4FC6C99B7CAD}"/>
              </a:ext>
            </a:extLst>
          </p:cNvPr>
          <p:cNvSpPr>
            <a:spLocks noGrp="1"/>
          </p:cNvSpPr>
          <p:nvPr>
            <p:ph type="sldNum" sz="quarter" idx="12"/>
          </p:nvPr>
        </p:nvSpPr>
        <p:spPr/>
        <p:txBody>
          <a:bodyPr/>
          <a:lstStyle/>
          <a:p>
            <a:fld id="{587818F8-C44A-4167-A77B-0F52BBDE8703}" type="slidenum">
              <a:rPr lang="ru-RU" smtClean="0"/>
              <a:t>‹#›</a:t>
            </a:fld>
            <a:endParaRPr lang="ru-RU"/>
          </a:p>
        </p:txBody>
      </p:sp>
    </p:spTree>
    <p:extLst>
      <p:ext uri="{BB962C8B-B14F-4D97-AF65-F5344CB8AC3E}">
        <p14:creationId xmlns:p14="http://schemas.microsoft.com/office/powerpoint/2010/main" val="413297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BD2704-9D8E-AE7B-34AA-E1B8D58E9A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29DDABD8-1AFD-196C-0AD8-13FEB949DF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551EB40-A714-D2E9-408D-FA5834DD7F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C7759-DF6F-4885-A5B7-D9DF78BF986E}" type="datetimeFigureOut">
              <a:rPr lang="ru-RU" smtClean="0"/>
              <a:t>27.02.2024</a:t>
            </a:fld>
            <a:endParaRPr lang="ru-RU"/>
          </a:p>
        </p:txBody>
      </p:sp>
      <p:sp>
        <p:nvSpPr>
          <p:cNvPr id="5" name="Нижний колонтитул 4">
            <a:extLst>
              <a:ext uri="{FF2B5EF4-FFF2-40B4-BE49-F238E27FC236}">
                <a16:creationId xmlns:a16="http://schemas.microsoft.com/office/drawing/2014/main" id="{100EEBF1-3CC3-222C-B3F7-5E73DD33B1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ED1320A2-D189-C2F5-4E86-A664C8074B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7818F8-C44A-4167-A77B-0F52BBDE8703}" type="slidenum">
              <a:rPr lang="ru-RU" smtClean="0"/>
              <a:t>‹#›</a:t>
            </a:fld>
            <a:endParaRPr lang="ru-RU"/>
          </a:p>
        </p:txBody>
      </p:sp>
    </p:spTree>
    <p:extLst>
      <p:ext uri="{BB962C8B-B14F-4D97-AF65-F5344CB8AC3E}">
        <p14:creationId xmlns:p14="http://schemas.microsoft.com/office/powerpoint/2010/main" val="3171340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F48E29-4EBB-9B3F-A2D0-6A3E01BFD7B3}"/>
              </a:ext>
            </a:extLst>
          </p:cNvPr>
          <p:cNvSpPr>
            <a:spLocks noGrp="1"/>
          </p:cNvSpPr>
          <p:nvPr>
            <p:ph type="title"/>
          </p:nvPr>
        </p:nvSpPr>
        <p:spPr>
          <a:xfrm>
            <a:off x="838200" y="365125"/>
            <a:ext cx="10515600" cy="4689954"/>
          </a:xfrm>
        </p:spPr>
        <p:txBody>
          <a:bodyPr>
            <a:normAutofit/>
          </a:bodyPr>
          <a:lstStyle/>
          <a:p>
            <a:pPr algn="ctr"/>
            <a:r>
              <a:rPr lang="ky-KG" sz="5400" b="1" dirty="0">
                <a:solidFill>
                  <a:srgbClr val="000099"/>
                </a:solidFill>
              </a:rPr>
              <a:t>Муниципалитеттин </a:t>
            </a:r>
            <a:br>
              <a:rPr lang="ky-KG" sz="5400" b="1" dirty="0">
                <a:solidFill>
                  <a:srgbClr val="000099"/>
                </a:solidFill>
              </a:rPr>
            </a:br>
            <a:r>
              <a:rPr lang="ky-KG" sz="5400" b="1" dirty="0">
                <a:solidFill>
                  <a:srgbClr val="000099"/>
                </a:solidFill>
              </a:rPr>
              <a:t>социалдык-экономикалык өнүгүү жана калкты социалдык коргоо программаларын түзүү</a:t>
            </a:r>
            <a:endParaRPr lang="ru-RU" sz="5400" dirty="0"/>
          </a:p>
        </p:txBody>
      </p:sp>
    </p:spTree>
    <p:extLst>
      <p:ext uri="{BB962C8B-B14F-4D97-AF65-F5344CB8AC3E}">
        <p14:creationId xmlns:p14="http://schemas.microsoft.com/office/powerpoint/2010/main" val="490895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6A5110-99E9-06FC-C832-147E5095417C}"/>
              </a:ext>
            </a:extLst>
          </p:cNvPr>
          <p:cNvSpPr>
            <a:spLocks noGrp="1"/>
          </p:cNvSpPr>
          <p:nvPr>
            <p:ph type="title"/>
          </p:nvPr>
        </p:nvSpPr>
        <p:spPr/>
        <p:txBody>
          <a:bodyPr/>
          <a:lstStyle/>
          <a:p>
            <a:r>
              <a:rPr lang="ky-KG" sz="4400" dirty="0"/>
              <a:t>КР Бюджеттик кодекси</a:t>
            </a:r>
            <a:endParaRPr lang="ru-RU" dirty="0"/>
          </a:p>
        </p:txBody>
      </p:sp>
      <p:sp>
        <p:nvSpPr>
          <p:cNvPr id="3" name="Объект 2">
            <a:extLst>
              <a:ext uri="{FF2B5EF4-FFF2-40B4-BE49-F238E27FC236}">
                <a16:creationId xmlns:a16="http://schemas.microsoft.com/office/drawing/2014/main" id="{52398BBE-BD41-0F1B-E3B5-5B809E2FF474}"/>
              </a:ext>
            </a:extLst>
          </p:cNvPr>
          <p:cNvSpPr>
            <a:spLocks noGrp="1"/>
          </p:cNvSpPr>
          <p:nvPr>
            <p:ph idx="1"/>
          </p:nvPr>
        </p:nvSpPr>
        <p:spPr/>
        <p:txBody>
          <a:bodyPr>
            <a:normAutofit fontScale="77500" lnSpcReduction="20000"/>
          </a:bodyPr>
          <a:lstStyle/>
          <a:p>
            <a:r>
              <a:rPr lang="ky-KG" sz="2800" b="1" dirty="0"/>
              <a:t>Шаарлардын жана айылдык аймактардын СЭӨП </a:t>
            </a:r>
            <a:r>
              <a:rPr lang="ky-KG" sz="2800" dirty="0"/>
              <a:t>- шаарларды жана айыл аймактарын социалдык-экономикалык өнүктүрүүнүн максаттарын, милдеттерин жана иш-чараларын камтыган, алдыдагы мезгилге фискалдык саясаттын негизги багыттарын жана артыкчылыктарын аныктаган документ.</a:t>
            </a:r>
          </a:p>
          <a:p>
            <a:pPr>
              <a:buFont typeface="Wingdings" panose="05000000000000000000" pitchFamily="2" charset="2"/>
              <a:buChar char="Ø"/>
            </a:pPr>
            <a:endParaRPr lang="ky-KG" sz="2800" dirty="0"/>
          </a:p>
          <a:p>
            <a:pPr>
              <a:buFont typeface="Wingdings" panose="05000000000000000000" pitchFamily="2" charset="2"/>
              <a:buChar char="Ø"/>
            </a:pPr>
            <a:r>
              <a:rPr lang="ky-KG" sz="2800" dirty="0"/>
              <a:t>СЭӨП аткаруу органдары тарабынан иштелип чыгат жана жергиликтүү өз алдынча башкаруунун өкүлчүлүктүү органдары тарабынан бекитилет.</a:t>
            </a:r>
          </a:p>
          <a:p>
            <a:pPr>
              <a:buFont typeface="Wingdings" panose="05000000000000000000" pitchFamily="2" charset="2"/>
              <a:buChar char="Ø"/>
            </a:pPr>
            <a:endParaRPr lang="ky-KG" sz="2800" dirty="0"/>
          </a:p>
          <a:p>
            <a:pPr>
              <a:buFont typeface="Wingdings" panose="05000000000000000000" pitchFamily="2" charset="2"/>
              <a:buChar char="Ø"/>
            </a:pPr>
            <a:r>
              <a:rPr lang="ky-KG" sz="2800" dirty="0"/>
              <a:t>СЭӨП жана жергиликтүү бюджеттердин артыкчылыктары кезектеги бюджеттик жылдан мурунку жылдын 1-июнунан кечиктирилбестен жергиликтүү кеңештер тарабынан бекитилет.</a:t>
            </a:r>
          </a:p>
          <a:p>
            <a:pPr>
              <a:buFont typeface="Wingdings" panose="05000000000000000000" pitchFamily="2" charset="2"/>
              <a:buChar char="Ø"/>
            </a:pPr>
            <a:endParaRPr lang="ky-KG" sz="2800" dirty="0"/>
          </a:p>
          <a:p>
            <a:pPr>
              <a:buFont typeface="Wingdings" panose="05000000000000000000" pitchFamily="2" charset="2"/>
              <a:buChar char="Ø"/>
            </a:pPr>
            <a:r>
              <a:rPr lang="ky-KG" sz="2800" dirty="0"/>
              <a:t>ЖӨБдүн аткаруучу органдары СЭӨПнын долбоорлорун талкуулоо боюнча коомдук угууларды өткөрөт. </a:t>
            </a:r>
            <a:r>
              <a:rPr lang="ky-KG" sz="2800" b="1" dirty="0">
                <a:solidFill>
                  <a:srgbClr val="FF0000"/>
                </a:solidFill>
              </a:rPr>
              <a:t>(КР БК, 88-берене)</a:t>
            </a:r>
            <a:endParaRPr lang="ky-KG" sz="2800" dirty="0"/>
          </a:p>
        </p:txBody>
      </p:sp>
    </p:spTree>
    <p:extLst>
      <p:ext uri="{BB962C8B-B14F-4D97-AF65-F5344CB8AC3E}">
        <p14:creationId xmlns:p14="http://schemas.microsoft.com/office/powerpoint/2010/main" val="3547618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38BF74-AB9F-4013-C734-0CACF2F800B4}"/>
              </a:ext>
            </a:extLst>
          </p:cNvPr>
          <p:cNvSpPr>
            <a:spLocks noGrp="1"/>
          </p:cNvSpPr>
          <p:nvPr>
            <p:ph type="title"/>
          </p:nvPr>
        </p:nvSpPr>
        <p:spPr/>
        <p:txBody>
          <a:bodyPr>
            <a:noAutofit/>
          </a:bodyPr>
          <a:lstStyle/>
          <a:p>
            <a:pPr algn="ctr"/>
            <a:r>
              <a:rPr lang="ky-KG" sz="3600" dirty="0"/>
              <a:t>«</a:t>
            </a:r>
            <a:r>
              <a:rPr lang="ru-RU" sz="3600" dirty="0" err="1"/>
              <a:t>Жергиликтүү</a:t>
            </a:r>
            <a:r>
              <a:rPr lang="ru-RU" sz="3600" dirty="0"/>
              <a:t> </a:t>
            </a:r>
            <a:r>
              <a:rPr lang="ru-RU" sz="3600" dirty="0" err="1"/>
              <a:t>мамлекеттик</a:t>
            </a:r>
            <a:r>
              <a:rPr lang="ru-RU" sz="3600" dirty="0"/>
              <a:t> администрация </a:t>
            </a:r>
            <a:br>
              <a:rPr lang="ru-RU" sz="3600" dirty="0"/>
            </a:br>
            <a:r>
              <a:rPr lang="ru-RU" sz="3600" dirty="0" err="1"/>
              <a:t>жана</a:t>
            </a:r>
            <a:r>
              <a:rPr lang="ru-RU" sz="3600" dirty="0"/>
              <a:t> </a:t>
            </a:r>
            <a:r>
              <a:rPr lang="ru-RU" sz="3600" dirty="0" err="1"/>
              <a:t>жергиликтүү</a:t>
            </a:r>
            <a:r>
              <a:rPr lang="ru-RU" sz="3600" dirty="0"/>
              <a:t> </a:t>
            </a:r>
            <a:r>
              <a:rPr lang="ru-RU" sz="3600" dirty="0" err="1"/>
              <a:t>өз</a:t>
            </a:r>
            <a:r>
              <a:rPr lang="ru-RU" sz="3600" dirty="0"/>
              <a:t> </a:t>
            </a:r>
            <a:r>
              <a:rPr lang="ru-RU" sz="3600" dirty="0" err="1"/>
              <a:t>алдынча</a:t>
            </a:r>
            <a:r>
              <a:rPr lang="ru-RU" sz="3600" dirty="0"/>
              <a:t> </a:t>
            </a:r>
            <a:r>
              <a:rPr lang="ru-RU" sz="3600" dirty="0" err="1"/>
              <a:t>башкаруу</a:t>
            </a:r>
            <a:r>
              <a:rPr lang="ru-RU" sz="3600" dirty="0"/>
              <a:t> </a:t>
            </a:r>
            <a:r>
              <a:rPr lang="ru-RU" sz="3600" dirty="0" err="1"/>
              <a:t>органдары</a:t>
            </a:r>
            <a:r>
              <a:rPr lang="ru-RU" sz="3600" dirty="0"/>
              <a:t> </a:t>
            </a:r>
            <a:br>
              <a:rPr lang="ru-RU" sz="3600" dirty="0"/>
            </a:br>
            <a:r>
              <a:rPr lang="ru-RU" sz="3600" dirty="0" err="1"/>
              <a:t>жөнүндө</a:t>
            </a:r>
            <a:r>
              <a:rPr lang="ky-KG" sz="3600" dirty="0"/>
              <a:t>» КР Мыйзамы</a:t>
            </a:r>
            <a:endParaRPr lang="ru-RU" sz="3600" dirty="0"/>
          </a:p>
        </p:txBody>
      </p:sp>
      <p:sp>
        <p:nvSpPr>
          <p:cNvPr id="3" name="Объект 2">
            <a:extLst>
              <a:ext uri="{FF2B5EF4-FFF2-40B4-BE49-F238E27FC236}">
                <a16:creationId xmlns:a16="http://schemas.microsoft.com/office/drawing/2014/main" id="{82630FFD-ECB4-D86C-2449-86FFFD1AB299}"/>
              </a:ext>
            </a:extLst>
          </p:cNvPr>
          <p:cNvSpPr>
            <a:spLocks noGrp="1"/>
          </p:cNvSpPr>
          <p:nvPr>
            <p:ph idx="1"/>
          </p:nvPr>
        </p:nvSpPr>
        <p:spPr/>
        <p:txBody>
          <a:bodyPr>
            <a:normAutofit fontScale="77500" lnSpcReduction="20000"/>
          </a:bodyPr>
          <a:lstStyle/>
          <a:p>
            <a:pPr marL="0" indent="0">
              <a:buNone/>
            </a:pPr>
            <a:r>
              <a:rPr lang="ky-KG" sz="3200" b="1" dirty="0"/>
              <a:t>34-берене. Айылдык аймактардын, шаарлардын жергиликтүү кеңештеринин компетенциялары</a:t>
            </a:r>
          </a:p>
          <a:p>
            <a:pPr>
              <a:buFontTx/>
              <a:buChar char="-"/>
            </a:pPr>
            <a:r>
              <a:rPr lang="ky-KG" sz="2800" dirty="0"/>
              <a:t>Аймактын/шаардын </a:t>
            </a:r>
            <a:r>
              <a:rPr lang="ky-KG" sz="2800" b="1" dirty="0"/>
              <a:t>социалдык-экономикалык жактан өнүктүрүүнүн жана калкты социалдык жактан коргоонун программаларын бекитүү</a:t>
            </a:r>
            <a:r>
              <a:rPr lang="ky-KG" sz="2800" dirty="0"/>
              <a:t>, программалардын аткарылышы жөнүндө отчетту угуу;</a:t>
            </a:r>
          </a:p>
          <a:p>
            <a:pPr>
              <a:buFontTx/>
              <a:buChar char="-"/>
            </a:pPr>
            <a:endParaRPr lang="ky-KG" sz="2400" b="1" dirty="0"/>
          </a:p>
          <a:p>
            <a:pPr marL="0" indent="0">
              <a:buNone/>
            </a:pPr>
            <a:r>
              <a:rPr lang="ky-KG" sz="3200" b="1" dirty="0"/>
              <a:t>45-берене. Шаардын мэриясынын компетенциясы</a:t>
            </a:r>
          </a:p>
          <a:p>
            <a:pPr marL="0" indent="0">
              <a:buNone/>
            </a:pPr>
            <a:r>
              <a:rPr lang="ky-KG" sz="2800" dirty="0"/>
              <a:t>Шаардын мэриясы:</a:t>
            </a:r>
          </a:p>
          <a:p>
            <a:r>
              <a:rPr lang="ky-KG" sz="2800" dirty="0"/>
              <a:t>социалдык-экономикалык жактан өнүктүрүүнүн, </a:t>
            </a:r>
            <a:r>
              <a:rPr lang="ky-KG" sz="2800" b="1" dirty="0"/>
              <a:t>калкты социалдык жактан коргоонун программаларынын долбоорлорун иштеп чыгууга </a:t>
            </a:r>
            <a:r>
              <a:rPr lang="ky-KG" sz="2800" dirty="0"/>
              <a:t>жана кеңештин бекитүүсүнө сунуш кылууга катышат жана кеңеш бекиткенден кийин аларды аткарууну камсыз кылат</a:t>
            </a:r>
          </a:p>
          <a:p>
            <a:r>
              <a:rPr lang="ky-KG" sz="2800" dirty="0"/>
              <a:t>социалдык-экономикалык жактан өнүктүрүү программасынын аткарылышы жөнүндө маалыматты жарыялайт.</a:t>
            </a:r>
          </a:p>
          <a:p>
            <a:endParaRPr lang="ru-RU" dirty="0"/>
          </a:p>
        </p:txBody>
      </p:sp>
    </p:spTree>
    <p:extLst>
      <p:ext uri="{BB962C8B-B14F-4D97-AF65-F5344CB8AC3E}">
        <p14:creationId xmlns:p14="http://schemas.microsoft.com/office/powerpoint/2010/main" val="85867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C59FE1-12DB-6028-F0C5-9B08B37DBD5F}"/>
              </a:ext>
            </a:extLst>
          </p:cNvPr>
          <p:cNvSpPr>
            <a:spLocks noGrp="1"/>
          </p:cNvSpPr>
          <p:nvPr>
            <p:ph type="title"/>
          </p:nvPr>
        </p:nvSpPr>
        <p:spPr/>
        <p:txBody>
          <a:bodyPr/>
          <a:lstStyle/>
          <a:p>
            <a:pPr algn="ctr"/>
            <a:r>
              <a:rPr lang="ky-KG" dirty="0"/>
              <a:t>«Жергиликтүү өз алдынча башкаруу жөнүндө» КР Мыйзамы</a:t>
            </a:r>
            <a:endParaRPr lang="ru-RU" dirty="0"/>
          </a:p>
        </p:txBody>
      </p:sp>
      <p:sp>
        <p:nvSpPr>
          <p:cNvPr id="3" name="Объект 2">
            <a:extLst>
              <a:ext uri="{FF2B5EF4-FFF2-40B4-BE49-F238E27FC236}">
                <a16:creationId xmlns:a16="http://schemas.microsoft.com/office/drawing/2014/main" id="{703EF207-C3C6-450E-1DA2-F37F7D1C0E7F}"/>
              </a:ext>
            </a:extLst>
          </p:cNvPr>
          <p:cNvSpPr>
            <a:spLocks noGrp="1"/>
          </p:cNvSpPr>
          <p:nvPr>
            <p:ph idx="1"/>
          </p:nvPr>
        </p:nvSpPr>
        <p:spPr/>
        <p:txBody>
          <a:bodyPr>
            <a:normAutofit fontScale="70000" lnSpcReduction="20000"/>
          </a:bodyPr>
          <a:lstStyle/>
          <a:p>
            <a:pPr marL="0" indent="0">
              <a:buNone/>
            </a:pPr>
            <a:r>
              <a:rPr lang="ky-KG" sz="3200" b="1" dirty="0"/>
              <a:t>48-берене. Шаардын мэринин ыйгарым укуктары</a:t>
            </a:r>
          </a:p>
          <a:p>
            <a:pPr marL="0" indent="0">
              <a:buNone/>
            </a:pPr>
            <a:r>
              <a:rPr lang="ky-KG" sz="2800" dirty="0"/>
              <a:t>Ша</a:t>
            </a:r>
          </a:p>
          <a:p>
            <a:pPr marL="0" indent="0">
              <a:buNone/>
            </a:pPr>
            <a:r>
              <a:rPr lang="ky-KG" sz="2800" dirty="0"/>
              <a:t>ардын мэри:</a:t>
            </a:r>
          </a:p>
          <a:p>
            <a:pPr>
              <a:buFont typeface="Wingdings" panose="05000000000000000000" pitchFamily="2" charset="2"/>
              <a:buChar char="Ø"/>
            </a:pPr>
            <a:r>
              <a:rPr lang="ky-KG" sz="2800" dirty="0">
                <a:effectLst/>
                <a:latin typeface="Arial" panose="020B0604020202020204" pitchFamily="34" charset="0"/>
                <a:ea typeface="Times New Roman" panose="02020603050405020304" pitchFamily="18" charset="0"/>
              </a:rPr>
              <a:t>социалдык-экономикалык жактан өнүктүрүүнүн жана калкты социалдык коргоонун колдонуудагы программаларынын уланмалуулугун камсыз кылат же жергиликтүү мамлекеттик администрация менен макулдашуу боюнча </a:t>
            </a:r>
            <a:r>
              <a:rPr lang="ky-KG" sz="2800" b="1" dirty="0">
                <a:effectLst/>
                <a:latin typeface="Arial" panose="020B0604020202020204" pitchFamily="34" charset="0"/>
                <a:ea typeface="Times New Roman" panose="02020603050405020304" pitchFamily="18" charset="0"/>
              </a:rPr>
              <a:t>кызматка киришкен күндөн тартып 3 айдан кечиктирбестен социалдык-экономикалык өнүктүрүү жана калкты социалдык коргоо программаларынын долбоорлорун иштеп чыгат</a:t>
            </a:r>
            <a:r>
              <a:rPr lang="ky-KG" sz="2800" dirty="0">
                <a:effectLst/>
                <a:latin typeface="Arial" panose="020B0604020202020204" pitchFamily="34" charset="0"/>
                <a:ea typeface="Times New Roman" panose="02020603050405020304" pitchFamily="18" charset="0"/>
              </a:rPr>
              <a:t> жана шаардык кеңешке бекитүүгө берет</a:t>
            </a:r>
            <a:r>
              <a:rPr lang="ky-KG" dirty="0"/>
              <a:t>;</a:t>
            </a:r>
          </a:p>
          <a:p>
            <a:pPr marL="0" indent="0">
              <a:buNone/>
            </a:pPr>
            <a:endParaRPr lang="ky-KG" sz="2800" dirty="0"/>
          </a:p>
          <a:p>
            <a:pPr>
              <a:buFont typeface="Wingdings" panose="05000000000000000000" pitchFamily="2" charset="2"/>
              <a:buChar char="Ø"/>
            </a:pPr>
            <a:r>
              <a:rPr lang="ky-KG" sz="2800" dirty="0"/>
              <a:t>жергиликтүү бюджеттин долбоорун шаардык кеңештин бекитүүсүнө сунуштайт, жарым жылда бир жолу жергиликтүү маанидеги иштердин аткарылышы, бюджеттин аткарылышы, муниципалдык менчиктин жана бюджеттен тышкаркы фонддун каражаттарынын пайдаланылышы жөнүндө, ал эми райондук маанидеги шаарлардын мэрлери аким менен бирге </a:t>
            </a:r>
            <a:r>
              <a:rPr lang="ky-KG" sz="2800" b="1" dirty="0"/>
              <a:t>шаарды социалдык-экономикалык өнүктүрүү жана калкты социалдык коргоо программаларынын </a:t>
            </a:r>
            <a:r>
              <a:rPr lang="ky-KG" sz="2800" dirty="0"/>
              <a:t>аткарылышынын маселеси боюнча шаардык кеңешке отчет берет;</a:t>
            </a:r>
          </a:p>
          <a:p>
            <a:endParaRPr lang="ru-RU" dirty="0"/>
          </a:p>
        </p:txBody>
      </p:sp>
    </p:spTree>
    <p:extLst>
      <p:ext uri="{BB962C8B-B14F-4D97-AF65-F5344CB8AC3E}">
        <p14:creationId xmlns:p14="http://schemas.microsoft.com/office/powerpoint/2010/main" val="2097769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A077B7-84BD-0903-092B-9C67E4B67CE8}"/>
              </a:ext>
            </a:extLst>
          </p:cNvPr>
          <p:cNvSpPr>
            <a:spLocks noGrp="1"/>
          </p:cNvSpPr>
          <p:nvPr>
            <p:ph type="title"/>
          </p:nvPr>
        </p:nvSpPr>
        <p:spPr/>
        <p:txBody>
          <a:bodyPr/>
          <a:lstStyle/>
          <a:p>
            <a:r>
              <a:rPr lang="ky-KG" dirty="0"/>
              <a:t>«Жергиликтүү өз алдынча башкаруу жөнүндө» КР Мыйзамы</a:t>
            </a:r>
            <a:endParaRPr lang="ru-RU" dirty="0"/>
          </a:p>
        </p:txBody>
      </p:sp>
      <p:sp>
        <p:nvSpPr>
          <p:cNvPr id="3" name="Объект 2">
            <a:extLst>
              <a:ext uri="{FF2B5EF4-FFF2-40B4-BE49-F238E27FC236}">
                <a16:creationId xmlns:a16="http://schemas.microsoft.com/office/drawing/2014/main" id="{90F0E3F6-58E4-3F0A-A671-A2F93C585802}"/>
              </a:ext>
            </a:extLst>
          </p:cNvPr>
          <p:cNvSpPr>
            <a:spLocks noGrp="1"/>
          </p:cNvSpPr>
          <p:nvPr>
            <p:ph idx="1"/>
          </p:nvPr>
        </p:nvSpPr>
        <p:spPr/>
        <p:txBody>
          <a:bodyPr/>
          <a:lstStyle/>
          <a:p>
            <a:pPr marL="0" indent="0">
              <a:spcBef>
                <a:spcPts val="1200"/>
              </a:spcBef>
              <a:spcAft>
                <a:spcPts val="1200"/>
              </a:spcAft>
              <a:buNone/>
            </a:pPr>
            <a:r>
              <a:rPr lang="ky-KG" sz="3200" b="1" dirty="0"/>
              <a:t>51-берене. Айыл өкмөтүнүн компетенциясы</a:t>
            </a:r>
          </a:p>
          <a:p>
            <a:pPr>
              <a:spcBef>
                <a:spcPts val="1200"/>
              </a:spcBef>
              <a:spcAft>
                <a:spcPts val="1200"/>
              </a:spcAft>
              <a:buFont typeface="Wingdings" panose="05000000000000000000" pitchFamily="2" charset="2"/>
              <a:buChar char="Ø"/>
            </a:pPr>
            <a:r>
              <a:rPr lang="ky-KG" sz="2800" dirty="0">
                <a:effectLst/>
                <a:latin typeface="+mj-lt"/>
                <a:ea typeface="Times New Roman" panose="02020603050405020304" pitchFamily="18" charset="0"/>
              </a:rPr>
              <a:t>аймакты </a:t>
            </a:r>
            <a:r>
              <a:rPr lang="ky-KG" sz="2800" b="1" dirty="0">
                <a:effectLst/>
                <a:latin typeface="+mj-lt"/>
                <a:ea typeface="Times New Roman" panose="02020603050405020304" pitchFamily="18" charset="0"/>
              </a:rPr>
              <a:t>социалдык-экономикалык өнүктүрүү жана калкты социалдык коргоо программаларынын долбоорлорун </a:t>
            </a:r>
            <a:r>
              <a:rPr lang="ky-KG" sz="2800" dirty="0">
                <a:effectLst/>
                <a:latin typeface="+mj-lt"/>
                <a:ea typeface="Times New Roman" panose="02020603050405020304" pitchFamily="18" charset="0"/>
              </a:rPr>
              <a:t>иштеп чыгуу;</a:t>
            </a:r>
          </a:p>
          <a:p>
            <a:pPr>
              <a:spcBef>
                <a:spcPts val="1200"/>
              </a:spcBef>
              <a:spcAft>
                <a:spcPts val="1200"/>
              </a:spcAft>
              <a:buFont typeface="Wingdings" panose="05000000000000000000" pitchFamily="2" charset="2"/>
              <a:buChar char="Ø"/>
            </a:pPr>
            <a:r>
              <a:rPr lang="ky-KG" sz="2800" dirty="0">
                <a:effectLst/>
                <a:latin typeface="+mj-lt"/>
                <a:ea typeface="Times New Roman" panose="02020603050405020304" pitchFamily="18" charset="0"/>
              </a:rPr>
              <a:t>жергиликтүү кеңешке бекитүүгө берүүгө катышат;</a:t>
            </a:r>
          </a:p>
          <a:p>
            <a:pPr>
              <a:spcBef>
                <a:spcPts val="1200"/>
              </a:spcBef>
              <a:spcAft>
                <a:spcPts val="1200"/>
              </a:spcAft>
              <a:buFont typeface="Wingdings" panose="05000000000000000000" pitchFamily="2" charset="2"/>
              <a:buChar char="Ø"/>
            </a:pPr>
            <a:r>
              <a:rPr lang="ky-KG" sz="2800" dirty="0">
                <a:effectLst/>
                <a:latin typeface="+mj-lt"/>
                <a:ea typeface="Times New Roman" panose="02020603050405020304" pitchFamily="18" charset="0"/>
              </a:rPr>
              <a:t>айылдык кеңеш бекиткенден кийин алардын аткарылышын камсыз кылат, ошондой эле аларды расмий сайтка жарыялайт жана (же) жергиликтүү кеңеш тарабынан аныкталган атайын көрүнүктүү жерлерге (такталарга, стенддерге) жайгаштырат</a:t>
            </a:r>
            <a:r>
              <a:rPr lang="ru-RU" sz="2800" dirty="0">
                <a:latin typeface="+mj-lt"/>
              </a:rPr>
              <a:t>;</a:t>
            </a:r>
          </a:p>
          <a:p>
            <a:endParaRPr lang="ru-RU" dirty="0"/>
          </a:p>
        </p:txBody>
      </p:sp>
    </p:spTree>
    <p:extLst>
      <p:ext uri="{BB962C8B-B14F-4D97-AF65-F5344CB8AC3E}">
        <p14:creationId xmlns:p14="http://schemas.microsoft.com/office/powerpoint/2010/main" val="1787299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5E69997-4D1D-27EA-DC0F-5B388CFDD433}"/>
              </a:ext>
            </a:extLst>
          </p:cNvPr>
          <p:cNvSpPr>
            <a:spLocks noGrp="1"/>
          </p:cNvSpPr>
          <p:nvPr>
            <p:ph idx="1"/>
          </p:nvPr>
        </p:nvSpPr>
        <p:spPr>
          <a:xfrm>
            <a:off x="838200" y="468924"/>
            <a:ext cx="10515600" cy="6072554"/>
          </a:xfrm>
        </p:spPr>
        <p:txBody>
          <a:bodyPr>
            <a:normAutofit fontScale="92500" lnSpcReduction="10000"/>
          </a:bodyPr>
          <a:lstStyle/>
          <a:p>
            <a:pPr marL="0" indent="0">
              <a:buNone/>
            </a:pPr>
            <a:r>
              <a:rPr lang="ky-KG" b="1" dirty="0"/>
              <a:t>54-берене. Айыл өкмөтүнүн башчысынын ыйгарым укуктары</a:t>
            </a:r>
          </a:p>
          <a:p>
            <a:pPr marL="0" indent="0">
              <a:buNone/>
            </a:pPr>
            <a:endParaRPr lang="ru-RU" sz="2800" b="1" dirty="0"/>
          </a:p>
          <a:p>
            <a:pPr>
              <a:buFont typeface="Wingdings" panose="05000000000000000000" pitchFamily="2" charset="2"/>
              <a:buChar char="Ø"/>
            </a:pPr>
            <a:r>
              <a:rPr lang="ky-KG" sz="2800" dirty="0"/>
              <a:t>аймакты социалдык-экономикалык өнүктүрүүнүн жана калкты социалдык коргоонун иштеп жаткан программаларынын жолун жолдоочулугун камсыз кылат же </a:t>
            </a:r>
            <a:r>
              <a:rPr lang="ky-KG" sz="2800" b="1" dirty="0"/>
              <a:t>кызматка киришкен учурдан тартып 3 айдан кечиктирбестен </a:t>
            </a:r>
            <a:r>
              <a:rPr lang="ky-KG" sz="2800" dirty="0"/>
              <a:t>жергиликтүү мамлекеттик администрация менен макулдашуу боюнча </a:t>
            </a:r>
            <a:r>
              <a:rPr lang="ky-KG" sz="2800" b="1" dirty="0"/>
              <a:t>социалдык-экономикалык өнүктүрүү жана калкты социалдык коргоо программаларынын долбоорлорун иштеп чыгууну камсыз кылат </a:t>
            </a:r>
            <a:r>
              <a:rPr lang="ky-KG" sz="2800" dirty="0"/>
              <a:t>жана айылдык кеңешке бекитүүгө берет;</a:t>
            </a:r>
          </a:p>
          <a:p>
            <a:pPr marL="0" indent="0">
              <a:buNone/>
            </a:pPr>
            <a:endParaRPr lang="ky-KG" sz="2800" dirty="0"/>
          </a:p>
          <a:p>
            <a:pPr>
              <a:buFont typeface="Wingdings" panose="05000000000000000000" pitchFamily="2" charset="2"/>
              <a:buChar char="Ø"/>
            </a:pPr>
            <a:r>
              <a:rPr lang="ky-KG" sz="2800" dirty="0">
                <a:effectLst/>
                <a:ea typeface="Times New Roman" panose="02020603050405020304" pitchFamily="18" charset="0"/>
              </a:rPr>
              <a:t>айылдык кеңешке жергиликтүү бюджеттин долбоорун сунуштайт, айылдык аймактагы иштин жалпы абалы, жергиликтүү бюджетти аткаруу жана муниципалдык менчикти пайдалануу, аймакты социалдык-экономикалык өнүктүрүү, консультациялык-укуктук жардам көрсөтүү жана калкты социалдык коргоо программаларын аткаруу жөнүндө жарым жылда бир жолу кеңештин алдында отчет берет</a:t>
            </a:r>
            <a:endParaRPr lang="ky-KG" sz="3600" b="1" dirty="0">
              <a:solidFill>
                <a:srgbClr val="FF0000"/>
              </a:solidFill>
            </a:endParaRPr>
          </a:p>
          <a:p>
            <a:endParaRPr lang="ru-RU" dirty="0"/>
          </a:p>
        </p:txBody>
      </p:sp>
    </p:spTree>
    <p:extLst>
      <p:ext uri="{BB962C8B-B14F-4D97-AF65-F5344CB8AC3E}">
        <p14:creationId xmlns:p14="http://schemas.microsoft.com/office/powerpoint/2010/main" val="2055091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CE7699-A3C1-C332-9CFB-DD37EB960470}"/>
              </a:ext>
            </a:extLst>
          </p:cNvPr>
          <p:cNvSpPr>
            <a:spLocks noGrp="1"/>
          </p:cNvSpPr>
          <p:nvPr>
            <p:ph type="title"/>
          </p:nvPr>
        </p:nvSpPr>
        <p:spPr/>
        <p:txBody>
          <a:bodyPr/>
          <a:lstStyle/>
          <a:p>
            <a:r>
              <a:rPr lang="ky-KG" dirty="0"/>
              <a:t>Пландоонун принциптери</a:t>
            </a:r>
            <a:endParaRPr lang="ru-RU" dirty="0"/>
          </a:p>
        </p:txBody>
      </p:sp>
      <p:sp>
        <p:nvSpPr>
          <p:cNvPr id="3" name="Объект 2">
            <a:extLst>
              <a:ext uri="{FF2B5EF4-FFF2-40B4-BE49-F238E27FC236}">
                <a16:creationId xmlns:a16="http://schemas.microsoft.com/office/drawing/2014/main" id="{1241C42E-680B-FE40-6081-43C0BE494ACD}"/>
              </a:ext>
            </a:extLst>
          </p:cNvPr>
          <p:cNvSpPr>
            <a:spLocks noGrp="1"/>
          </p:cNvSpPr>
          <p:nvPr>
            <p:ph idx="1"/>
          </p:nvPr>
        </p:nvSpPr>
        <p:spPr/>
        <p:txBody>
          <a:bodyPr/>
          <a:lstStyle/>
          <a:p>
            <a:pPr lvl="0">
              <a:spcBef>
                <a:spcPts val="1200"/>
              </a:spcBef>
              <a:spcAft>
                <a:spcPts val="1200"/>
              </a:spcAft>
            </a:pPr>
            <a:r>
              <a:rPr lang="ky-KG" dirty="0"/>
              <a:t>Адамга багытталышы керек.</a:t>
            </a:r>
          </a:p>
          <a:p>
            <a:pPr lvl="0">
              <a:spcBef>
                <a:spcPts val="1200"/>
              </a:spcBef>
              <a:spcAft>
                <a:spcPts val="1200"/>
              </a:spcAft>
            </a:pPr>
            <a:r>
              <a:rPr lang="ky-KG" dirty="0"/>
              <a:t>Калктын аялуу катмарларына таасир тийгизүүгө багытталышы керек.</a:t>
            </a:r>
          </a:p>
          <a:p>
            <a:pPr lvl="0">
              <a:spcBef>
                <a:spcPts val="1200"/>
              </a:spcBef>
              <a:spcAft>
                <a:spcPts val="1200"/>
              </a:spcAft>
            </a:pPr>
            <a:r>
              <a:rPr lang="ky-KG" dirty="0"/>
              <a:t>ЖӨБ органдарынын функцияларына жана ыйгарым укуктарына шайкеш келүүгө тийиш.</a:t>
            </a:r>
          </a:p>
          <a:p>
            <a:pPr lvl="0">
              <a:spcBef>
                <a:spcPts val="1200"/>
              </a:spcBef>
              <a:spcAft>
                <a:spcPts val="1200"/>
              </a:spcAft>
            </a:pPr>
            <a:r>
              <a:rPr lang="ky-KG" dirty="0"/>
              <a:t>Ачык жана айкын болушу керек</a:t>
            </a:r>
          </a:p>
        </p:txBody>
      </p:sp>
    </p:spTree>
    <p:extLst>
      <p:ext uri="{BB962C8B-B14F-4D97-AF65-F5344CB8AC3E}">
        <p14:creationId xmlns:p14="http://schemas.microsoft.com/office/powerpoint/2010/main" val="1822621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5">
            <a:extLst>
              <a:ext uri="{FF2B5EF4-FFF2-40B4-BE49-F238E27FC236}">
                <a16:creationId xmlns:a16="http://schemas.microsoft.com/office/drawing/2014/main" id="{693348E4-CDB7-26A7-C5B0-44E7963BF7E2}"/>
              </a:ext>
            </a:extLst>
          </p:cNvPr>
          <p:cNvSpPr txBox="1">
            <a:spLocks/>
          </p:cNvSpPr>
          <p:nvPr/>
        </p:nvSpPr>
        <p:spPr>
          <a:xfrm>
            <a:off x="838200" y="1276581"/>
            <a:ext cx="10515600" cy="43048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ky-KG" sz="5400" b="1" dirty="0"/>
              <a:t>Социалдык – Экономикалык Өн</a:t>
            </a:r>
            <a:r>
              <a:rPr lang="kk-KZ" sz="5400" b="1" dirty="0"/>
              <a:t>үгүү</a:t>
            </a:r>
            <a:r>
              <a:rPr lang="ky-KG" sz="5400" b="1" dirty="0"/>
              <a:t> программасын иштеп чыгуу процессин уюштуруу</a:t>
            </a:r>
          </a:p>
        </p:txBody>
      </p:sp>
    </p:spTree>
    <p:extLst>
      <p:ext uri="{BB962C8B-B14F-4D97-AF65-F5344CB8AC3E}">
        <p14:creationId xmlns:p14="http://schemas.microsoft.com/office/powerpoint/2010/main" val="4257359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5D1159-0AED-579E-35F1-A0EC475B59CD}"/>
              </a:ext>
            </a:extLst>
          </p:cNvPr>
          <p:cNvSpPr>
            <a:spLocks noGrp="1"/>
          </p:cNvSpPr>
          <p:nvPr>
            <p:ph type="title"/>
          </p:nvPr>
        </p:nvSpPr>
        <p:spPr/>
        <p:txBody>
          <a:bodyPr/>
          <a:lstStyle/>
          <a:p>
            <a:r>
              <a:rPr lang="ky-KG" dirty="0"/>
              <a:t>СЭӨПнын сунушталган структурасы</a:t>
            </a:r>
            <a:endParaRPr lang="ru-RU" dirty="0"/>
          </a:p>
        </p:txBody>
      </p:sp>
      <p:sp>
        <p:nvSpPr>
          <p:cNvPr id="3" name="Объект 2">
            <a:extLst>
              <a:ext uri="{FF2B5EF4-FFF2-40B4-BE49-F238E27FC236}">
                <a16:creationId xmlns:a16="http://schemas.microsoft.com/office/drawing/2014/main" id="{404C6A09-71DE-8AAB-40FF-32ED4937E162}"/>
              </a:ext>
            </a:extLst>
          </p:cNvPr>
          <p:cNvSpPr>
            <a:spLocks noGrp="1"/>
          </p:cNvSpPr>
          <p:nvPr>
            <p:ph idx="1"/>
          </p:nvPr>
        </p:nvSpPr>
        <p:spPr/>
        <p:txBody>
          <a:bodyPr>
            <a:normAutofit fontScale="92500" lnSpcReduction="10000"/>
          </a:bodyPr>
          <a:lstStyle/>
          <a:p>
            <a:pPr marL="457200" indent="-457200">
              <a:buFont typeface="+mj-lt"/>
              <a:buAutoNum type="arabicPeriod"/>
            </a:pPr>
            <a:r>
              <a:rPr lang="ky-KG" sz="2800" dirty="0"/>
              <a:t>Кириш сөз.</a:t>
            </a:r>
          </a:p>
          <a:p>
            <a:pPr marL="457200" indent="-457200">
              <a:buFont typeface="+mj-lt"/>
              <a:buAutoNum type="arabicPeriod"/>
            </a:pPr>
            <a:r>
              <a:rPr lang="ky-KG" sz="2800" dirty="0"/>
              <a:t>СЭӨПны даярдоо үчүн ченемдик-укуктук негиз.</a:t>
            </a:r>
          </a:p>
          <a:p>
            <a:pPr marL="457200" indent="-457200">
              <a:buFont typeface="+mj-lt"/>
              <a:buAutoNum type="arabicPeriod"/>
            </a:pPr>
            <a:r>
              <a:rPr lang="ky-KG" sz="2800" dirty="0"/>
              <a:t>Муниципалитет тууралуу кыска маалымат.</a:t>
            </a:r>
          </a:p>
          <a:p>
            <a:pPr marL="457200" indent="-457200">
              <a:buFont typeface="+mj-lt"/>
              <a:buAutoNum type="arabicPeriod"/>
            </a:pPr>
            <a:r>
              <a:rPr lang="ky-KG" sz="2800" dirty="0"/>
              <a:t>Өнүгүү программасынын жалпы максаты.</a:t>
            </a:r>
          </a:p>
          <a:p>
            <a:pPr marL="457200" indent="-457200">
              <a:buFont typeface="+mj-lt"/>
              <a:buAutoNum type="arabicPeriod"/>
            </a:pPr>
            <a:r>
              <a:rPr lang="ky-KG" sz="2800" dirty="0"/>
              <a:t>Кырдаалды сүрөттөөнү кошкондо, өнүгүүнүн багыттары. Ар бир артыкчылыктуу багыт боюнча максаттар, тапшырмалар, жыйынтыктар жана көрсөткүчтөр.</a:t>
            </a:r>
          </a:p>
          <a:p>
            <a:pPr marL="457200" indent="-457200">
              <a:buFont typeface="+mj-lt"/>
              <a:buAutoNum type="arabicPeriod"/>
            </a:pPr>
            <a:r>
              <a:rPr lang="ky-KG" sz="2800" dirty="0"/>
              <a:t>Өнүгүү программасынын бюджети. Өнүгүүнүн финансылык модели.</a:t>
            </a:r>
          </a:p>
          <a:p>
            <a:pPr marL="457200" indent="-457200">
              <a:buFont typeface="+mj-lt"/>
              <a:buAutoNum type="arabicPeriod"/>
            </a:pPr>
            <a:r>
              <a:rPr lang="ky-KG" sz="2800" dirty="0"/>
              <a:t>Өнүгүү программасын башкаруу.</a:t>
            </a:r>
          </a:p>
          <a:p>
            <a:pPr marL="457200" indent="-457200">
              <a:buFont typeface="+mj-lt"/>
              <a:buAutoNum type="arabicPeriod"/>
            </a:pPr>
            <a:r>
              <a:rPr lang="ky-KG" sz="2800" dirty="0"/>
              <a:t>Өнүгүү программасына мониторинг жана баалоо жүргүзүү.</a:t>
            </a:r>
            <a:endParaRPr lang="ky-KG" dirty="0"/>
          </a:p>
        </p:txBody>
      </p:sp>
    </p:spTree>
    <p:extLst>
      <p:ext uri="{BB962C8B-B14F-4D97-AF65-F5344CB8AC3E}">
        <p14:creationId xmlns:p14="http://schemas.microsoft.com/office/powerpoint/2010/main" val="2040681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EBD935-50CF-255F-860E-6C1A87DD39D7}"/>
              </a:ext>
            </a:extLst>
          </p:cNvPr>
          <p:cNvSpPr>
            <a:spLocks noGrp="1"/>
          </p:cNvSpPr>
          <p:nvPr>
            <p:ph type="title"/>
          </p:nvPr>
        </p:nvSpPr>
        <p:spPr/>
        <p:txBody>
          <a:bodyPr/>
          <a:lstStyle/>
          <a:p>
            <a:r>
              <a:rPr lang="ky-KG" dirty="0"/>
              <a:t>СЭӨПнын сунушталган структурасы</a:t>
            </a:r>
            <a:endParaRPr lang="ru-RU" dirty="0"/>
          </a:p>
        </p:txBody>
      </p:sp>
      <p:sp>
        <p:nvSpPr>
          <p:cNvPr id="3" name="Объект 2">
            <a:extLst>
              <a:ext uri="{FF2B5EF4-FFF2-40B4-BE49-F238E27FC236}">
                <a16:creationId xmlns:a16="http://schemas.microsoft.com/office/drawing/2014/main" id="{0D28178B-D96E-4BC5-4CBC-192D0A89E6EA}"/>
              </a:ext>
            </a:extLst>
          </p:cNvPr>
          <p:cNvSpPr>
            <a:spLocks noGrp="1"/>
          </p:cNvSpPr>
          <p:nvPr>
            <p:ph idx="1"/>
          </p:nvPr>
        </p:nvSpPr>
        <p:spPr/>
        <p:txBody>
          <a:bodyPr>
            <a:normAutofit fontScale="92500" lnSpcReduction="20000"/>
          </a:bodyPr>
          <a:lstStyle/>
          <a:p>
            <a:pPr marL="0" lvl="0" indent="0">
              <a:buNone/>
            </a:pPr>
            <a:r>
              <a:rPr lang="ky-KG" b="1" dirty="0"/>
              <a:t>Тиркемелер</a:t>
            </a:r>
            <a:r>
              <a:rPr lang="ru-RU" dirty="0"/>
              <a:t>:</a:t>
            </a:r>
            <a:endParaRPr lang="ky-KG" dirty="0"/>
          </a:p>
          <a:p>
            <a:pPr lvl="0">
              <a:buFont typeface="Wingdings" panose="05000000000000000000" pitchFamily="2" charset="2"/>
              <a:buChar char="Ø"/>
            </a:pPr>
            <a:r>
              <a:rPr lang="ky-KG" dirty="0"/>
              <a:t>Өнүгүү программасын ишке ашыруу боюнча аракеттер Планы</a:t>
            </a:r>
          </a:p>
          <a:p>
            <a:pPr>
              <a:buFont typeface="Wingdings" panose="05000000000000000000" pitchFamily="2" charset="2"/>
              <a:buChar char="Ø"/>
            </a:pPr>
            <a:r>
              <a:rPr lang="ky-KG" dirty="0"/>
              <a:t>МжБ планы</a:t>
            </a:r>
          </a:p>
          <a:p>
            <a:pPr>
              <a:buFont typeface="Wingdings" panose="05000000000000000000" pitchFamily="2" charset="2"/>
              <a:buChar char="Ø"/>
            </a:pPr>
            <a:r>
              <a:rPr lang="ky-KG" dirty="0"/>
              <a:t>Жогору турган органга суроо-талаптар (зарыл болсо)</a:t>
            </a:r>
          </a:p>
          <a:p>
            <a:pPr>
              <a:buFont typeface="Wingdings" panose="05000000000000000000" pitchFamily="2" charset="2"/>
              <a:buChar char="Ø"/>
            </a:pPr>
            <a:r>
              <a:rPr lang="ky-KG" dirty="0"/>
              <a:t>ЖӨБ органдарынын функциялары жана ыйгарым укуктары боюнча мыйзамдарга анализ жасоо</a:t>
            </a:r>
          </a:p>
          <a:p>
            <a:pPr>
              <a:buFont typeface="Wingdings" panose="05000000000000000000" pitchFamily="2" charset="2"/>
              <a:buChar char="Ø"/>
            </a:pPr>
            <a:r>
              <a:rPr lang="ky-KG" dirty="0"/>
              <a:t>Учурдагы кырдаалга жасалган анализ боюнча отчеттор (ички жана тышкы чөйрөлөр)</a:t>
            </a:r>
          </a:p>
          <a:p>
            <a:pPr>
              <a:buFont typeface="Wingdings" panose="05000000000000000000" pitchFamily="2" charset="2"/>
              <a:buChar char="Ø"/>
            </a:pPr>
            <a:r>
              <a:rPr lang="ky-KG" dirty="0"/>
              <a:t>Калктын муктаждыктарын аныктоо боюнча (ЖМБА) иш-чаралардын отчеттору</a:t>
            </a:r>
          </a:p>
          <a:p>
            <a:pPr>
              <a:buFont typeface="Wingdings" panose="05000000000000000000" pitchFamily="2" charset="2"/>
              <a:buChar char="Ø"/>
            </a:pPr>
            <a:r>
              <a:rPr lang="ky-KG" dirty="0"/>
              <a:t>Жумушчу топтун курамы жана планы</a:t>
            </a:r>
          </a:p>
          <a:p>
            <a:pPr marL="0" indent="0">
              <a:buNone/>
            </a:pPr>
            <a:endParaRPr lang="ru-RU" dirty="0"/>
          </a:p>
        </p:txBody>
      </p:sp>
    </p:spTree>
    <p:extLst>
      <p:ext uri="{BB962C8B-B14F-4D97-AF65-F5344CB8AC3E}">
        <p14:creationId xmlns:p14="http://schemas.microsoft.com/office/powerpoint/2010/main" val="2516455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A9C5C9-AC18-24FC-E184-E51A7E5F703F}"/>
              </a:ext>
            </a:extLst>
          </p:cNvPr>
          <p:cNvSpPr>
            <a:spLocks noGrp="1"/>
          </p:cNvSpPr>
          <p:nvPr>
            <p:ph type="title"/>
          </p:nvPr>
        </p:nvSpPr>
        <p:spPr/>
        <p:txBody>
          <a:bodyPr/>
          <a:lstStyle/>
          <a:p>
            <a:r>
              <a:rPr lang="ky-KG" dirty="0"/>
              <a:t>СЭӨПны даярдоо процессин уюштуруу</a:t>
            </a:r>
            <a:endParaRPr lang="ru-RU" dirty="0"/>
          </a:p>
        </p:txBody>
      </p:sp>
      <p:sp>
        <p:nvSpPr>
          <p:cNvPr id="3" name="Объект 2">
            <a:extLst>
              <a:ext uri="{FF2B5EF4-FFF2-40B4-BE49-F238E27FC236}">
                <a16:creationId xmlns:a16="http://schemas.microsoft.com/office/drawing/2014/main" id="{57C69E9E-5F58-EE38-A0E3-10FD09239712}"/>
              </a:ext>
            </a:extLst>
          </p:cNvPr>
          <p:cNvSpPr>
            <a:spLocks noGrp="1"/>
          </p:cNvSpPr>
          <p:nvPr>
            <p:ph idx="1"/>
          </p:nvPr>
        </p:nvSpPr>
        <p:spPr/>
        <p:txBody>
          <a:bodyPr/>
          <a:lstStyle/>
          <a:p>
            <a:pPr marL="0" indent="0">
              <a:spcBef>
                <a:spcPts val="1200"/>
              </a:spcBef>
              <a:spcAft>
                <a:spcPts val="1200"/>
              </a:spcAft>
              <a:buNone/>
            </a:pPr>
            <a:r>
              <a:rPr lang="ky-KG" dirty="0"/>
              <a:t>Айыл өкмөтүнүн башчысы/шаардын мэри Өнүгүү программасынын долбоорун даярдоо тууралуу буйрук чыгарат, анда жумушчу топтун курамы көрсөтүлөт.</a:t>
            </a:r>
          </a:p>
          <a:p>
            <a:pPr marL="0" indent="0">
              <a:spcBef>
                <a:spcPts val="1200"/>
              </a:spcBef>
              <a:spcAft>
                <a:spcPts val="1200"/>
              </a:spcAft>
              <a:buNone/>
            </a:pPr>
            <a:r>
              <a:rPr lang="ky-KG" b="1" dirty="0"/>
              <a:t>Жумушчу топтун курамына төмөнкүлөрдү киргизүү сунушталат:</a:t>
            </a:r>
          </a:p>
          <a:p>
            <a:pPr>
              <a:spcBef>
                <a:spcPts val="0"/>
              </a:spcBef>
              <a:spcAft>
                <a:spcPts val="0"/>
              </a:spcAft>
            </a:pPr>
            <a:r>
              <a:rPr lang="ky-KG" dirty="0"/>
              <a:t>АӨ башчысынын орун басары/вице-мэр (жумушчу топтун жетекчиси); </a:t>
            </a:r>
          </a:p>
          <a:p>
            <a:pPr>
              <a:spcBef>
                <a:spcPts val="0"/>
              </a:spcBef>
              <a:spcAft>
                <a:spcPts val="0"/>
              </a:spcAft>
            </a:pPr>
            <a:r>
              <a:rPr lang="ky-KG" dirty="0"/>
              <a:t>(АӨ башчысынын орун басары/вице-мэр болбогон учурда АӨнүн жооптуу катчысын/ мэрия аппаратынын жетекчисин кошуу сунушталат);</a:t>
            </a:r>
          </a:p>
          <a:p>
            <a:endParaRPr lang="ru-RU" dirty="0"/>
          </a:p>
        </p:txBody>
      </p:sp>
    </p:spTree>
    <p:extLst>
      <p:ext uri="{BB962C8B-B14F-4D97-AF65-F5344CB8AC3E}">
        <p14:creationId xmlns:p14="http://schemas.microsoft.com/office/powerpoint/2010/main" val="3514633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9600E7-2102-66D9-E3E8-2B3D71B2592D}"/>
              </a:ext>
            </a:extLst>
          </p:cNvPr>
          <p:cNvSpPr>
            <a:spLocks noGrp="1"/>
          </p:cNvSpPr>
          <p:nvPr>
            <p:ph type="title"/>
          </p:nvPr>
        </p:nvSpPr>
        <p:spPr/>
        <p:txBody>
          <a:bodyPr/>
          <a:lstStyle/>
          <a:p>
            <a:r>
              <a:rPr lang="ky-KG" sz="4400" b="1" dirty="0"/>
              <a:t>Өнүгүү (өнүктүрүү)дегенди кандай түшүнөсүз ?</a:t>
            </a:r>
            <a:endParaRPr lang="ru-RU" b="1" dirty="0"/>
          </a:p>
        </p:txBody>
      </p:sp>
      <p:sp>
        <p:nvSpPr>
          <p:cNvPr id="3" name="Объект 2">
            <a:extLst>
              <a:ext uri="{FF2B5EF4-FFF2-40B4-BE49-F238E27FC236}">
                <a16:creationId xmlns:a16="http://schemas.microsoft.com/office/drawing/2014/main" id="{A4455A90-7426-6028-5927-163703BE28F5}"/>
              </a:ext>
            </a:extLst>
          </p:cNvPr>
          <p:cNvSpPr>
            <a:spLocks noGrp="1"/>
          </p:cNvSpPr>
          <p:nvPr>
            <p:ph idx="1"/>
          </p:nvPr>
        </p:nvSpPr>
        <p:spPr/>
        <p:txBody>
          <a:bodyPr/>
          <a:lstStyle/>
          <a:p>
            <a:r>
              <a:rPr lang="ky-KG" sz="2800" dirty="0"/>
              <a:t>Талкуу</a:t>
            </a:r>
          </a:p>
          <a:p>
            <a:pPr marL="0" indent="0">
              <a:buNone/>
            </a:pPr>
            <a:endParaRPr lang="ky-KG" sz="2800" dirty="0"/>
          </a:p>
          <a:p>
            <a:pPr marL="0" indent="0">
              <a:buNone/>
            </a:pPr>
            <a:endParaRPr lang="ky-KG" sz="2800" dirty="0"/>
          </a:p>
          <a:p>
            <a:pPr marL="0" indent="0">
              <a:buNone/>
            </a:pPr>
            <a:endParaRPr lang="ky-KG" sz="2800" dirty="0"/>
          </a:p>
          <a:p>
            <a:pPr marL="0" indent="0">
              <a:buNone/>
            </a:pPr>
            <a:endParaRPr lang="ky-KG" sz="2800" dirty="0"/>
          </a:p>
          <a:p>
            <a:r>
              <a:rPr lang="ky-KG" sz="2800" dirty="0"/>
              <a:t>Өнүгүүгө мисал келтириңиз.</a:t>
            </a:r>
          </a:p>
          <a:p>
            <a:endParaRPr lang="ru-RU" dirty="0"/>
          </a:p>
        </p:txBody>
      </p:sp>
    </p:spTree>
    <p:extLst>
      <p:ext uri="{BB962C8B-B14F-4D97-AF65-F5344CB8AC3E}">
        <p14:creationId xmlns:p14="http://schemas.microsoft.com/office/powerpoint/2010/main" val="2180628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4AA171-E943-75D2-9978-AA8BB97B8DB1}"/>
              </a:ext>
            </a:extLst>
          </p:cNvPr>
          <p:cNvSpPr>
            <a:spLocks noGrp="1"/>
          </p:cNvSpPr>
          <p:nvPr>
            <p:ph type="title"/>
          </p:nvPr>
        </p:nvSpPr>
        <p:spPr/>
        <p:txBody>
          <a:bodyPr/>
          <a:lstStyle/>
          <a:p>
            <a:r>
              <a:rPr lang="ky-KG" dirty="0"/>
              <a:t>СЭӨПны даярдоо процессин уюштуруу</a:t>
            </a:r>
            <a:endParaRPr lang="ru-RU" dirty="0"/>
          </a:p>
        </p:txBody>
      </p:sp>
      <p:sp>
        <p:nvSpPr>
          <p:cNvPr id="3" name="Объект 2">
            <a:extLst>
              <a:ext uri="{FF2B5EF4-FFF2-40B4-BE49-F238E27FC236}">
                <a16:creationId xmlns:a16="http://schemas.microsoft.com/office/drawing/2014/main" id="{0C29401E-4689-4E88-BA10-C02DC7DF832F}"/>
              </a:ext>
            </a:extLst>
          </p:cNvPr>
          <p:cNvSpPr>
            <a:spLocks noGrp="1"/>
          </p:cNvSpPr>
          <p:nvPr>
            <p:ph idx="1"/>
          </p:nvPr>
        </p:nvSpPr>
        <p:spPr/>
        <p:txBody>
          <a:bodyPr/>
          <a:lstStyle/>
          <a:p>
            <a:r>
              <a:rPr lang="ky-KG" dirty="0"/>
              <a:t>айыл өкмөтүнүн/мэриянын адистерин</a:t>
            </a:r>
          </a:p>
          <a:p>
            <a:r>
              <a:rPr lang="ky-KG" dirty="0"/>
              <a:t>мамлекеттик, муниципалдык мекемелердин жана ишканалардын жетекчилери;</a:t>
            </a:r>
          </a:p>
          <a:p>
            <a:r>
              <a:rPr lang="ky-KG" dirty="0"/>
              <a:t>жергиликтүү кеңештин депутаттары (жергиликтүү кеңештин төрагасы, жергиликтүү кеңештин төрагасынын орун басары, туруктуу комиссиялардын төрагалары) (үчтөн ашпаган депутатты киргизүү сунушталат);</a:t>
            </a:r>
          </a:p>
          <a:p>
            <a:r>
              <a:rPr lang="ky-KG" dirty="0"/>
              <a:t>тышкы эксперттер (макулдашуу боюнча),</a:t>
            </a:r>
          </a:p>
          <a:p>
            <a:r>
              <a:rPr lang="ky-KG" dirty="0"/>
              <a:t>коммерциялык эмес уюмдардын өкүлдөрү (макулдашуу боюнча);</a:t>
            </a:r>
          </a:p>
          <a:p>
            <a:endParaRPr lang="ru-RU" dirty="0"/>
          </a:p>
        </p:txBody>
      </p:sp>
    </p:spTree>
    <p:extLst>
      <p:ext uri="{BB962C8B-B14F-4D97-AF65-F5344CB8AC3E}">
        <p14:creationId xmlns:p14="http://schemas.microsoft.com/office/powerpoint/2010/main" val="2552817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6DC3BA-B338-94F9-31BA-CD6B1DEDFA5C}"/>
              </a:ext>
            </a:extLst>
          </p:cNvPr>
          <p:cNvSpPr>
            <a:spLocks noGrp="1"/>
          </p:cNvSpPr>
          <p:nvPr>
            <p:ph type="title"/>
          </p:nvPr>
        </p:nvSpPr>
        <p:spPr/>
        <p:txBody>
          <a:bodyPr/>
          <a:lstStyle/>
          <a:p>
            <a:r>
              <a:rPr lang="ky-KG" dirty="0"/>
              <a:t>СЭӨПны даярдоо процессин уюштуруу</a:t>
            </a:r>
            <a:endParaRPr lang="ru-RU" dirty="0"/>
          </a:p>
        </p:txBody>
      </p:sp>
      <p:sp>
        <p:nvSpPr>
          <p:cNvPr id="3" name="Объект 2">
            <a:extLst>
              <a:ext uri="{FF2B5EF4-FFF2-40B4-BE49-F238E27FC236}">
                <a16:creationId xmlns:a16="http://schemas.microsoft.com/office/drawing/2014/main" id="{0F35125D-F689-A3DF-04C7-B8123CC0534F}"/>
              </a:ext>
            </a:extLst>
          </p:cNvPr>
          <p:cNvSpPr>
            <a:spLocks noGrp="1"/>
          </p:cNvSpPr>
          <p:nvPr>
            <p:ph idx="1"/>
          </p:nvPr>
        </p:nvSpPr>
        <p:spPr/>
        <p:txBody>
          <a:bodyPr/>
          <a:lstStyle/>
          <a:p>
            <a:r>
              <a:rPr lang="ky-KG" dirty="0"/>
              <a:t>коомдук уюмдардын өкүлдөрү (аялдар кеңеши, аксакалдар соту, СПА, ТСКАКБ, жайыт комитети, ден соолугунан мүмкүнчүлүгү чектелүү адамдардын өкүлдөрү); </a:t>
            </a:r>
          </a:p>
          <a:p>
            <a:r>
              <a:rPr lang="ky-KG" dirty="0"/>
              <a:t>ишкерлер, дыйкандар.</a:t>
            </a:r>
          </a:p>
          <a:p>
            <a:pPr marL="0" indent="0">
              <a:buNone/>
            </a:pPr>
            <a:r>
              <a:rPr lang="ky-KG" b="1" dirty="0"/>
              <a:t>Сунушталган сан: 9 дан 25 адамга чейин.</a:t>
            </a:r>
          </a:p>
          <a:p>
            <a:pPr marL="0" indent="0">
              <a:buNone/>
            </a:pPr>
            <a:endParaRPr lang="ky-KG" dirty="0"/>
          </a:p>
          <a:p>
            <a:pPr marL="0" indent="0">
              <a:buNone/>
            </a:pPr>
            <a:r>
              <a:rPr lang="ky-KG" dirty="0"/>
              <a:t>Гендердик балансты сактоо зарыл – бир жыныстын өкүлдөрүнүн саны 60 пайыздан ашпашы керек.</a:t>
            </a:r>
          </a:p>
          <a:p>
            <a:endParaRPr lang="ru-RU" dirty="0"/>
          </a:p>
        </p:txBody>
      </p:sp>
    </p:spTree>
    <p:extLst>
      <p:ext uri="{BB962C8B-B14F-4D97-AF65-F5344CB8AC3E}">
        <p14:creationId xmlns:p14="http://schemas.microsoft.com/office/powerpoint/2010/main" val="3480962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434B1C-8D72-CE43-FA77-DC9F7A5C476D}"/>
              </a:ext>
            </a:extLst>
          </p:cNvPr>
          <p:cNvSpPr>
            <a:spLocks noGrp="1"/>
          </p:cNvSpPr>
          <p:nvPr>
            <p:ph type="title"/>
          </p:nvPr>
        </p:nvSpPr>
        <p:spPr/>
        <p:txBody>
          <a:bodyPr>
            <a:normAutofit fontScale="90000"/>
          </a:bodyPr>
          <a:lstStyle/>
          <a:p>
            <a:r>
              <a:rPr lang="ky-KG" dirty="0"/>
              <a:t>Жумушчу топтун функциялары жана ыйгарым укуктары:</a:t>
            </a:r>
            <a:br>
              <a:rPr lang="ky-KG" dirty="0"/>
            </a:br>
            <a:endParaRPr lang="ru-RU" dirty="0"/>
          </a:p>
        </p:txBody>
      </p:sp>
      <p:sp>
        <p:nvSpPr>
          <p:cNvPr id="3" name="Объект 2">
            <a:extLst>
              <a:ext uri="{FF2B5EF4-FFF2-40B4-BE49-F238E27FC236}">
                <a16:creationId xmlns:a16="http://schemas.microsoft.com/office/drawing/2014/main" id="{BA340293-7479-ED81-B0BF-B809A340E91F}"/>
              </a:ext>
            </a:extLst>
          </p:cNvPr>
          <p:cNvSpPr>
            <a:spLocks noGrp="1"/>
          </p:cNvSpPr>
          <p:nvPr>
            <p:ph idx="1"/>
          </p:nvPr>
        </p:nvSpPr>
        <p:spPr/>
        <p:txBody>
          <a:bodyPr/>
          <a:lstStyle/>
          <a:p>
            <a:pPr lvl="0">
              <a:spcBef>
                <a:spcPts val="1200"/>
              </a:spcBef>
              <a:spcAft>
                <a:spcPts val="1200"/>
              </a:spcAft>
            </a:pPr>
            <a:r>
              <a:rPr lang="ky-KG" dirty="0"/>
              <a:t>Өнүгүү программасын даярдап, анализ жасоо үчүн зарыл болгон маалыматты суратып алуу;</a:t>
            </a:r>
          </a:p>
          <a:p>
            <a:pPr lvl="0">
              <a:spcBef>
                <a:spcPts val="1200"/>
              </a:spcBef>
              <a:spcAft>
                <a:spcPts val="1200"/>
              </a:spcAft>
            </a:pPr>
            <a:r>
              <a:rPr lang="ky-KG" dirty="0"/>
              <a:t>калктын муктаждыктарын жана керектөөлөрүн аныктоо үчүн алар менен жолугушууларды өткөрүү;</a:t>
            </a:r>
          </a:p>
          <a:p>
            <a:pPr lvl="0">
              <a:spcBef>
                <a:spcPts val="1200"/>
              </a:spcBef>
              <a:spcAft>
                <a:spcPts val="1200"/>
              </a:spcAft>
            </a:pPr>
            <a:r>
              <a:rPr lang="ky-KG" dirty="0"/>
              <a:t>консультанттар жана адистер (эксперттер) менен жолугушууларды өткөрүү;</a:t>
            </a:r>
          </a:p>
          <a:p>
            <a:pPr lvl="0">
              <a:spcBef>
                <a:spcPts val="1200"/>
              </a:spcBef>
              <a:spcAft>
                <a:spcPts val="1200"/>
              </a:spcAft>
            </a:pPr>
            <a:r>
              <a:rPr lang="ky-KG" dirty="0"/>
              <a:t>Өнүгүү программасынын долбоорун иштеп чыгуу.</a:t>
            </a:r>
            <a:endParaRPr lang="ru-RU" dirty="0"/>
          </a:p>
        </p:txBody>
      </p:sp>
    </p:spTree>
    <p:extLst>
      <p:ext uri="{BB962C8B-B14F-4D97-AF65-F5344CB8AC3E}">
        <p14:creationId xmlns:p14="http://schemas.microsoft.com/office/powerpoint/2010/main" val="1343455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CCA425-00AF-D439-5A12-FF012B937D72}"/>
              </a:ext>
            </a:extLst>
          </p:cNvPr>
          <p:cNvSpPr>
            <a:spLocks noGrp="1"/>
          </p:cNvSpPr>
          <p:nvPr>
            <p:ph type="title"/>
          </p:nvPr>
        </p:nvSpPr>
        <p:spPr/>
        <p:txBody>
          <a:bodyPr>
            <a:normAutofit fontScale="90000"/>
          </a:bodyPr>
          <a:lstStyle/>
          <a:p>
            <a:br>
              <a:rPr lang="ky-KG" dirty="0"/>
            </a:br>
            <a:r>
              <a:rPr lang="ky-KG" dirty="0"/>
              <a:t>Жумушчу топтун функциялары жана ыйгарым укуктары:</a:t>
            </a:r>
            <a:endParaRPr lang="ru-RU" dirty="0"/>
          </a:p>
        </p:txBody>
      </p:sp>
      <p:sp>
        <p:nvSpPr>
          <p:cNvPr id="3" name="Объект 2">
            <a:extLst>
              <a:ext uri="{FF2B5EF4-FFF2-40B4-BE49-F238E27FC236}">
                <a16:creationId xmlns:a16="http://schemas.microsoft.com/office/drawing/2014/main" id="{5086C79D-D1BD-8C3C-1437-5799B0C7EB27}"/>
              </a:ext>
            </a:extLst>
          </p:cNvPr>
          <p:cNvSpPr>
            <a:spLocks noGrp="1"/>
          </p:cNvSpPr>
          <p:nvPr>
            <p:ph idx="1"/>
          </p:nvPr>
        </p:nvSpPr>
        <p:spPr/>
        <p:txBody>
          <a:bodyPr>
            <a:normAutofit lnSpcReduction="10000"/>
          </a:bodyPr>
          <a:lstStyle/>
          <a:p>
            <a:pPr lvl="0">
              <a:spcBef>
                <a:spcPts val="1200"/>
              </a:spcBef>
              <a:spcAft>
                <a:spcPts val="1200"/>
              </a:spcAft>
            </a:pPr>
            <a:r>
              <a:rPr lang="ky-KG" dirty="0"/>
              <a:t>демилге көтөрүп, Өнүгүү программасынын долбоорун калк, ЖӨБ органдары, өнөктөштөр жана башка кызыкдар жактар менен чогуу талкуулоого катышуу;</a:t>
            </a:r>
          </a:p>
          <a:p>
            <a:pPr lvl="0">
              <a:spcBef>
                <a:spcPts val="1200"/>
              </a:spcBef>
              <a:spcAft>
                <a:spcPts val="1200"/>
              </a:spcAft>
            </a:pPr>
            <a:r>
              <a:rPr lang="ky-KG" dirty="0"/>
              <a:t>Өнүгүү программасынын макулдашылган долбоорун ЖӨБдүн аткаруу органына берүү;</a:t>
            </a:r>
          </a:p>
          <a:p>
            <a:pPr lvl="0">
              <a:spcBef>
                <a:spcPts val="1200"/>
              </a:spcBef>
              <a:spcAft>
                <a:spcPts val="1200"/>
              </a:spcAft>
            </a:pPr>
            <a:r>
              <a:rPr lang="ky-KG" dirty="0"/>
              <a:t>Өнүгүү программасынын долбоорун карап жатканда жергиликтүү кеңештин сессиясына катышуу;</a:t>
            </a:r>
          </a:p>
          <a:p>
            <a:pPr>
              <a:spcBef>
                <a:spcPts val="1200"/>
              </a:spcBef>
              <a:spcAft>
                <a:spcPts val="1200"/>
              </a:spcAft>
            </a:pPr>
            <a:r>
              <a:rPr lang="ky-KG" dirty="0"/>
              <a:t>Өнүгүү программасынын долбоорун даярдоо үчүн зарыл болгон башка ыйгарым укуктар</a:t>
            </a:r>
          </a:p>
          <a:p>
            <a:endParaRPr lang="ru-RU" dirty="0"/>
          </a:p>
        </p:txBody>
      </p:sp>
    </p:spTree>
    <p:extLst>
      <p:ext uri="{BB962C8B-B14F-4D97-AF65-F5344CB8AC3E}">
        <p14:creationId xmlns:p14="http://schemas.microsoft.com/office/powerpoint/2010/main" val="1084819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385D29-C1D4-DC32-10B2-A328AC5876FB}"/>
              </a:ext>
            </a:extLst>
          </p:cNvPr>
          <p:cNvSpPr>
            <a:spLocks noGrp="1"/>
          </p:cNvSpPr>
          <p:nvPr>
            <p:ph type="title"/>
          </p:nvPr>
        </p:nvSpPr>
        <p:spPr/>
        <p:txBody>
          <a:bodyPr/>
          <a:lstStyle/>
          <a:p>
            <a:r>
              <a:rPr lang="ky-KG" dirty="0"/>
              <a:t>Жумушчу топтун ишин уюштуруу:</a:t>
            </a:r>
            <a:endParaRPr lang="ru-RU" dirty="0"/>
          </a:p>
        </p:txBody>
      </p:sp>
      <p:sp>
        <p:nvSpPr>
          <p:cNvPr id="3" name="Объект 2">
            <a:extLst>
              <a:ext uri="{FF2B5EF4-FFF2-40B4-BE49-F238E27FC236}">
                <a16:creationId xmlns:a16="http://schemas.microsoft.com/office/drawing/2014/main" id="{BE055A87-F1A1-8B02-A5DA-A48500373074}"/>
              </a:ext>
            </a:extLst>
          </p:cNvPr>
          <p:cNvSpPr>
            <a:spLocks noGrp="1"/>
          </p:cNvSpPr>
          <p:nvPr>
            <p:ph idx="1"/>
          </p:nvPr>
        </p:nvSpPr>
        <p:spPr/>
        <p:txBody>
          <a:bodyPr>
            <a:normAutofit fontScale="92500" lnSpcReduction="20000"/>
          </a:bodyPr>
          <a:lstStyle/>
          <a:p>
            <a:pPr>
              <a:spcBef>
                <a:spcPts val="1200"/>
              </a:spcBef>
              <a:spcAft>
                <a:spcPts val="1200"/>
              </a:spcAft>
            </a:pPr>
            <a:r>
              <a:rPr lang="ky-KG" sz="2800" dirty="0"/>
              <a:t>Жумушчу топтун (мындан ары – ЖТ) төрагасын айыл өкмөтүнүн башчысы/шаардын мэри дайындайт.</a:t>
            </a:r>
          </a:p>
          <a:p>
            <a:pPr>
              <a:spcBef>
                <a:spcPts val="1200"/>
              </a:spcBef>
              <a:spcAft>
                <a:spcPts val="1200"/>
              </a:spcAft>
            </a:pPr>
            <a:r>
              <a:rPr lang="ky-KG" sz="2800" dirty="0"/>
              <a:t>ЖТга караштуу катчылыкты түзүү сунушталат, ага анализ жасоо, документтерди даярдоо көндүмдөрүнө ээ болгон, компьютерде иштей алган АӨ/мэрия адистери кирет.</a:t>
            </a:r>
          </a:p>
          <a:p>
            <a:pPr>
              <a:spcBef>
                <a:spcPts val="1200"/>
              </a:spcBef>
              <a:spcAft>
                <a:spcPts val="1200"/>
              </a:spcAft>
            </a:pPr>
            <a:r>
              <a:rPr lang="ky-KG" sz="2800" dirty="0"/>
              <a:t>ЖТ ишин уюштуруу, координациялоо жана контролдоо ЖТ төрагасынын негизги милдеттери болуп саналат.</a:t>
            </a:r>
          </a:p>
          <a:p>
            <a:pPr>
              <a:spcBef>
                <a:spcPts val="1200"/>
              </a:spcBef>
              <a:spcAft>
                <a:spcPts val="1200"/>
              </a:spcAft>
            </a:pPr>
            <a:r>
              <a:rPr lang="ky-KG" sz="2800" dirty="0"/>
              <a:t>Материалдарды чогултуу, жалпылоо жана анализдөө, СЭӨП долбоорун даярдоо, документтерди жүргүзүү жана ЖТнын зарыл болгон иш-чараларын, ошондой эле СЭӨП долбоорунун талкуусун уюштуруу катчылыктын негизги милдеттерине кирет.</a:t>
            </a:r>
          </a:p>
          <a:p>
            <a:endParaRPr lang="ru-RU" dirty="0"/>
          </a:p>
        </p:txBody>
      </p:sp>
    </p:spTree>
    <p:extLst>
      <p:ext uri="{BB962C8B-B14F-4D97-AF65-F5344CB8AC3E}">
        <p14:creationId xmlns:p14="http://schemas.microsoft.com/office/powerpoint/2010/main" val="36363029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23FC73D-5EA9-577B-7BCE-2773C09BB964}"/>
              </a:ext>
            </a:extLst>
          </p:cNvPr>
          <p:cNvSpPr>
            <a:spLocks noGrp="1"/>
          </p:cNvSpPr>
          <p:nvPr>
            <p:ph type="title"/>
          </p:nvPr>
        </p:nvSpPr>
        <p:spPr/>
        <p:txBody>
          <a:bodyPr/>
          <a:lstStyle/>
          <a:p>
            <a:r>
              <a:rPr lang="ky-KG" dirty="0"/>
              <a:t>Жумушчу топтун ишин уюштуруу</a:t>
            </a:r>
            <a:r>
              <a:rPr lang="ru-RU" dirty="0"/>
              <a:t>:</a:t>
            </a:r>
          </a:p>
        </p:txBody>
      </p:sp>
      <p:sp>
        <p:nvSpPr>
          <p:cNvPr id="3" name="Объект 2">
            <a:extLst>
              <a:ext uri="{FF2B5EF4-FFF2-40B4-BE49-F238E27FC236}">
                <a16:creationId xmlns:a16="http://schemas.microsoft.com/office/drawing/2014/main" id="{3B9E91B6-3BBC-350E-D715-808B66F91CAD}"/>
              </a:ext>
            </a:extLst>
          </p:cNvPr>
          <p:cNvSpPr>
            <a:spLocks noGrp="1"/>
          </p:cNvSpPr>
          <p:nvPr>
            <p:ph idx="1"/>
          </p:nvPr>
        </p:nvSpPr>
        <p:spPr/>
        <p:txBody>
          <a:bodyPr/>
          <a:lstStyle/>
          <a:p>
            <a:pPr>
              <a:spcBef>
                <a:spcPts val="1200"/>
              </a:spcBef>
              <a:spcAft>
                <a:spcPts val="1200"/>
              </a:spcAft>
            </a:pPr>
            <a:r>
              <a:rPr lang="ky-KG" dirty="0"/>
              <a:t>ЖТ (катчылык да) жыйындарды, кабинеттик изилдөөлөрдү өткөрүү, калк, уюмдар, мекемелер, эксперттер жана башка кызыкдар жактар менен жолугушууларды уюштуруу аркылуу өз ишин жүзөгө ашырат.</a:t>
            </a:r>
          </a:p>
          <a:p>
            <a:pPr>
              <a:spcBef>
                <a:spcPts val="1200"/>
              </a:spcBef>
              <a:spcAft>
                <a:spcPts val="1200"/>
              </a:spcAft>
            </a:pPr>
            <a:r>
              <a:rPr lang="ky-KG" dirty="0"/>
              <a:t>ЖТнын натыйжалуу ишин уюштуруу үчүн АӨ башчысы/мэр Өнүгүү программасын даярдоо боюнча ЖТ мүчөлөрү үчүн окууну уюштурса болот.</a:t>
            </a:r>
          </a:p>
          <a:p>
            <a:pPr>
              <a:spcBef>
                <a:spcPts val="1200"/>
              </a:spcBef>
              <a:spcAft>
                <a:spcPts val="1200"/>
              </a:spcAft>
            </a:pPr>
            <a:r>
              <a:rPr lang="ky-KG" dirty="0"/>
              <a:t>Өнүгүү программасын иштеп чыгуу процессин уюштуруу максатында жумушчу топ Иш планын түзөт жана бекитет</a:t>
            </a:r>
            <a:endParaRPr lang="ru-RU" dirty="0"/>
          </a:p>
        </p:txBody>
      </p:sp>
    </p:spTree>
    <p:extLst>
      <p:ext uri="{BB962C8B-B14F-4D97-AF65-F5344CB8AC3E}">
        <p14:creationId xmlns:p14="http://schemas.microsoft.com/office/powerpoint/2010/main" val="780124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213870-3C44-D6F0-1EBF-D93CD77C5DBB}"/>
              </a:ext>
            </a:extLst>
          </p:cNvPr>
          <p:cNvSpPr>
            <a:spLocks noGrp="1"/>
          </p:cNvSpPr>
          <p:nvPr>
            <p:ph type="title"/>
          </p:nvPr>
        </p:nvSpPr>
        <p:spPr/>
        <p:txBody>
          <a:bodyPr/>
          <a:lstStyle/>
          <a:p>
            <a:r>
              <a:rPr lang="ky-KG" dirty="0"/>
              <a:t>Бул маанилүү: сунуштамалар</a:t>
            </a:r>
            <a:endParaRPr lang="ru-RU" dirty="0"/>
          </a:p>
        </p:txBody>
      </p:sp>
      <p:sp>
        <p:nvSpPr>
          <p:cNvPr id="3" name="Объект 2">
            <a:extLst>
              <a:ext uri="{FF2B5EF4-FFF2-40B4-BE49-F238E27FC236}">
                <a16:creationId xmlns:a16="http://schemas.microsoft.com/office/drawing/2014/main" id="{B2E933C2-8060-3288-3B7D-A1468BFE3750}"/>
              </a:ext>
            </a:extLst>
          </p:cNvPr>
          <p:cNvSpPr>
            <a:spLocks noGrp="1"/>
          </p:cNvSpPr>
          <p:nvPr>
            <p:ph idx="1"/>
          </p:nvPr>
        </p:nvSpPr>
        <p:spPr/>
        <p:txBody>
          <a:bodyPr/>
          <a:lstStyle/>
          <a:p>
            <a:r>
              <a:rPr lang="ky-KG" dirty="0"/>
              <a:t>Маалымат чогултуп, талдап, социалдык-экономикалык өнүгүү программасын даярдоо үчүн ЖӨБ органдары тышкы эксперттерди/адистерди тарта алат.</a:t>
            </a:r>
          </a:p>
          <a:p>
            <a:pPr marL="0" indent="0">
              <a:buNone/>
            </a:pPr>
            <a:r>
              <a:rPr lang="ky-KG" dirty="0"/>
              <a:t>Мисалы:</a:t>
            </a:r>
          </a:p>
          <a:p>
            <a:r>
              <a:rPr lang="ky-KG" dirty="0"/>
              <a:t>Пландоо чөйрөсүндөгү адистерди/эксперттерди.</a:t>
            </a:r>
          </a:p>
          <a:p>
            <a:r>
              <a:rPr lang="ky-KG" dirty="0"/>
              <a:t>Атайын адистер: архиекторлор, экономисттер, юристтер ж.б.</a:t>
            </a:r>
          </a:p>
          <a:p>
            <a:r>
              <a:rPr lang="ky-KG" dirty="0"/>
              <a:t>Муниципалдык менчикти, ресурстарды ж.б.  башкаруу боюнча эксперттер.</a:t>
            </a:r>
          </a:p>
          <a:p>
            <a:endParaRPr lang="ru-RU" dirty="0"/>
          </a:p>
        </p:txBody>
      </p:sp>
    </p:spTree>
    <p:extLst>
      <p:ext uri="{BB962C8B-B14F-4D97-AF65-F5344CB8AC3E}">
        <p14:creationId xmlns:p14="http://schemas.microsoft.com/office/powerpoint/2010/main" val="2250673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4B26A7-7AC2-1333-568C-03EC8ADE7C84}"/>
              </a:ext>
            </a:extLst>
          </p:cNvPr>
          <p:cNvSpPr>
            <a:spLocks noGrp="1"/>
          </p:cNvSpPr>
          <p:nvPr>
            <p:ph type="title"/>
          </p:nvPr>
        </p:nvSpPr>
        <p:spPr/>
        <p:txBody>
          <a:bodyPr/>
          <a:lstStyle/>
          <a:p>
            <a:r>
              <a:rPr lang="ky-KG" dirty="0"/>
              <a:t>Мисал: Жумушчу топтун планынын форматы</a:t>
            </a:r>
            <a:endParaRPr lang="ru-RU" dirty="0"/>
          </a:p>
        </p:txBody>
      </p:sp>
      <p:graphicFrame>
        <p:nvGraphicFramePr>
          <p:cNvPr id="4" name="Объект 5">
            <a:extLst>
              <a:ext uri="{FF2B5EF4-FFF2-40B4-BE49-F238E27FC236}">
                <a16:creationId xmlns:a16="http://schemas.microsoft.com/office/drawing/2014/main" id="{00EE9B0A-0BCD-D5B2-A72A-4AC04E8C1818}"/>
              </a:ext>
            </a:extLst>
          </p:cNvPr>
          <p:cNvGraphicFramePr>
            <a:graphicFrameLocks noGrp="1"/>
          </p:cNvGraphicFramePr>
          <p:nvPr>
            <p:ph idx="1"/>
            <p:extLst>
              <p:ext uri="{D42A27DB-BD31-4B8C-83A1-F6EECF244321}">
                <p14:modId xmlns:p14="http://schemas.microsoft.com/office/powerpoint/2010/main" val="2579819627"/>
              </p:ext>
            </p:extLst>
          </p:nvPr>
        </p:nvGraphicFramePr>
        <p:xfrm>
          <a:off x="351692" y="1978729"/>
          <a:ext cx="11347939" cy="2671238"/>
        </p:xfrm>
        <a:graphic>
          <a:graphicData uri="http://schemas.openxmlformats.org/drawingml/2006/table">
            <a:tbl>
              <a:tblPr firstRow="1" firstCol="1" bandRow="1"/>
              <a:tblGrid>
                <a:gridCol w="966565">
                  <a:extLst>
                    <a:ext uri="{9D8B030D-6E8A-4147-A177-3AD203B41FA5}">
                      <a16:colId xmlns:a16="http://schemas.microsoft.com/office/drawing/2014/main" val="20000"/>
                    </a:ext>
                  </a:extLst>
                </a:gridCol>
                <a:gridCol w="2353359">
                  <a:extLst>
                    <a:ext uri="{9D8B030D-6E8A-4147-A177-3AD203B41FA5}">
                      <a16:colId xmlns:a16="http://schemas.microsoft.com/office/drawing/2014/main" val="20001"/>
                    </a:ext>
                  </a:extLst>
                </a:gridCol>
                <a:gridCol w="2416397">
                  <a:extLst>
                    <a:ext uri="{9D8B030D-6E8A-4147-A177-3AD203B41FA5}">
                      <a16:colId xmlns:a16="http://schemas.microsoft.com/office/drawing/2014/main" val="20002"/>
                    </a:ext>
                  </a:extLst>
                </a:gridCol>
                <a:gridCol w="1985292">
                  <a:extLst>
                    <a:ext uri="{9D8B030D-6E8A-4147-A177-3AD203B41FA5}">
                      <a16:colId xmlns:a16="http://schemas.microsoft.com/office/drawing/2014/main" val="20003"/>
                    </a:ext>
                  </a:extLst>
                </a:gridCol>
                <a:gridCol w="1461155">
                  <a:extLst>
                    <a:ext uri="{9D8B030D-6E8A-4147-A177-3AD203B41FA5}">
                      <a16:colId xmlns:a16="http://schemas.microsoft.com/office/drawing/2014/main" val="20004"/>
                    </a:ext>
                  </a:extLst>
                </a:gridCol>
                <a:gridCol w="2165171">
                  <a:extLst>
                    <a:ext uri="{9D8B030D-6E8A-4147-A177-3AD203B41FA5}">
                      <a16:colId xmlns:a16="http://schemas.microsoft.com/office/drawing/2014/main" val="20005"/>
                    </a:ext>
                  </a:extLst>
                </a:gridCol>
              </a:tblGrid>
              <a:tr h="834809">
                <a:tc>
                  <a:txBody>
                    <a:bodyPr/>
                    <a:lstStyle/>
                    <a:p>
                      <a:pPr algn="l">
                        <a:lnSpc>
                          <a:spcPct val="107000"/>
                        </a:lnSpc>
                        <a:spcAft>
                          <a:spcPts val="800"/>
                        </a:spcAft>
                      </a:pPr>
                      <a:r>
                        <a:rPr lang="ky-KG" sz="1800" b="1" noProof="0">
                          <a:effectLst/>
                          <a:latin typeface="Times New Roman" pitchFamily="18" charset="0"/>
                          <a:ea typeface="Calibri"/>
                          <a:cs typeface="Times New Roman" pitchFamily="18" charset="0"/>
                        </a:rPr>
                        <a:t>№</a:t>
                      </a:r>
                      <a:endParaRPr lang="ky-KG" sz="1800" noProof="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ky-KG" sz="1800" b="1" noProof="0" dirty="0">
                          <a:effectLst/>
                          <a:latin typeface="Times New Roman" pitchFamily="18" charset="0"/>
                          <a:ea typeface="Calibri"/>
                          <a:cs typeface="Times New Roman" pitchFamily="18" charset="0"/>
                        </a:rPr>
                        <a:t>Иш-чаранын аталышы</a:t>
                      </a:r>
                      <a:endParaRPr lang="ky-KG" sz="1800" noProof="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ky-KG" sz="1800" b="1" noProof="0" dirty="0">
                          <a:effectLst/>
                          <a:latin typeface="Times New Roman" pitchFamily="18" charset="0"/>
                          <a:ea typeface="Calibri"/>
                          <a:cs typeface="Times New Roman" pitchFamily="18" charset="0"/>
                        </a:rPr>
                        <a:t>Күтүлгөн жыйынтык</a:t>
                      </a:r>
                      <a:endParaRPr lang="ky-KG" sz="1800" noProof="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ky-KG" sz="1800" b="1" noProof="0" dirty="0">
                          <a:effectLst/>
                          <a:latin typeface="Times New Roman" pitchFamily="18" charset="0"/>
                          <a:ea typeface="Calibri"/>
                          <a:cs typeface="Times New Roman" pitchFamily="18" charset="0"/>
                        </a:rPr>
                        <a:t>Өтчү жери</a:t>
                      </a:r>
                      <a:endParaRPr lang="ky-KG" sz="1800" noProof="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ky-KG" sz="1800" b="1" noProof="0">
                          <a:effectLst/>
                          <a:latin typeface="Times New Roman" pitchFamily="18" charset="0"/>
                          <a:ea typeface="Calibri"/>
                          <a:cs typeface="Times New Roman" pitchFamily="18" charset="0"/>
                        </a:rPr>
                        <a:t>Өтчү мөөнөттөрү</a:t>
                      </a:r>
                      <a:endParaRPr lang="ky-KG" sz="1800" noProof="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7000"/>
                        </a:lnSpc>
                        <a:spcAft>
                          <a:spcPts val="800"/>
                        </a:spcAft>
                      </a:pPr>
                      <a:r>
                        <a:rPr lang="ky-KG" sz="1800" b="1" noProof="0" dirty="0">
                          <a:effectLst/>
                          <a:latin typeface="Times New Roman" pitchFamily="18" charset="0"/>
                          <a:ea typeface="Calibri"/>
                          <a:cs typeface="Times New Roman" pitchFamily="18" charset="0"/>
                        </a:rPr>
                        <a:t>Жооптуу</a:t>
                      </a:r>
                      <a:endParaRPr lang="ky-KG" sz="1800" noProof="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1836429">
                <a:tc>
                  <a:txBody>
                    <a:bodyPr/>
                    <a:lstStyle/>
                    <a:p>
                      <a:pPr algn="l">
                        <a:lnSpc>
                          <a:spcPct val="107000"/>
                        </a:lnSpc>
                        <a:spcAft>
                          <a:spcPts val="800"/>
                        </a:spcAft>
                      </a:pPr>
                      <a:r>
                        <a:rPr lang="ky-KG" sz="1800" noProof="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ky-KG" sz="1800" noProof="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ky-KG" sz="1800" noProof="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ky-KG" sz="1800" noProof="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ky-KG" sz="1800" noProof="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800"/>
                        </a:spcAft>
                      </a:pPr>
                      <a:r>
                        <a:rPr lang="ky-KG" sz="1800" noProof="0"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05804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E1D3382-DCA5-AA3F-4D4F-CF3A5388083B}"/>
              </a:ext>
            </a:extLst>
          </p:cNvPr>
          <p:cNvSpPr>
            <a:spLocks noGrp="1"/>
          </p:cNvSpPr>
          <p:nvPr>
            <p:ph type="title"/>
          </p:nvPr>
        </p:nvSpPr>
        <p:spPr>
          <a:xfrm>
            <a:off x="838200" y="1"/>
            <a:ext cx="10515600" cy="1266091"/>
          </a:xfrm>
        </p:spPr>
        <p:txBody>
          <a:bodyPr>
            <a:normAutofit fontScale="90000"/>
          </a:bodyPr>
          <a:lstStyle/>
          <a:p>
            <a:r>
              <a:rPr lang="ky-KG" dirty="0"/>
              <a:t>СЭӨПны даярдоо боюнча жумушчу топтун </a:t>
            </a:r>
            <a:br>
              <a:rPr lang="ky-KG" dirty="0"/>
            </a:br>
            <a:r>
              <a:rPr lang="ky-KG" dirty="0"/>
              <a:t>отурумунун алгоритми</a:t>
            </a:r>
            <a:endParaRPr lang="ru-RU" dirty="0"/>
          </a:p>
        </p:txBody>
      </p:sp>
      <p:sp>
        <p:nvSpPr>
          <p:cNvPr id="4" name="Прямоугольник 3">
            <a:extLst>
              <a:ext uri="{FF2B5EF4-FFF2-40B4-BE49-F238E27FC236}">
                <a16:creationId xmlns:a16="http://schemas.microsoft.com/office/drawing/2014/main" id="{7F235669-9E18-EB10-A313-816DE5AEA0A8}"/>
              </a:ext>
            </a:extLst>
          </p:cNvPr>
          <p:cNvSpPr>
            <a:spLocks noChangeArrowheads="1"/>
          </p:cNvSpPr>
          <p:nvPr/>
        </p:nvSpPr>
        <p:spPr bwMode="auto">
          <a:xfrm>
            <a:off x="409032" y="1417355"/>
            <a:ext cx="2678435" cy="2560933"/>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marL="228600" indent="-228600">
              <a:lnSpc>
                <a:spcPct val="107000"/>
              </a:lnSpc>
              <a:spcAft>
                <a:spcPts val="800"/>
              </a:spcAft>
              <a:buAutoNum type="arabicPeriod"/>
            </a:pPr>
            <a:r>
              <a:rPr lang="ky-KG" sz="1300" b="1" dirty="0">
                <a:latin typeface="+mn-lt"/>
                <a:cs typeface="Times New Roman"/>
              </a:rPr>
              <a:t>Жумушчу топтун биринчи отуруму:</a:t>
            </a:r>
          </a:p>
          <a:p>
            <a:pPr marL="171450" indent="-171450">
              <a:buFont typeface="Arial" pitchFamily="34" charset="0"/>
              <a:buChar char="•"/>
            </a:pPr>
            <a:r>
              <a:rPr lang="ky-KG" sz="1300" dirty="0">
                <a:latin typeface="+mn-lt"/>
                <a:cs typeface="Times New Roman"/>
              </a:rPr>
              <a:t>СЭӨПны даярдоонун негизги этаптары менен таанышуу.</a:t>
            </a:r>
          </a:p>
          <a:p>
            <a:pPr marL="171450" indent="-171450">
              <a:buFont typeface="Arial" pitchFamily="34" charset="0"/>
              <a:buChar char="•"/>
            </a:pPr>
            <a:r>
              <a:rPr lang="ky-KG" sz="1300" dirty="0">
                <a:latin typeface="+mn-lt"/>
                <a:cs typeface="Times New Roman"/>
              </a:rPr>
              <a:t>Жумушчу топтун иш планын даярдоо.</a:t>
            </a:r>
          </a:p>
          <a:p>
            <a:pPr marL="171450" indent="-171450">
              <a:buFont typeface="Arial" pitchFamily="34" charset="0"/>
              <a:buChar char="•"/>
            </a:pPr>
            <a:r>
              <a:rPr lang="ky-KG" sz="1300" dirty="0">
                <a:latin typeface="+mn-lt"/>
                <a:cs typeface="Times New Roman"/>
              </a:rPr>
              <a:t>Учурдагы кырдаалга анализ жасоо боюнча милдеттерди бөлүштүрүү</a:t>
            </a:r>
            <a:r>
              <a:rPr lang="ky-KG" sz="1400" dirty="0">
                <a:latin typeface="+mn-lt"/>
              </a:rPr>
              <a:t>.</a:t>
            </a:r>
          </a:p>
          <a:p>
            <a:pPr algn="ctr">
              <a:lnSpc>
                <a:spcPct val="107000"/>
              </a:lnSpc>
              <a:spcAft>
                <a:spcPts val="800"/>
              </a:spcAft>
            </a:pPr>
            <a:endParaRPr lang="ky-KG" sz="1100" b="1" dirty="0">
              <a:latin typeface="Times New Roman"/>
              <a:ea typeface="Calibri"/>
              <a:cs typeface="Times New Roman"/>
            </a:endParaRPr>
          </a:p>
          <a:p>
            <a:pPr marL="228600" indent="-228600" algn="ctr">
              <a:lnSpc>
                <a:spcPct val="107000"/>
              </a:lnSpc>
              <a:spcAft>
                <a:spcPts val="800"/>
              </a:spcAft>
              <a:buAutoNum type="arabicPeriod"/>
            </a:pPr>
            <a:endParaRPr lang="ky-KG" sz="1100" dirty="0">
              <a:latin typeface="Calibri"/>
              <a:ea typeface="Calibri"/>
              <a:cs typeface="Times New Roman"/>
            </a:endParaRPr>
          </a:p>
        </p:txBody>
      </p:sp>
      <p:sp>
        <p:nvSpPr>
          <p:cNvPr id="5" name="Прямоугольник 4">
            <a:extLst>
              <a:ext uri="{FF2B5EF4-FFF2-40B4-BE49-F238E27FC236}">
                <a16:creationId xmlns:a16="http://schemas.microsoft.com/office/drawing/2014/main" id="{BA8ADB5C-52E2-F8E1-92F8-BEB07F59BBBE}"/>
              </a:ext>
            </a:extLst>
          </p:cNvPr>
          <p:cNvSpPr>
            <a:spLocks noChangeArrowheads="1"/>
          </p:cNvSpPr>
          <p:nvPr/>
        </p:nvSpPr>
        <p:spPr bwMode="auto">
          <a:xfrm>
            <a:off x="3818169" y="1417354"/>
            <a:ext cx="3667303" cy="2673105"/>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nSpc>
                <a:spcPct val="107000"/>
              </a:lnSpc>
              <a:spcAft>
                <a:spcPts val="800"/>
              </a:spcAft>
            </a:pPr>
            <a:r>
              <a:rPr lang="ky-KG" sz="1300" b="1" dirty="0">
                <a:latin typeface="+mn-lt"/>
                <a:ea typeface="Calibri"/>
                <a:cs typeface="Times New Roman"/>
              </a:rPr>
              <a:t>2. ЖТнын экинчи отурумуна даярдануу:</a:t>
            </a:r>
          </a:p>
          <a:p>
            <a:pPr marL="171450" indent="-171450">
              <a:lnSpc>
                <a:spcPct val="107000"/>
              </a:lnSpc>
              <a:spcAft>
                <a:spcPts val="800"/>
              </a:spcAft>
              <a:buFont typeface="Arial" pitchFamily="34" charset="0"/>
              <a:buChar char="•"/>
            </a:pPr>
            <a:r>
              <a:rPr lang="ky-KG" sz="1300" dirty="0">
                <a:latin typeface="+mn-lt"/>
                <a:ea typeface="Calibri"/>
                <a:cs typeface="Times New Roman"/>
              </a:rPr>
              <a:t>ЖМБА өткөрүлөт, отчеттор катчылыкка берилет</a:t>
            </a:r>
          </a:p>
          <a:p>
            <a:pPr marL="171450" indent="-171450">
              <a:lnSpc>
                <a:spcPct val="107000"/>
              </a:lnSpc>
              <a:spcAft>
                <a:spcPts val="800"/>
              </a:spcAft>
              <a:buFont typeface="Arial" pitchFamily="34" charset="0"/>
              <a:buChar char="•"/>
            </a:pPr>
            <a:r>
              <a:rPr lang="ky-KG" sz="1300" dirty="0">
                <a:latin typeface="+mn-lt"/>
                <a:cs typeface="Times New Roman"/>
              </a:rPr>
              <a:t>Маалымат чогултуу </a:t>
            </a:r>
            <a:r>
              <a:rPr lang="ky-KG" sz="1300" dirty="0">
                <a:latin typeface="+mn-lt"/>
                <a:ea typeface="Calibri"/>
                <a:cs typeface="Times New Roman"/>
              </a:rPr>
              <a:t>жана анализдөө: жалпы маалымат, ресурстарды анализдөө, тышкы чөйрөнү анализдөө, мурдагы стратегияларды талдоо, өнүгүү багыттарын талдоо (жумушчу топтун ар бир мүчөсү/өз багыты боюнча адис)</a:t>
            </a:r>
          </a:p>
          <a:p>
            <a:pPr marL="171450" indent="-171450">
              <a:lnSpc>
                <a:spcPct val="107000"/>
              </a:lnSpc>
              <a:spcAft>
                <a:spcPts val="800"/>
              </a:spcAft>
              <a:buFont typeface="Arial" pitchFamily="34" charset="0"/>
              <a:buChar char="•"/>
            </a:pPr>
            <a:r>
              <a:rPr lang="ky-KG" sz="1300" dirty="0">
                <a:latin typeface="+mn-lt"/>
                <a:ea typeface="Calibri"/>
                <a:cs typeface="Times New Roman"/>
              </a:rPr>
              <a:t>Презентацияларды/отчетторду/докладдарды даярдоо</a:t>
            </a:r>
          </a:p>
          <a:p>
            <a:pPr marL="171450" indent="-171450">
              <a:lnSpc>
                <a:spcPct val="107000"/>
              </a:lnSpc>
              <a:spcAft>
                <a:spcPts val="800"/>
              </a:spcAft>
              <a:buFont typeface="Arial" pitchFamily="34" charset="0"/>
              <a:buChar char="•"/>
            </a:pPr>
            <a:endParaRPr lang="ky-KG" sz="1300" dirty="0">
              <a:latin typeface="Calibri"/>
              <a:ea typeface="Calibri"/>
              <a:cs typeface="Times New Roman"/>
            </a:endParaRPr>
          </a:p>
        </p:txBody>
      </p:sp>
      <p:sp>
        <p:nvSpPr>
          <p:cNvPr id="6" name="Стрелка: вправо 5">
            <a:extLst>
              <a:ext uri="{FF2B5EF4-FFF2-40B4-BE49-F238E27FC236}">
                <a16:creationId xmlns:a16="http://schemas.microsoft.com/office/drawing/2014/main" id="{D2103A59-30E9-B92D-A9F7-AB84BBB64809}"/>
              </a:ext>
            </a:extLst>
          </p:cNvPr>
          <p:cNvSpPr/>
          <p:nvPr/>
        </p:nvSpPr>
        <p:spPr>
          <a:xfrm>
            <a:off x="3157767" y="2190662"/>
            <a:ext cx="590103" cy="61916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7" name="Стрелка: вправо 6">
            <a:extLst>
              <a:ext uri="{FF2B5EF4-FFF2-40B4-BE49-F238E27FC236}">
                <a16:creationId xmlns:a16="http://schemas.microsoft.com/office/drawing/2014/main" id="{C76AD173-8500-6B25-E83B-CA8C63D6CBA3}"/>
              </a:ext>
            </a:extLst>
          </p:cNvPr>
          <p:cNvSpPr/>
          <p:nvPr/>
        </p:nvSpPr>
        <p:spPr>
          <a:xfrm>
            <a:off x="7696803" y="2190662"/>
            <a:ext cx="590103" cy="61916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8" name="Прямоугольник 7">
            <a:extLst>
              <a:ext uri="{FF2B5EF4-FFF2-40B4-BE49-F238E27FC236}">
                <a16:creationId xmlns:a16="http://schemas.microsoft.com/office/drawing/2014/main" id="{E1B04E03-B033-8193-A68A-46588FF7DEBD}"/>
              </a:ext>
            </a:extLst>
          </p:cNvPr>
          <p:cNvSpPr>
            <a:spLocks noChangeArrowheads="1"/>
          </p:cNvSpPr>
          <p:nvPr/>
        </p:nvSpPr>
        <p:spPr bwMode="auto">
          <a:xfrm>
            <a:off x="8498238" y="1417354"/>
            <a:ext cx="2874390" cy="2560934"/>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07000"/>
              </a:lnSpc>
              <a:spcAft>
                <a:spcPts val="800"/>
              </a:spcAft>
            </a:pPr>
            <a:r>
              <a:rPr lang="ky-KG" sz="1300" b="1" dirty="0">
                <a:latin typeface="+mn-lt"/>
                <a:cs typeface="Times New Roman"/>
              </a:rPr>
              <a:t>3. ЖТнын экинчи отуруму:</a:t>
            </a:r>
          </a:p>
          <a:p>
            <a:pPr marL="171450" indent="-171450">
              <a:buFont typeface="Arial" pitchFamily="34" charset="0"/>
              <a:buChar char="•"/>
            </a:pPr>
            <a:r>
              <a:rPr lang="ky-KG" sz="1300" dirty="0">
                <a:latin typeface="+mn-lt"/>
                <a:cs typeface="Times New Roman"/>
              </a:rPr>
              <a:t>Багыттар боюнча адистердин презентациялары.</a:t>
            </a:r>
          </a:p>
          <a:p>
            <a:r>
              <a:rPr lang="ky-KG" sz="1300" dirty="0">
                <a:latin typeface="+mn-lt"/>
                <a:cs typeface="Times New Roman"/>
              </a:rPr>
              <a:t>Суроолор жана жооптор. Жалпы талкуу.</a:t>
            </a:r>
          </a:p>
          <a:p>
            <a:pPr marL="171450" indent="-171450">
              <a:buFont typeface="Arial" pitchFamily="34" charset="0"/>
              <a:buChar char="•"/>
            </a:pPr>
            <a:r>
              <a:rPr lang="ky-KG" sz="1300" dirty="0">
                <a:latin typeface="+mn-lt"/>
                <a:cs typeface="Times New Roman"/>
              </a:rPr>
              <a:t>ЖӨБ органдарынын функциялары жана ыйгарым укуктары боюнча КР мыйзамдары менен тааныштыруу.</a:t>
            </a:r>
          </a:p>
          <a:p>
            <a:pPr marL="171450" indent="-171450">
              <a:buFont typeface="Arial" pitchFamily="34" charset="0"/>
              <a:buChar char="•"/>
            </a:pPr>
            <a:r>
              <a:rPr lang="ky-KG" sz="1300" dirty="0">
                <a:latin typeface="+mn-lt"/>
                <a:cs typeface="Times New Roman"/>
              </a:rPr>
              <a:t>Өнүгүүнүн артыкчылыктуу багыттарын тандап алуу. </a:t>
            </a:r>
          </a:p>
          <a:p>
            <a:pPr marL="171450" indent="-171450" algn="ctr">
              <a:lnSpc>
                <a:spcPct val="107000"/>
              </a:lnSpc>
              <a:spcAft>
                <a:spcPts val="800"/>
              </a:spcAft>
              <a:buFont typeface="Arial" pitchFamily="34" charset="0"/>
              <a:buChar char="•"/>
            </a:pPr>
            <a:endParaRPr lang="ky-KG" sz="900" dirty="0">
              <a:latin typeface="Calibri"/>
              <a:ea typeface="Calibri"/>
              <a:cs typeface="Times New Roman"/>
            </a:endParaRPr>
          </a:p>
        </p:txBody>
      </p:sp>
      <p:sp>
        <p:nvSpPr>
          <p:cNvPr id="9" name="Прямоугольник 8">
            <a:extLst>
              <a:ext uri="{FF2B5EF4-FFF2-40B4-BE49-F238E27FC236}">
                <a16:creationId xmlns:a16="http://schemas.microsoft.com/office/drawing/2014/main" id="{DB63A8E5-4541-169C-3074-71675E92368B}"/>
              </a:ext>
            </a:extLst>
          </p:cNvPr>
          <p:cNvSpPr>
            <a:spLocks noChangeArrowheads="1"/>
          </p:cNvSpPr>
          <p:nvPr/>
        </p:nvSpPr>
        <p:spPr bwMode="auto">
          <a:xfrm>
            <a:off x="428530" y="4392277"/>
            <a:ext cx="3060998" cy="2309690"/>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nSpc>
                <a:spcPct val="107000"/>
              </a:lnSpc>
            </a:pPr>
            <a:r>
              <a:rPr lang="ru-RU" sz="1300" b="1" dirty="0">
                <a:latin typeface="+mn-lt"/>
                <a:cs typeface="Times New Roman"/>
              </a:rPr>
              <a:t>4. </a:t>
            </a:r>
            <a:r>
              <a:rPr lang="ky-KG" sz="1300" b="1" dirty="0">
                <a:latin typeface="+mn-lt"/>
                <a:cs typeface="Times New Roman"/>
              </a:rPr>
              <a:t>ЖТнын үчүнчү отурумун даярдоо</a:t>
            </a:r>
            <a:endParaRPr lang="ru-RU" sz="1300" b="1" dirty="0">
              <a:latin typeface="+mn-lt"/>
              <a:cs typeface="Times New Roman"/>
            </a:endParaRPr>
          </a:p>
          <a:p>
            <a:pPr marL="171450" indent="-171450">
              <a:buFont typeface="Arial" pitchFamily="34" charset="0"/>
              <a:buChar char="•"/>
            </a:pPr>
            <a:r>
              <a:rPr lang="ky-KG" sz="1300" dirty="0">
                <a:latin typeface="+mn-lt"/>
                <a:cs typeface="Times New Roman"/>
              </a:rPr>
              <a:t>ЖТдагы талкуулардын жыйынтыгынын негизинде катчылык СЭӨПнын жалпы максатын аныктайт.</a:t>
            </a:r>
          </a:p>
          <a:p>
            <a:pPr marL="171450" indent="-171450">
              <a:buFont typeface="Arial" pitchFamily="34" charset="0"/>
              <a:buChar char="•"/>
            </a:pPr>
            <a:r>
              <a:rPr lang="ky-KG" sz="1300" dirty="0">
                <a:latin typeface="+mn-lt"/>
                <a:cs typeface="Times New Roman"/>
              </a:rPr>
              <a:t>ЖТдагы талкуулардын жыйынтыгынын негизинде катчылык өнүгүү багыттарынын максаттарын жана тапшырмаларын түзөт.</a:t>
            </a:r>
          </a:p>
          <a:p>
            <a:pPr marL="171450" indent="-171450">
              <a:buFont typeface="Arial" pitchFamily="34" charset="0"/>
              <a:buChar char="•"/>
            </a:pPr>
            <a:r>
              <a:rPr lang="ky-KG" sz="1300" dirty="0">
                <a:latin typeface="+mn-lt"/>
                <a:cs typeface="Times New Roman"/>
              </a:rPr>
              <a:t>Зарыл болгон учурда тиешелүү адистер жана эксперттер тартылат</a:t>
            </a:r>
            <a:r>
              <a:rPr lang="ru-RU" sz="1100" dirty="0"/>
              <a:t>.</a:t>
            </a:r>
            <a:endParaRPr lang="ru-RU" sz="1100" b="1" dirty="0">
              <a:latin typeface="Times New Roman"/>
              <a:ea typeface="Calibri"/>
              <a:cs typeface="Times New Roman"/>
            </a:endParaRPr>
          </a:p>
          <a:p>
            <a:pPr marL="171450" indent="-171450">
              <a:lnSpc>
                <a:spcPct val="107000"/>
              </a:lnSpc>
              <a:spcAft>
                <a:spcPts val="800"/>
              </a:spcAft>
              <a:buFont typeface="Arial" pitchFamily="34" charset="0"/>
              <a:buChar char="•"/>
            </a:pPr>
            <a:endParaRPr lang="ru-RU" sz="1100" b="1" dirty="0">
              <a:latin typeface="Times New Roman"/>
              <a:ea typeface="Calibri"/>
              <a:cs typeface="Times New Roman"/>
            </a:endParaRPr>
          </a:p>
          <a:p>
            <a:pPr algn="ctr">
              <a:lnSpc>
                <a:spcPct val="107000"/>
              </a:lnSpc>
              <a:spcAft>
                <a:spcPts val="800"/>
              </a:spcAft>
            </a:pPr>
            <a:r>
              <a:rPr lang="ru-RU" sz="1100" b="1" dirty="0">
                <a:latin typeface="Times New Roman"/>
                <a:ea typeface="Calibri"/>
                <a:cs typeface="Times New Roman"/>
              </a:rPr>
              <a:t> </a:t>
            </a:r>
            <a:endParaRPr lang="ru-RU" sz="1100" dirty="0">
              <a:latin typeface="Calibri"/>
              <a:ea typeface="Calibri"/>
              <a:cs typeface="Times New Roman"/>
            </a:endParaRPr>
          </a:p>
        </p:txBody>
      </p:sp>
      <p:sp>
        <p:nvSpPr>
          <p:cNvPr id="10" name="Прямоугольник 9">
            <a:extLst>
              <a:ext uri="{FF2B5EF4-FFF2-40B4-BE49-F238E27FC236}">
                <a16:creationId xmlns:a16="http://schemas.microsoft.com/office/drawing/2014/main" id="{7456A908-B9EC-9D60-F75D-8D1F1F85BF3F}"/>
              </a:ext>
            </a:extLst>
          </p:cNvPr>
          <p:cNvSpPr>
            <a:spLocks noChangeArrowheads="1"/>
          </p:cNvSpPr>
          <p:nvPr/>
        </p:nvSpPr>
        <p:spPr bwMode="auto">
          <a:xfrm>
            <a:off x="4431323" y="4513505"/>
            <a:ext cx="3038300" cy="1854279"/>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07000"/>
              </a:lnSpc>
              <a:spcAft>
                <a:spcPts val="800"/>
              </a:spcAft>
            </a:pPr>
            <a:r>
              <a:rPr lang="ru-RU" sz="1300" b="1" dirty="0">
                <a:latin typeface="+mn-lt"/>
                <a:cs typeface="Times New Roman"/>
              </a:rPr>
              <a:t>5. </a:t>
            </a:r>
            <a:r>
              <a:rPr lang="ky-KG" sz="1300" b="1" dirty="0">
                <a:latin typeface="+mn-lt"/>
                <a:cs typeface="Times New Roman"/>
              </a:rPr>
              <a:t>ЖТнын үчүнчү отуруму</a:t>
            </a:r>
            <a:endParaRPr lang="ru-RU" sz="1300" b="1" dirty="0">
              <a:latin typeface="+mn-lt"/>
              <a:cs typeface="Times New Roman"/>
            </a:endParaRPr>
          </a:p>
          <a:p>
            <a:pPr marL="171450" indent="-171450">
              <a:buFont typeface="Arial" pitchFamily="34" charset="0"/>
              <a:buChar char="•"/>
            </a:pPr>
            <a:r>
              <a:rPr lang="ky-KG" sz="1300" dirty="0">
                <a:latin typeface="+mn-lt"/>
                <a:cs typeface="Times New Roman"/>
              </a:rPr>
              <a:t>Программанын жалпы максаттары жана ар бир чөйрөдөгү өнүгүү багыттары макулдашылат. </a:t>
            </a:r>
          </a:p>
          <a:p>
            <a:pPr marL="171450" indent="-171450">
              <a:buFont typeface="Arial" pitchFamily="34" charset="0"/>
              <a:buChar char="•"/>
            </a:pPr>
            <a:r>
              <a:rPr lang="ky-KG" sz="1300" dirty="0">
                <a:latin typeface="+mn-lt"/>
                <a:cs typeface="Times New Roman"/>
              </a:rPr>
              <a:t>Жергиликтүү бюджеттин СЭӨПны каржылоо мүмкүнчүлүктөрү тууралуу ФЭБ жетекчиси сөз сүйлөйт</a:t>
            </a:r>
            <a:r>
              <a:rPr lang="ru-RU" sz="1300" dirty="0">
                <a:latin typeface="+mn-lt"/>
                <a:cs typeface="Times New Roman"/>
              </a:rPr>
              <a:t>.</a:t>
            </a:r>
          </a:p>
          <a:p>
            <a:pPr>
              <a:lnSpc>
                <a:spcPct val="107000"/>
              </a:lnSpc>
              <a:spcAft>
                <a:spcPts val="800"/>
              </a:spcAft>
            </a:pPr>
            <a:endParaRPr lang="ru-RU" sz="1100" dirty="0">
              <a:latin typeface="Calibri"/>
              <a:ea typeface="Calibri"/>
              <a:cs typeface="Times New Roman"/>
            </a:endParaRPr>
          </a:p>
        </p:txBody>
      </p:sp>
      <p:sp>
        <p:nvSpPr>
          <p:cNvPr id="11" name="Прямоугольник 10">
            <a:extLst>
              <a:ext uri="{FF2B5EF4-FFF2-40B4-BE49-F238E27FC236}">
                <a16:creationId xmlns:a16="http://schemas.microsoft.com/office/drawing/2014/main" id="{90788F67-EEC9-9D67-D2F8-355C1B3A8E26}"/>
              </a:ext>
            </a:extLst>
          </p:cNvPr>
          <p:cNvSpPr>
            <a:spLocks noChangeArrowheads="1"/>
          </p:cNvSpPr>
          <p:nvPr/>
        </p:nvSpPr>
        <p:spPr bwMode="auto">
          <a:xfrm>
            <a:off x="8498238" y="4142258"/>
            <a:ext cx="3038300" cy="2596775"/>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07000"/>
              </a:lnSpc>
              <a:spcAft>
                <a:spcPts val="800"/>
              </a:spcAft>
            </a:pPr>
            <a:r>
              <a:rPr lang="ky-KG" sz="1400" b="1" dirty="0">
                <a:latin typeface="+mn-lt"/>
                <a:ea typeface="Calibri"/>
                <a:cs typeface="Times New Roman"/>
              </a:rPr>
              <a:t>6. СЭӨПнын иш-аракеттер планын даярдоо</a:t>
            </a:r>
          </a:p>
          <a:p>
            <a:pPr marL="171450" indent="-171450">
              <a:lnSpc>
                <a:spcPct val="107000"/>
              </a:lnSpc>
              <a:spcAft>
                <a:spcPts val="800"/>
              </a:spcAft>
              <a:buFont typeface="Arial" pitchFamily="34" charset="0"/>
              <a:buChar char="•"/>
            </a:pPr>
            <a:r>
              <a:rPr lang="ky-KG" sz="1400" dirty="0">
                <a:latin typeface="+mn-lt"/>
                <a:ea typeface="Calibri"/>
                <a:cs typeface="Times New Roman"/>
              </a:rPr>
              <a:t>Катчылык АӨ/мэриянын адистери менен биргеликте СЭӨПны ишке ашыруу боюнча аракеттер планын даярдайт</a:t>
            </a:r>
            <a:r>
              <a:rPr lang="ky-KG" sz="1400" dirty="0">
                <a:latin typeface="+mn-lt"/>
              </a:rPr>
              <a:t>.  </a:t>
            </a:r>
          </a:p>
          <a:p>
            <a:pPr marL="171450" indent="-171450">
              <a:lnSpc>
                <a:spcPct val="107000"/>
              </a:lnSpc>
              <a:spcAft>
                <a:spcPts val="800"/>
              </a:spcAft>
              <a:buFont typeface="Arial" pitchFamily="34" charset="0"/>
              <a:buChar char="•"/>
            </a:pPr>
            <a:r>
              <a:rPr lang="ky-KG" sz="1400" dirty="0">
                <a:latin typeface="+mn-lt"/>
              </a:rPr>
              <a:t>ЖТ СЭӨПнын ишке ашырылышына мониторинг жана баалоо жүргүзүү планын даярдайт</a:t>
            </a:r>
            <a:endParaRPr lang="ky-KG" sz="1400" dirty="0">
              <a:latin typeface="+mn-lt"/>
              <a:ea typeface="Calibri"/>
              <a:cs typeface="Times New Roman"/>
            </a:endParaRPr>
          </a:p>
          <a:p>
            <a:pPr>
              <a:lnSpc>
                <a:spcPct val="107000"/>
              </a:lnSpc>
              <a:spcAft>
                <a:spcPts val="800"/>
              </a:spcAft>
            </a:pPr>
            <a:r>
              <a:rPr lang="ky-KG" sz="1100" dirty="0">
                <a:latin typeface="Calibri"/>
                <a:ea typeface="Calibri"/>
                <a:cs typeface="Times New Roman"/>
              </a:rPr>
              <a:t> </a:t>
            </a:r>
          </a:p>
        </p:txBody>
      </p:sp>
      <p:sp>
        <p:nvSpPr>
          <p:cNvPr id="12" name="Стрелка: вправо 11">
            <a:extLst>
              <a:ext uri="{FF2B5EF4-FFF2-40B4-BE49-F238E27FC236}">
                <a16:creationId xmlns:a16="http://schemas.microsoft.com/office/drawing/2014/main" id="{71511627-539B-780A-3A6A-640B2986B34F}"/>
              </a:ext>
            </a:extLst>
          </p:cNvPr>
          <p:cNvSpPr/>
          <p:nvPr/>
        </p:nvSpPr>
        <p:spPr>
          <a:xfrm>
            <a:off x="3665374" y="4994584"/>
            <a:ext cx="590103" cy="61916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3" name="Стрелка: вправо 12">
            <a:extLst>
              <a:ext uri="{FF2B5EF4-FFF2-40B4-BE49-F238E27FC236}">
                <a16:creationId xmlns:a16="http://schemas.microsoft.com/office/drawing/2014/main" id="{E97E4356-DDE0-A568-025B-47C273109EA7}"/>
              </a:ext>
            </a:extLst>
          </p:cNvPr>
          <p:cNvSpPr/>
          <p:nvPr/>
        </p:nvSpPr>
        <p:spPr>
          <a:xfrm>
            <a:off x="7696802" y="5131061"/>
            <a:ext cx="590103" cy="61916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795482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CB996F-C786-D5A7-BD77-7E862A757258}"/>
              </a:ext>
            </a:extLst>
          </p:cNvPr>
          <p:cNvSpPr>
            <a:spLocks noGrp="1"/>
          </p:cNvSpPr>
          <p:nvPr>
            <p:ph type="title"/>
          </p:nvPr>
        </p:nvSpPr>
        <p:spPr>
          <a:xfrm>
            <a:off x="838200" y="136328"/>
            <a:ext cx="10515600" cy="713398"/>
          </a:xfrm>
        </p:spPr>
        <p:txBody>
          <a:bodyPr/>
          <a:lstStyle/>
          <a:p>
            <a:r>
              <a:rPr lang="ky-KG" dirty="0"/>
              <a:t>Учурдагы кырдаалды анализдөө</a:t>
            </a:r>
            <a:endParaRPr lang="ru-RU" dirty="0"/>
          </a:p>
        </p:txBody>
      </p:sp>
      <p:sp>
        <p:nvSpPr>
          <p:cNvPr id="4" name="Прямоугольник: скругленные углы 3">
            <a:extLst>
              <a:ext uri="{FF2B5EF4-FFF2-40B4-BE49-F238E27FC236}">
                <a16:creationId xmlns:a16="http://schemas.microsoft.com/office/drawing/2014/main" id="{524F39BA-DF43-D854-5DED-999C3AC1E8AA}"/>
              </a:ext>
            </a:extLst>
          </p:cNvPr>
          <p:cNvSpPr/>
          <p:nvPr/>
        </p:nvSpPr>
        <p:spPr>
          <a:xfrm>
            <a:off x="387062" y="1008186"/>
            <a:ext cx="4427138" cy="41477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000" b="1" dirty="0" err="1">
                <a:solidFill>
                  <a:schemeClr val="tx1"/>
                </a:solidFill>
              </a:rPr>
              <a:t>Булактардын</a:t>
            </a:r>
            <a:r>
              <a:rPr lang="ru-RU" sz="2000" b="1" dirty="0">
                <a:solidFill>
                  <a:schemeClr val="tx1"/>
                </a:solidFill>
              </a:rPr>
              <a:t> </a:t>
            </a:r>
            <a:r>
              <a:rPr lang="ru-RU" sz="2000" b="1" dirty="0" err="1">
                <a:solidFill>
                  <a:schemeClr val="tx1"/>
                </a:solidFill>
              </a:rPr>
              <a:t>анализи</a:t>
            </a:r>
            <a:r>
              <a:rPr lang="ru-RU" sz="2000" b="1" dirty="0">
                <a:solidFill>
                  <a:schemeClr val="tx1"/>
                </a:solidFill>
              </a:rPr>
              <a:t> </a:t>
            </a:r>
            <a:r>
              <a:rPr lang="ru-RU" sz="2000" dirty="0">
                <a:solidFill>
                  <a:schemeClr val="tx1"/>
                </a:solidFill>
              </a:rPr>
              <a:t>- </a:t>
            </a:r>
            <a:r>
              <a:rPr lang="ru-RU" sz="2000" b="0" i="0" dirty="0" err="1">
                <a:solidFill>
                  <a:schemeClr val="tx1"/>
                </a:solidFill>
              </a:rPr>
              <a:t>жаратылыш</a:t>
            </a:r>
            <a:r>
              <a:rPr lang="ru-RU" sz="2000" b="0" i="0" dirty="0">
                <a:solidFill>
                  <a:schemeClr val="tx1"/>
                </a:solidFill>
              </a:rPr>
              <a:t> </a:t>
            </a:r>
            <a:r>
              <a:rPr lang="ru-RU" sz="2000" b="0" i="0" dirty="0" err="1">
                <a:solidFill>
                  <a:schemeClr val="tx1"/>
                </a:solidFill>
              </a:rPr>
              <a:t>булактары</a:t>
            </a:r>
            <a:r>
              <a:rPr lang="ru-RU" sz="2000" b="0" i="0" dirty="0">
                <a:solidFill>
                  <a:schemeClr val="tx1"/>
                </a:solidFill>
              </a:rPr>
              <a:t>; </a:t>
            </a:r>
            <a:r>
              <a:rPr lang="ru-RU" sz="2000" b="0" i="0" dirty="0" err="1">
                <a:solidFill>
                  <a:schemeClr val="tx1"/>
                </a:solidFill>
              </a:rPr>
              <a:t>муниципалдык</a:t>
            </a:r>
            <a:r>
              <a:rPr lang="ru-RU" sz="2000" b="0" i="0" dirty="0">
                <a:solidFill>
                  <a:schemeClr val="tx1"/>
                </a:solidFill>
              </a:rPr>
              <a:t> </a:t>
            </a:r>
            <a:r>
              <a:rPr lang="ru-RU" sz="2000" b="0" i="0" dirty="0" err="1">
                <a:solidFill>
                  <a:schemeClr val="tx1"/>
                </a:solidFill>
              </a:rPr>
              <a:t>менчик</a:t>
            </a:r>
            <a:r>
              <a:rPr lang="ru-RU" sz="2000" b="0" i="0" dirty="0">
                <a:solidFill>
                  <a:schemeClr val="tx1"/>
                </a:solidFill>
              </a:rPr>
              <a:t>; </a:t>
            </a:r>
            <a:r>
              <a:rPr lang="ru-RU" sz="2000" b="0" i="0" dirty="0" err="1">
                <a:solidFill>
                  <a:schemeClr val="tx1"/>
                </a:solidFill>
              </a:rPr>
              <a:t>каржы</a:t>
            </a:r>
            <a:r>
              <a:rPr lang="ru-RU" sz="2000" b="0" i="0" dirty="0">
                <a:solidFill>
                  <a:schemeClr val="tx1"/>
                </a:solidFill>
              </a:rPr>
              <a:t> </a:t>
            </a:r>
            <a:r>
              <a:rPr lang="ru-RU" sz="2000" b="0" i="0" dirty="0" err="1">
                <a:solidFill>
                  <a:schemeClr val="tx1"/>
                </a:solidFill>
              </a:rPr>
              <a:t>булактары</a:t>
            </a:r>
            <a:r>
              <a:rPr lang="ru-RU" sz="2000" b="0" i="0" dirty="0">
                <a:solidFill>
                  <a:schemeClr val="tx1"/>
                </a:solidFill>
              </a:rPr>
              <a:t> (</a:t>
            </a:r>
            <a:r>
              <a:rPr lang="ru-RU" sz="2000" b="0" i="0" dirty="0" err="1">
                <a:solidFill>
                  <a:schemeClr val="tx1"/>
                </a:solidFill>
              </a:rPr>
              <a:t>бюджеттен</a:t>
            </a:r>
            <a:r>
              <a:rPr lang="ru-RU" sz="2000" b="0" i="0" dirty="0">
                <a:solidFill>
                  <a:schemeClr val="tx1"/>
                </a:solidFill>
              </a:rPr>
              <a:t> </a:t>
            </a:r>
            <a:r>
              <a:rPr lang="ru-RU" sz="2000" b="0" i="0" dirty="0" err="1">
                <a:solidFill>
                  <a:schemeClr val="tx1"/>
                </a:solidFill>
              </a:rPr>
              <a:t>тышкары</a:t>
            </a:r>
            <a:r>
              <a:rPr lang="ru-RU" sz="2000" b="0" i="0" dirty="0">
                <a:solidFill>
                  <a:schemeClr val="tx1"/>
                </a:solidFill>
              </a:rPr>
              <a:t>) </a:t>
            </a:r>
          </a:p>
          <a:p>
            <a:r>
              <a:rPr lang="ru-RU" sz="2000" b="0" i="0" dirty="0">
                <a:solidFill>
                  <a:schemeClr val="tx1"/>
                </a:solidFill>
              </a:rPr>
              <a:t>(</a:t>
            </a:r>
            <a:r>
              <a:rPr lang="ru-RU" sz="2000" dirty="0" err="1">
                <a:solidFill>
                  <a:schemeClr val="tx1"/>
                </a:solidFill>
              </a:rPr>
              <a:t>Жер</a:t>
            </a:r>
            <a:r>
              <a:rPr lang="ru-RU" sz="2000" dirty="0">
                <a:solidFill>
                  <a:schemeClr val="tx1"/>
                </a:solidFill>
              </a:rPr>
              <a:t> </a:t>
            </a:r>
            <a:r>
              <a:rPr lang="ru-RU" sz="2000" dirty="0" err="1">
                <a:solidFill>
                  <a:schemeClr val="tx1"/>
                </a:solidFill>
              </a:rPr>
              <a:t>адис</a:t>
            </a:r>
            <a:r>
              <a:rPr lang="ru-RU" sz="2000" dirty="0">
                <a:solidFill>
                  <a:schemeClr val="tx1"/>
                </a:solidFill>
              </a:rPr>
              <a:t>;</a:t>
            </a:r>
          </a:p>
          <a:p>
            <a:r>
              <a:rPr lang="ru-RU" sz="2000" dirty="0" err="1">
                <a:solidFill>
                  <a:schemeClr val="tx1"/>
                </a:solidFill>
              </a:rPr>
              <a:t>Жооптуу</a:t>
            </a:r>
            <a:r>
              <a:rPr lang="ru-RU" sz="2000" dirty="0">
                <a:solidFill>
                  <a:schemeClr val="tx1"/>
                </a:solidFill>
              </a:rPr>
              <a:t> </a:t>
            </a:r>
            <a:r>
              <a:rPr lang="ru-RU" sz="2000" dirty="0" err="1">
                <a:solidFill>
                  <a:schemeClr val="tx1"/>
                </a:solidFill>
              </a:rPr>
              <a:t>катчы</a:t>
            </a:r>
            <a:r>
              <a:rPr lang="ru-RU" sz="2000" dirty="0">
                <a:solidFill>
                  <a:schemeClr val="tx1"/>
                </a:solidFill>
              </a:rPr>
              <a:t>).</a:t>
            </a:r>
          </a:p>
          <a:p>
            <a:endParaRPr lang="ru-RU" sz="2000" dirty="0">
              <a:solidFill>
                <a:schemeClr val="tx1"/>
              </a:solidFill>
            </a:endParaRPr>
          </a:p>
          <a:p>
            <a:r>
              <a:rPr lang="ru-RU" sz="2000" b="1" dirty="0" err="1">
                <a:solidFill>
                  <a:schemeClr val="tx1"/>
                </a:solidFill>
              </a:rPr>
              <a:t>Жергиликт</a:t>
            </a:r>
            <a:r>
              <a:rPr lang="kk-KZ" sz="2000" b="1" dirty="0">
                <a:solidFill>
                  <a:schemeClr val="tx1"/>
                </a:solidFill>
              </a:rPr>
              <a:t>үү бюджеттик анализи </a:t>
            </a:r>
            <a:r>
              <a:rPr lang="ru-RU" sz="2000" dirty="0">
                <a:solidFill>
                  <a:schemeClr val="tx1"/>
                </a:solidFill>
              </a:rPr>
              <a:t>(ФЭБ </a:t>
            </a:r>
            <a:r>
              <a:rPr lang="ru-RU" sz="2000" dirty="0" err="1">
                <a:solidFill>
                  <a:schemeClr val="tx1"/>
                </a:solidFill>
              </a:rPr>
              <a:t>башчы</a:t>
            </a:r>
            <a:r>
              <a:rPr lang="ru-RU" sz="2000" dirty="0">
                <a:solidFill>
                  <a:schemeClr val="tx1"/>
                </a:solidFill>
              </a:rPr>
              <a:t>)</a:t>
            </a:r>
          </a:p>
          <a:p>
            <a:endParaRPr lang="kk-KZ" sz="2000" dirty="0">
              <a:solidFill>
                <a:schemeClr val="tx1"/>
              </a:solidFill>
            </a:endParaRPr>
          </a:p>
          <a:p>
            <a:r>
              <a:rPr lang="kk-KZ" sz="2000" b="1" dirty="0">
                <a:solidFill>
                  <a:schemeClr val="tx1"/>
                </a:solidFill>
              </a:rPr>
              <a:t>Сырткы чөйрөнү анализдөө</a:t>
            </a:r>
          </a:p>
          <a:p>
            <a:r>
              <a:rPr lang="kk-KZ" sz="2000" dirty="0">
                <a:solidFill>
                  <a:schemeClr val="tx1"/>
                </a:solidFill>
              </a:rPr>
              <a:t>(Экономист – статист)</a:t>
            </a:r>
          </a:p>
          <a:p>
            <a:r>
              <a:rPr lang="ru-RU" sz="2000" b="0" i="0" dirty="0">
                <a:solidFill>
                  <a:schemeClr val="tx1"/>
                </a:solidFill>
              </a:rPr>
              <a:t>М</a:t>
            </a:r>
            <a:r>
              <a:rPr lang="kk-KZ" sz="2000" dirty="0">
                <a:solidFill>
                  <a:schemeClr val="tx1"/>
                </a:solidFill>
              </a:rPr>
              <a:t>өөнөтү</a:t>
            </a:r>
            <a:r>
              <a:rPr lang="ru-RU" sz="2000" dirty="0">
                <a:solidFill>
                  <a:schemeClr val="tx1"/>
                </a:solidFill>
              </a:rPr>
              <a:t>: </a:t>
            </a:r>
            <a:r>
              <a:rPr lang="ru-RU" sz="2000" b="0" i="0" dirty="0">
                <a:solidFill>
                  <a:schemeClr val="tx1"/>
                </a:solidFill>
              </a:rPr>
              <a:t>1-2 </a:t>
            </a:r>
            <a:r>
              <a:rPr lang="ru-RU" sz="2000" b="0" i="0" dirty="0" err="1">
                <a:solidFill>
                  <a:schemeClr val="tx1"/>
                </a:solidFill>
              </a:rPr>
              <a:t>жума</a:t>
            </a:r>
            <a:endParaRPr lang="ru-RU" sz="2000" dirty="0"/>
          </a:p>
        </p:txBody>
      </p:sp>
      <p:cxnSp>
        <p:nvCxnSpPr>
          <p:cNvPr id="5" name="Прямая со стрелкой 4">
            <a:extLst>
              <a:ext uri="{FF2B5EF4-FFF2-40B4-BE49-F238E27FC236}">
                <a16:creationId xmlns:a16="http://schemas.microsoft.com/office/drawing/2014/main" id="{821D5BB1-A5EB-8E15-B2F9-2D2DAF35D567}"/>
              </a:ext>
            </a:extLst>
          </p:cNvPr>
          <p:cNvCxnSpPr>
            <a:cxnSpLocks/>
          </p:cNvCxnSpPr>
          <p:nvPr/>
        </p:nvCxnSpPr>
        <p:spPr>
          <a:xfrm>
            <a:off x="5059418" y="2050629"/>
            <a:ext cx="1036582" cy="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6" name="Прямоугольник: скругленные углы 5">
            <a:extLst>
              <a:ext uri="{FF2B5EF4-FFF2-40B4-BE49-F238E27FC236}">
                <a16:creationId xmlns:a16="http://schemas.microsoft.com/office/drawing/2014/main" id="{74DC5C3F-FF60-4E7B-796D-39D3329460FA}"/>
              </a:ext>
            </a:extLst>
          </p:cNvPr>
          <p:cNvSpPr/>
          <p:nvPr/>
        </p:nvSpPr>
        <p:spPr>
          <a:xfrm>
            <a:off x="6321641" y="938334"/>
            <a:ext cx="4607773" cy="58595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b="1" dirty="0" err="1">
                <a:solidFill>
                  <a:schemeClr val="tx1"/>
                </a:solidFill>
              </a:rPr>
              <a:t>Өнүгүү</a:t>
            </a:r>
            <a:r>
              <a:rPr lang="ru-RU" sz="2000" b="1" dirty="0">
                <a:solidFill>
                  <a:schemeClr val="tx1"/>
                </a:solidFill>
              </a:rPr>
              <a:t> </a:t>
            </a:r>
            <a:r>
              <a:rPr lang="ru-RU" sz="2000" b="1" dirty="0" err="1">
                <a:solidFill>
                  <a:schemeClr val="tx1"/>
                </a:solidFill>
              </a:rPr>
              <a:t>багыттары</a:t>
            </a:r>
            <a:r>
              <a:rPr lang="ru-RU" sz="2000" b="1" dirty="0">
                <a:solidFill>
                  <a:schemeClr val="tx1"/>
                </a:solidFill>
              </a:rPr>
              <a:t> </a:t>
            </a:r>
            <a:r>
              <a:rPr lang="ru-RU" sz="2000" b="1" dirty="0" err="1">
                <a:solidFill>
                  <a:schemeClr val="tx1"/>
                </a:solidFill>
              </a:rPr>
              <a:t>боюнча</a:t>
            </a:r>
            <a:r>
              <a:rPr lang="ru-RU" sz="2000" b="1" dirty="0">
                <a:solidFill>
                  <a:schemeClr val="tx1"/>
                </a:solidFill>
              </a:rPr>
              <a:t> </a:t>
            </a:r>
            <a:r>
              <a:rPr lang="ru-RU" sz="2000" b="1" dirty="0" err="1">
                <a:solidFill>
                  <a:schemeClr val="tx1"/>
                </a:solidFill>
              </a:rPr>
              <a:t>талдоо</a:t>
            </a:r>
            <a:r>
              <a:rPr lang="ru-RU" sz="2000" dirty="0">
                <a:solidFill>
                  <a:schemeClr val="tx1"/>
                </a:solidFill>
              </a:rPr>
              <a:t> – ЖТ м</a:t>
            </a:r>
            <a:r>
              <a:rPr lang="kk-KZ" sz="2000" dirty="0">
                <a:solidFill>
                  <a:schemeClr val="tx1"/>
                </a:solidFill>
              </a:rPr>
              <a:t>үчөлөрү, АӨ адистери Жумушчу топто талкуу үчүн презентация/отчет даярдайт:</a:t>
            </a:r>
          </a:p>
          <a:p>
            <a:r>
              <a:rPr lang="kk-KZ" sz="2000" b="1" dirty="0">
                <a:solidFill>
                  <a:schemeClr val="tx1"/>
                </a:solidFill>
              </a:rPr>
              <a:t>- Учурдагы абалдын </a:t>
            </a:r>
            <a:r>
              <a:rPr lang="kk-KZ" sz="2000" dirty="0">
                <a:solidFill>
                  <a:schemeClr val="tx1"/>
                </a:solidFill>
              </a:rPr>
              <a:t>профайлынын, отчеттунун негизинде кырдаал жана негизги көйгөйлөр тууралуу баяндалат;</a:t>
            </a:r>
          </a:p>
          <a:p>
            <a:pPr>
              <a:buFontTx/>
              <a:buChar char="-"/>
            </a:pPr>
            <a:r>
              <a:rPr lang="kk-KZ" sz="2000" b="1" dirty="0">
                <a:solidFill>
                  <a:schemeClr val="tx1"/>
                </a:solidFill>
              </a:rPr>
              <a:t>ЭКБАнын негизинде </a:t>
            </a:r>
            <a:r>
              <a:rPr lang="kk-KZ" sz="2000" dirty="0">
                <a:solidFill>
                  <a:schemeClr val="tx1"/>
                </a:solidFill>
              </a:rPr>
              <a:t>артыкчылыктуу маселелерди иштеп чыгышат жана талдашат</a:t>
            </a:r>
            <a:r>
              <a:rPr lang="ru-RU" sz="2000" dirty="0">
                <a:solidFill>
                  <a:schemeClr val="tx1"/>
                </a:solidFill>
              </a:rPr>
              <a:t>;</a:t>
            </a:r>
          </a:p>
          <a:p>
            <a:pPr>
              <a:buFontTx/>
              <a:buChar char="-"/>
            </a:pPr>
            <a:r>
              <a:rPr lang="ru-RU" sz="2000" dirty="0">
                <a:solidFill>
                  <a:schemeClr val="tx1"/>
                </a:solidFill>
              </a:rPr>
              <a:t> </a:t>
            </a:r>
            <a:r>
              <a:rPr lang="ru-RU" sz="2000" b="1" dirty="0" err="1">
                <a:solidFill>
                  <a:schemeClr val="tx1"/>
                </a:solidFill>
              </a:rPr>
              <a:t>Ресурстарды</a:t>
            </a:r>
            <a:r>
              <a:rPr lang="ru-RU" sz="2000" b="1" dirty="0">
                <a:solidFill>
                  <a:schemeClr val="tx1"/>
                </a:solidFill>
              </a:rPr>
              <a:t>, </a:t>
            </a:r>
            <a:r>
              <a:rPr lang="ru-RU" sz="2000" b="1" dirty="0" err="1">
                <a:solidFill>
                  <a:schemeClr val="tx1"/>
                </a:solidFill>
              </a:rPr>
              <a:t>жергиликтүү</a:t>
            </a:r>
            <a:r>
              <a:rPr lang="ru-RU" sz="2000" b="1" dirty="0">
                <a:solidFill>
                  <a:schemeClr val="tx1"/>
                </a:solidFill>
              </a:rPr>
              <a:t> </a:t>
            </a:r>
            <a:r>
              <a:rPr lang="ru-RU" sz="2000" dirty="0" err="1">
                <a:solidFill>
                  <a:schemeClr val="tx1"/>
                </a:solidFill>
              </a:rPr>
              <a:t>бюджетти</a:t>
            </a:r>
            <a:r>
              <a:rPr lang="ru-RU" sz="2000" dirty="0">
                <a:solidFill>
                  <a:schemeClr val="tx1"/>
                </a:solidFill>
              </a:rPr>
              <a:t> </a:t>
            </a:r>
            <a:r>
              <a:rPr lang="ru-RU" sz="2000" dirty="0" err="1">
                <a:solidFill>
                  <a:schemeClr val="tx1"/>
                </a:solidFill>
              </a:rPr>
              <a:t>жана</a:t>
            </a:r>
            <a:r>
              <a:rPr lang="ru-RU" sz="2000" dirty="0">
                <a:solidFill>
                  <a:schemeClr val="tx1"/>
                </a:solidFill>
              </a:rPr>
              <a:t> </a:t>
            </a:r>
            <a:r>
              <a:rPr lang="ru-RU" sz="2000" dirty="0" err="1">
                <a:solidFill>
                  <a:schemeClr val="tx1"/>
                </a:solidFill>
              </a:rPr>
              <a:t>тышкы</a:t>
            </a:r>
            <a:r>
              <a:rPr lang="ru-RU" sz="2000" dirty="0">
                <a:solidFill>
                  <a:schemeClr val="tx1"/>
                </a:solidFill>
              </a:rPr>
              <a:t> </a:t>
            </a:r>
            <a:r>
              <a:rPr lang="ru-RU" sz="2000" dirty="0" err="1">
                <a:solidFill>
                  <a:schemeClr val="tx1"/>
                </a:solidFill>
              </a:rPr>
              <a:t>чөйрөнү</a:t>
            </a:r>
            <a:r>
              <a:rPr lang="ru-RU" sz="2000" dirty="0">
                <a:solidFill>
                  <a:schemeClr val="tx1"/>
                </a:solidFill>
              </a:rPr>
              <a:t> </a:t>
            </a:r>
            <a:r>
              <a:rPr lang="ru-RU" sz="2000" dirty="0" err="1">
                <a:solidFill>
                  <a:schemeClr val="tx1"/>
                </a:solidFill>
              </a:rPr>
              <a:t>талдоонун</a:t>
            </a:r>
            <a:r>
              <a:rPr lang="ru-RU" sz="2000" dirty="0">
                <a:solidFill>
                  <a:schemeClr val="tx1"/>
                </a:solidFill>
              </a:rPr>
              <a:t> </a:t>
            </a:r>
            <a:r>
              <a:rPr lang="ru-RU" sz="2000" dirty="0" err="1">
                <a:solidFill>
                  <a:schemeClr val="tx1"/>
                </a:solidFill>
              </a:rPr>
              <a:t>негизинде</a:t>
            </a:r>
            <a:r>
              <a:rPr lang="ru-RU" sz="2000" dirty="0">
                <a:solidFill>
                  <a:schemeClr val="tx1"/>
                </a:solidFill>
              </a:rPr>
              <a:t> </a:t>
            </a:r>
            <a:r>
              <a:rPr lang="ru-RU" sz="2000" dirty="0" err="1">
                <a:solidFill>
                  <a:schemeClr val="tx1"/>
                </a:solidFill>
              </a:rPr>
              <a:t>чөйрөнүн</a:t>
            </a:r>
            <a:r>
              <a:rPr lang="ru-RU" sz="2000" dirty="0">
                <a:solidFill>
                  <a:schemeClr val="tx1"/>
                </a:solidFill>
              </a:rPr>
              <a:t> </a:t>
            </a:r>
            <a:r>
              <a:rPr lang="ru-RU" sz="2000" dirty="0" err="1">
                <a:solidFill>
                  <a:schemeClr val="tx1"/>
                </a:solidFill>
              </a:rPr>
              <a:t>мүмкүнчүлүктөрүн</a:t>
            </a:r>
            <a:r>
              <a:rPr lang="ru-RU" sz="2000" dirty="0">
                <a:solidFill>
                  <a:schemeClr val="tx1"/>
                </a:solidFill>
              </a:rPr>
              <a:t> </a:t>
            </a:r>
            <a:r>
              <a:rPr lang="ru-RU" sz="2000" dirty="0" err="1">
                <a:solidFill>
                  <a:schemeClr val="tx1"/>
                </a:solidFill>
              </a:rPr>
              <a:t>жана</a:t>
            </a:r>
            <a:r>
              <a:rPr lang="ru-RU" sz="2000" dirty="0">
                <a:solidFill>
                  <a:schemeClr val="tx1"/>
                </a:solidFill>
              </a:rPr>
              <a:t> </a:t>
            </a:r>
            <a:r>
              <a:rPr lang="ru-RU" sz="2000" dirty="0" err="1">
                <a:solidFill>
                  <a:schemeClr val="tx1"/>
                </a:solidFill>
              </a:rPr>
              <a:t>аларды</a:t>
            </a:r>
            <a:r>
              <a:rPr lang="ru-RU" sz="2000" dirty="0">
                <a:solidFill>
                  <a:schemeClr val="tx1"/>
                </a:solidFill>
              </a:rPr>
              <a:t> </a:t>
            </a:r>
            <a:r>
              <a:rPr lang="ru-RU" sz="2000" dirty="0" err="1">
                <a:solidFill>
                  <a:schemeClr val="tx1"/>
                </a:solidFill>
              </a:rPr>
              <a:t>кантип</a:t>
            </a:r>
            <a:r>
              <a:rPr lang="ru-RU" sz="2000" dirty="0">
                <a:solidFill>
                  <a:schemeClr val="tx1"/>
                </a:solidFill>
              </a:rPr>
              <a:t> </a:t>
            </a:r>
            <a:r>
              <a:rPr lang="ru-RU" sz="2000" dirty="0" err="1">
                <a:solidFill>
                  <a:schemeClr val="tx1"/>
                </a:solidFill>
              </a:rPr>
              <a:t>пайдалануу</a:t>
            </a:r>
            <a:r>
              <a:rPr lang="ru-RU" sz="2000" dirty="0">
                <a:solidFill>
                  <a:schemeClr val="tx1"/>
                </a:solidFill>
              </a:rPr>
              <a:t> </a:t>
            </a:r>
            <a:r>
              <a:rPr lang="ru-RU" sz="2000" dirty="0" err="1">
                <a:solidFill>
                  <a:schemeClr val="tx1"/>
                </a:solidFill>
              </a:rPr>
              <a:t>керектигин</a:t>
            </a:r>
            <a:r>
              <a:rPr lang="ru-RU" sz="2000" dirty="0">
                <a:solidFill>
                  <a:schemeClr val="tx1"/>
                </a:solidFill>
              </a:rPr>
              <a:t> </a:t>
            </a:r>
            <a:r>
              <a:rPr lang="ru-RU" sz="2000" dirty="0" err="1">
                <a:solidFill>
                  <a:schemeClr val="tx1"/>
                </a:solidFill>
              </a:rPr>
              <a:t>аныкташат</a:t>
            </a:r>
            <a:r>
              <a:rPr lang="ru-RU" sz="2000" dirty="0">
                <a:solidFill>
                  <a:schemeClr val="tx1"/>
                </a:solidFill>
              </a:rPr>
              <a:t>.</a:t>
            </a:r>
          </a:p>
          <a:p>
            <a:r>
              <a:rPr lang="ru-RU" sz="2000" b="0" i="0" dirty="0">
                <a:solidFill>
                  <a:schemeClr val="tx1"/>
                </a:solidFill>
              </a:rPr>
              <a:t>        М</a:t>
            </a:r>
            <a:r>
              <a:rPr lang="kk-KZ" sz="2000" dirty="0">
                <a:solidFill>
                  <a:schemeClr val="tx1"/>
                </a:solidFill>
              </a:rPr>
              <a:t>өөнөтү</a:t>
            </a:r>
            <a:r>
              <a:rPr lang="ru-RU" sz="2000" dirty="0">
                <a:solidFill>
                  <a:schemeClr val="tx1"/>
                </a:solidFill>
              </a:rPr>
              <a:t>: 1 </a:t>
            </a:r>
            <a:r>
              <a:rPr lang="ru-RU" sz="2000" dirty="0" err="1">
                <a:solidFill>
                  <a:schemeClr val="tx1"/>
                </a:solidFill>
              </a:rPr>
              <a:t>жума</a:t>
            </a:r>
            <a:endParaRPr lang="ru-RU" sz="2000" dirty="0">
              <a:solidFill>
                <a:schemeClr val="tx1"/>
              </a:solidFill>
            </a:endParaRPr>
          </a:p>
        </p:txBody>
      </p:sp>
      <p:sp>
        <p:nvSpPr>
          <p:cNvPr id="7" name="Прямоугольник: скругленные углы 6">
            <a:extLst>
              <a:ext uri="{FF2B5EF4-FFF2-40B4-BE49-F238E27FC236}">
                <a16:creationId xmlns:a16="http://schemas.microsoft.com/office/drawing/2014/main" id="{27211673-36A0-B87B-43E5-C21F860BB194}"/>
              </a:ext>
            </a:extLst>
          </p:cNvPr>
          <p:cNvSpPr/>
          <p:nvPr/>
        </p:nvSpPr>
        <p:spPr>
          <a:xfrm>
            <a:off x="387062" y="5353462"/>
            <a:ext cx="4427139" cy="14502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tx1"/>
              </a:solidFill>
            </a:endParaRPr>
          </a:p>
          <a:p>
            <a:pPr algn="ctr"/>
            <a:endParaRPr lang="ru-RU" sz="2000" dirty="0">
              <a:solidFill>
                <a:schemeClr val="tx1"/>
              </a:solidFill>
            </a:endParaRPr>
          </a:p>
          <a:p>
            <a:pPr algn="ctr"/>
            <a:r>
              <a:rPr lang="ru-RU" sz="2000" b="1" dirty="0">
                <a:solidFill>
                  <a:schemeClr val="tx1"/>
                </a:solidFill>
              </a:rPr>
              <a:t>ЭКБА, </a:t>
            </a:r>
            <a:r>
              <a:rPr lang="ru-RU" sz="2000" b="1" dirty="0" err="1">
                <a:solidFill>
                  <a:schemeClr val="tx1"/>
                </a:solidFill>
              </a:rPr>
              <a:t>калк</a:t>
            </a:r>
            <a:r>
              <a:rPr lang="ru-RU" sz="2000" b="1" dirty="0">
                <a:solidFill>
                  <a:schemeClr val="tx1"/>
                </a:solidFill>
              </a:rPr>
              <a:t> </a:t>
            </a:r>
            <a:r>
              <a:rPr lang="ru-RU" sz="2000" b="1" dirty="0" err="1">
                <a:solidFill>
                  <a:schemeClr val="tx1"/>
                </a:solidFill>
              </a:rPr>
              <a:t>арасында</a:t>
            </a:r>
            <a:r>
              <a:rPr lang="ru-RU" sz="2000" b="1" dirty="0">
                <a:solidFill>
                  <a:schemeClr val="tx1"/>
                </a:solidFill>
              </a:rPr>
              <a:t> </a:t>
            </a:r>
            <a:r>
              <a:rPr lang="ru-RU" sz="2000" b="1" dirty="0" err="1">
                <a:solidFill>
                  <a:schemeClr val="tx1"/>
                </a:solidFill>
              </a:rPr>
              <a:t>керект</a:t>
            </a:r>
            <a:r>
              <a:rPr lang="kk-KZ" sz="2000" b="1" dirty="0">
                <a:solidFill>
                  <a:schemeClr val="tx1"/>
                </a:solidFill>
              </a:rPr>
              <a:t>өөлөрдү изилдөө</a:t>
            </a:r>
            <a:r>
              <a:rPr lang="ru-RU" sz="2000" b="1" dirty="0">
                <a:solidFill>
                  <a:schemeClr val="tx1"/>
                </a:solidFill>
              </a:rPr>
              <a:t>.</a:t>
            </a:r>
          </a:p>
          <a:p>
            <a:pPr algn="ctr"/>
            <a:r>
              <a:rPr lang="ru-RU" sz="2000" dirty="0" err="1">
                <a:solidFill>
                  <a:schemeClr val="tx1"/>
                </a:solidFill>
              </a:rPr>
              <a:t>Жумушчу</a:t>
            </a:r>
            <a:r>
              <a:rPr lang="ru-RU" sz="2000" dirty="0">
                <a:solidFill>
                  <a:schemeClr val="tx1"/>
                </a:solidFill>
              </a:rPr>
              <a:t> топтун м</a:t>
            </a:r>
            <a:r>
              <a:rPr lang="kk-KZ" sz="2000" dirty="0">
                <a:solidFill>
                  <a:schemeClr val="tx1"/>
                </a:solidFill>
              </a:rPr>
              <a:t>үчөлөрү</a:t>
            </a:r>
          </a:p>
          <a:p>
            <a:pPr algn="ctr"/>
            <a:r>
              <a:rPr lang="ru-RU" sz="2000" b="0" i="0" dirty="0">
                <a:solidFill>
                  <a:schemeClr val="tx1"/>
                </a:solidFill>
              </a:rPr>
              <a:t>М</a:t>
            </a:r>
            <a:r>
              <a:rPr lang="kk-KZ" sz="2000" dirty="0">
                <a:solidFill>
                  <a:schemeClr val="tx1"/>
                </a:solidFill>
              </a:rPr>
              <a:t>өөнөтү</a:t>
            </a:r>
            <a:r>
              <a:rPr lang="ru-RU" sz="2000" dirty="0">
                <a:solidFill>
                  <a:schemeClr val="tx1"/>
                </a:solidFill>
              </a:rPr>
              <a:t>: </a:t>
            </a:r>
            <a:r>
              <a:rPr lang="ru-RU" sz="2000" b="0" i="0" dirty="0">
                <a:solidFill>
                  <a:schemeClr val="tx1"/>
                </a:solidFill>
              </a:rPr>
              <a:t>1-2 </a:t>
            </a:r>
            <a:r>
              <a:rPr lang="ru-RU" sz="2000" b="0" i="0" dirty="0" err="1">
                <a:solidFill>
                  <a:schemeClr val="tx1"/>
                </a:solidFill>
              </a:rPr>
              <a:t>жума</a:t>
            </a:r>
            <a:endParaRPr lang="ru-RU" sz="2000" dirty="0"/>
          </a:p>
          <a:p>
            <a:pPr algn="ctr"/>
            <a:endParaRPr lang="kk-KZ" dirty="0">
              <a:solidFill>
                <a:schemeClr val="tx1"/>
              </a:solidFill>
            </a:endParaRPr>
          </a:p>
          <a:p>
            <a:pPr algn="ctr"/>
            <a:endParaRPr lang="ru-RU" dirty="0">
              <a:solidFill>
                <a:schemeClr val="tx1"/>
              </a:solidFill>
            </a:endParaRPr>
          </a:p>
          <a:p>
            <a:pPr algn="ctr"/>
            <a:endParaRPr lang="kk-KZ" dirty="0">
              <a:solidFill>
                <a:schemeClr val="tx1"/>
              </a:solidFill>
            </a:endParaRPr>
          </a:p>
        </p:txBody>
      </p:sp>
      <p:cxnSp>
        <p:nvCxnSpPr>
          <p:cNvPr id="9" name="Прямая со стрелкой 8">
            <a:extLst>
              <a:ext uri="{FF2B5EF4-FFF2-40B4-BE49-F238E27FC236}">
                <a16:creationId xmlns:a16="http://schemas.microsoft.com/office/drawing/2014/main" id="{21D99421-339C-6919-02A7-B21D46B24629}"/>
              </a:ext>
            </a:extLst>
          </p:cNvPr>
          <p:cNvCxnSpPr>
            <a:cxnSpLocks/>
          </p:cNvCxnSpPr>
          <p:nvPr/>
        </p:nvCxnSpPr>
        <p:spPr>
          <a:xfrm flipV="1">
            <a:off x="5059418" y="5353462"/>
            <a:ext cx="884183" cy="85146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423307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546CCF-773C-3DE5-BF7E-3C8D5898EBCB}"/>
              </a:ext>
            </a:extLst>
          </p:cNvPr>
          <p:cNvSpPr>
            <a:spLocks noGrp="1"/>
          </p:cNvSpPr>
          <p:nvPr>
            <p:ph type="title"/>
          </p:nvPr>
        </p:nvSpPr>
        <p:spPr/>
        <p:txBody>
          <a:bodyPr/>
          <a:lstStyle/>
          <a:p>
            <a:r>
              <a:rPr lang="ky-KG" sz="4400" dirty="0"/>
              <a:t>Өнүгүү:</a:t>
            </a:r>
            <a:endParaRPr lang="ru-RU" dirty="0"/>
          </a:p>
        </p:txBody>
      </p:sp>
      <p:sp>
        <p:nvSpPr>
          <p:cNvPr id="3" name="Объект 2">
            <a:extLst>
              <a:ext uri="{FF2B5EF4-FFF2-40B4-BE49-F238E27FC236}">
                <a16:creationId xmlns:a16="http://schemas.microsoft.com/office/drawing/2014/main" id="{BD1F7505-6E62-E29C-65D6-D73A4B69192F}"/>
              </a:ext>
            </a:extLst>
          </p:cNvPr>
          <p:cNvSpPr>
            <a:spLocks noGrp="1"/>
          </p:cNvSpPr>
          <p:nvPr>
            <p:ph idx="1"/>
          </p:nvPr>
        </p:nvSpPr>
        <p:spPr/>
        <p:txBody>
          <a:bodyPr/>
          <a:lstStyle/>
          <a:p>
            <a:r>
              <a:rPr lang="ky-KG" sz="2800" dirty="0"/>
              <a:t>Өнүгүү – бул бир сапаттан экинчисине, бир абалдан башкасына, эскиден жаңыга өтүүгө байланышкан кыймыл-аракеттердин жана өзгөрүүлөрдүн тиби.</a:t>
            </a:r>
          </a:p>
          <a:p>
            <a:pPr marL="0" indent="0">
              <a:buNone/>
            </a:pPr>
            <a:endParaRPr lang="ru-RU" dirty="0"/>
          </a:p>
          <a:p>
            <a:pPr marL="0" indent="0">
              <a:buNone/>
            </a:pPr>
            <a:endParaRPr lang="ru-RU" dirty="0"/>
          </a:p>
        </p:txBody>
      </p:sp>
    </p:spTree>
    <p:extLst>
      <p:ext uri="{BB962C8B-B14F-4D97-AF65-F5344CB8AC3E}">
        <p14:creationId xmlns:p14="http://schemas.microsoft.com/office/powerpoint/2010/main" val="3726154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AC4D42-AA5C-9E77-2FB8-78DD41AB1F67}"/>
              </a:ext>
            </a:extLst>
          </p:cNvPr>
          <p:cNvSpPr>
            <a:spLocks noGrp="1"/>
          </p:cNvSpPr>
          <p:nvPr>
            <p:ph type="title"/>
          </p:nvPr>
        </p:nvSpPr>
        <p:spPr/>
        <p:txBody>
          <a:bodyPr/>
          <a:lstStyle/>
          <a:p>
            <a:r>
              <a:rPr lang="ky-KG" dirty="0"/>
              <a:t>Жумушчу топтун биринчи отуруму:</a:t>
            </a:r>
            <a:endParaRPr lang="ru-RU" dirty="0"/>
          </a:p>
        </p:txBody>
      </p:sp>
      <p:sp>
        <p:nvSpPr>
          <p:cNvPr id="3" name="Объект 2">
            <a:extLst>
              <a:ext uri="{FF2B5EF4-FFF2-40B4-BE49-F238E27FC236}">
                <a16:creationId xmlns:a16="http://schemas.microsoft.com/office/drawing/2014/main" id="{2446AF34-7C96-669B-25E4-AFC7F7802D54}"/>
              </a:ext>
            </a:extLst>
          </p:cNvPr>
          <p:cNvSpPr>
            <a:spLocks noGrp="1"/>
          </p:cNvSpPr>
          <p:nvPr>
            <p:ph idx="1"/>
          </p:nvPr>
        </p:nvSpPr>
        <p:spPr/>
        <p:txBody>
          <a:bodyPr/>
          <a:lstStyle/>
          <a:p>
            <a:r>
              <a:rPr lang="ky-KG" dirty="0"/>
              <a:t>Жумушчу топтун (ЖТ) төрагасы СЭӨПны даярдоонун негизги этаптары менен тааныштырат.</a:t>
            </a:r>
          </a:p>
          <a:p>
            <a:r>
              <a:rPr lang="ky-KG" dirty="0"/>
              <a:t>Жумушчу топ өзүнүн иш планын даярдап чыгат.</a:t>
            </a:r>
          </a:p>
          <a:p>
            <a:r>
              <a:rPr lang="ky-KG" dirty="0"/>
              <a:t>ЖТ төрагасы милдеттерди бөлүштүрөт, учурдагы кырдаал боюнча анализ жүргүзүүнүн мөөнөттөрүн аныктайт.</a:t>
            </a:r>
          </a:p>
          <a:p>
            <a:endParaRPr lang="ru-RU" dirty="0"/>
          </a:p>
        </p:txBody>
      </p:sp>
    </p:spTree>
    <p:extLst>
      <p:ext uri="{BB962C8B-B14F-4D97-AF65-F5344CB8AC3E}">
        <p14:creationId xmlns:p14="http://schemas.microsoft.com/office/powerpoint/2010/main" val="2544453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58812B-53A2-0B75-65A5-0078B89EC120}"/>
              </a:ext>
            </a:extLst>
          </p:cNvPr>
          <p:cNvSpPr>
            <a:spLocks noGrp="1"/>
          </p:cNvSpPr>
          <p:nvPr>
            <p:ph type="title"/>
          </p:nvPr>
        </p:nvSpPr>
        <p:spPr/>
        <p:txBody>
          <a:bodyPr/>
          <a:lstStyle/>
          <a:p>
            <a:r>
              <a:rPr lang="ky-KG" dirty="0"/>
              <a:t>АӨ адистери арасында милдеттерди бөлүштүрүү боюнча сунуштамалар</a:t>
            </a:r>
            <a:endParaRPr lang="ru-RU" dirty="0"/>
          </a:p>
        </p:txBody>
      </p:sp>
      <p:sp>
        <p:nvSpPr>
          <p:cNvPr id="3" name="Объект 2">
            <a:extLst>
              <a:ext uri="{FF2B5EF4-FFF2-40B4-BE49-F238E27FC236}">
                <a16:creationId xmlns:a16="http://schemas.microsoft.com/office/drawing/2014/main" id="{6738A7C4-62C2-80A8-2C1E-1F5FF3B4875E}"/>
              </a:ext>
            </a:extLst>
          </p:cNvPr>
          <p:cNvSpPr>
            <a:spLocks noGrp="1"/>
          </p:cNvSpPr>
          <p:nvPr>
            <p:ph idx="1"/>
          </p:nvPr>
        </p:nvSpPr>
        <p:spPr/>
        <p:txBody>
          <a:bodyPr>
            <a:normAutofit fontScale="85000" lnSpcReduction="20000"/>
          </a:bodyPr>
          <a:lstStyle/>
          <a:p>
            <a:pPr>
              <a:spcBef>
                <a:spcPts val="1200"/>
              </a:spcBef>
              <a:spcAft>
                <a:spcPts val="1200"/>
              </a:spcAft>
              <a:buFontTx/>
              <a:buAutoNum type="arabicPeriod"/>
            </a:pPr>
            <a:r>
              <a:rPr lang="ky-KG" sz="2800" dirty="0"/>
              <a:t>АӨ башчысынын орун басары/АӨнүн жооптуу катчысы (Пландоо, башкаруу жана администрациялык иштер)</a:t>
            </a:r>
          </a:p>
          <a:p>
            <a:pPr>
              <a:spcBef>
                <a:spcPts val="1200"/>
              </a:spcBef>
              <a:spcAft>
                <a:spcPts val="1200"/>
              </a:spcAft>
              <a:buAutoNum type="arabicPeriod"/>
            </a:pPr>
            <a:r>
              <a:rPr lang="ky-KG" sz="2800" dirty="0"/>
              <a:t>Айыл башчысы (Коомдук тартип жана коопсуздук);</a:t>
            </a:r>
          </a:p>
          <a:p>
            <a:pPr marL="457200" indent="-457200">
              <a:spcBef>
                <a:spcPts val="1200"/>
              </a:spcBef>
              <a:spcAft>
                <a:spcPts val="1200"/>
              </a:spcAft>
              <a:buFont typeface="+mj-lt"/>
              <a:buAutoNum type="arabicPeriod"/>
            </a:pPr>
            <a:r>
              <a:rPr lang="ky-KG" sz="2800" dirty="0"/>
              <a:t>Экономист статист, жерге жайгаштыруу, муниципалдык менчик, өзгөчө кырдаалдар жана айыл чарба маселелери боюнча адис, ФЭБ башчысы (Экономикалык маселелер);</a:t>
            </a:r>
          </a:p>
          <a:p>
            <a:pPr marL="457200" indent="-457200">
              <a:spcBef>
                <a:spcPts val="1200"/>
              </a:spcBef>
              <a:spcAft>
                <a:spcPts val="1200"/>
              </a:spcAft>
              <a:buFont typeface="+mj-lt"/>
              <a:buAutoNum type="arabicPeriod"/>
            </a:pPr>
            <a:r>
              <a:rPr lang="ky-KG" sz="2800" dirty="0"/>
              <a:t>Экономист статист, жерге жайгаштыруу, муниципалдык менчик, өзгөчө кырдаалдар жана айыл чарба маселелери боюнча адис (Айлана-чөйрөнү коргоо; турак жай жана коммуналдык кызмат көрсөтүүлөр);</a:t>
            </a:r>
          </a:p>
          <a:p>
            <a:pPr marL="457200" indent="-457200">
              <a:spcBef>
                <a:spcPts val="1200"/>
              </a:spcBef>
              <a:spcAft>
                <a:spcPts val="1200"/>
              </a:spcAft>
              <a:buFont typeface="+mj-lt"/>
              <a:buAutoNum type="arabicPeriod"/>
            </a:pPr>
            <a:r>
              <a:rPr lang="ky-KG" sz="2800" dirty="0"/>
              <a:t>Социалдык маселелер боюнча адис жана айыл башчысы (Саламаттык сактоо; Эс алуу, маданият, спорт; Билим берүү; Социалдык коргоо)</a:t>
            </a:r>
            <a:endParaRPr lang="ru-RU" dirty="0"/>
          </a:p>
        </p:txBody>
      </p:sp>
    </p:spTree>
    <p:extLst>
      <p:ext uri="{BB962C8B-B14F-4D97-AF65-F5344CB8AC3E}">
        <p14:creationId xmlns:p14="http://schemas.microsoft.com/office/powerpoint/2010/main" val="18196977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E41D48-21F0-5C6F-8DA0-1870866A4FF4}"/>
              </a:ext>
            </a:extLst>
          </p:cNvPr>
          <p:cNvSpPr>
            <a:spLocks noGrp="1"/>
          </p:cNvSpPr>
          <p:nvPr>
            <p:ph type="title"/>
          </p:nvPr>
        </p:nvSpPr>
        <p:spPr>
          <a:xfrm>
            <a:off x="838200" y="365125"/>
            <a:ext cx="10515600" cy="830629"/>
          </a:xfrm>
        </p:spPr>
        <p:txBody>
          <a:bodyPr/>
          <a:lstStyle/>
          <a:p>
            <a:r>
              <a:rPr lang="ky-KG" dirty="0"/>
              <a:t>СЭӨПны даярдоонун негизги этаптары</a:t>
            </a:r>
            <a:endParaRPr lang="ru-RU" dirty="0"/>
          </a:p>
        </p:txBody>
      </p:sp>
      <p:sp>
        <p:nvSpPr>
          <p:cNvPr id="6" name="Прямоугольник 5">
            <a:extLst>
              <a:ext uri="{FF2B5EF4-FFF2-40B4-BE49-F238E27FC236}">
                <a16:creationId xmlns:a16="http://schemas.microsoft.com/office/drawing/2014/main" id="{C9EE5094-0567-CEEE-7C9A-F8B001C0363B}"/>
              </a:ext>
            </a:extLst>
          </p:cNvPr>
          <p:cNvSpPr>
            <a:spLocks noChangeArrowheads="1"/>
          </p:cNvSpPr>
          <p:nvPr/>
        </p:nvSpPr>
        <p:spPr bwMode="auto">
          <a:xfrm>
            <a:off x="838200" y="1376217"/>
            <a:ext cx="2356054" cy="1410344"/>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07000"/>
              </a:lnSpc>
              <a:spcAft>
                <a:spcPts val="800"/>
              </a:spcAft>
            </a:pPr>
            <a:r>
              <a:rPr lang="ru-RU" sz="2000" b="1" dirty="0">
                <a:latin typeface="Times New Roman"/>
                <a:ea typeface="Calibri"/>
                <a:cs typeface="Times New Roman"/>
              </a:rPr>
              <a:t>1. </a:t>
            </a:r>
            <a:r>
              <a:rPr lang="ky-KG" sz="2000" b="1" dirty="0">
                <a:latin typeface="Times New Roman"/>
                <a:ea typeface="Calibri"/>
                <a:cs typeface="Times New Roman"/>
              </a:rPr>
              <a:t>Учурдагы кырдаалга анализ жасоо</a:t>
            </a:r>
            <a:endParaRPr lang="ky-KG" sz="2000" dirty="0">
              <a:latin typeface="Calibri"/>
              <a:ea typeface="Calibri"/>
              <a:cs typeface="Times New Roman"/>
            </a:endParaRPr>
          </a:p>
        </p:txBody>
      </p:sp>
      <p:sp>
        <p:nvSpPr>
          <p:cNvPr id="7" name="Прямоугольник 6">
            <a:extLst>
              <a:ext uri="{FF2B5EF4-FFF2-40B4-BE49-F238E27FC236}">
                <a16:creationId xmlns:a16="http://schemas.microsoft.com/office/drawing/2014/main" id="{064F2E94-3866-F043-0BCD-DF6188DE9A61}"/>
              </a:ext>
            </a:extLst>
          </p:cNvPr>
          <p:cNvSpPr>
            <a:spLocks noChangeArrowheads="1"/>
          </p:cNvSpPr>
          <p:nvPr/>
        </p:nvSpPr>
        <p:spPr bwMode="auto">
          <a:xfrm>
            <a:off x="4085102" y="1376217"/>
            <a:ext cx="2824210" cy="1449067"/>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07000"/>
              </a:lnSpc>
              <a:spcAft>
                <a:spcPts val="800"/>
              </a:spcAft>
            </a:pPr>
            <a:r>
              <a:rPr lang="ru-RU" sz="2000" b="1" dirty="0">
                <a:latin typeface="Times New Roman"/>
                <a:ea typeface="Calibri"/>
                <a:cs typeface="Times New Roman"/>
              </a:rPr>
              <a:t>2. </a:t>
            </a:r>
            <a:r>
              <a:rPr lang="ky-KG" sz="2000" b="1" dirty="0">
                <a:latin typeface="Times New Roman"/>
                <a:ea typeface="Calibri"/>
                <a:cs typeface="Times New Roman"/>
              </a:rPr>
              <a:t>Максаттарды коюу, СЭӨПнын негизги жыйынтыктарын аныктоо</a:t>
            </a:r>
            <a:endParaRPr lang="ky-KG" sz="2000" dirty="0">
              <a:latin typeface="Calibri"/>
              <a:ea typeface="Calibri"/>
              <a:cs typeface="Times New Roman"/>
            </a:endParaRPr>
          </a:p>
        </p:txBody>
      </p:sp>
      <p:sp>
        <p:nvSpPr>
          <p:cNvPr id="8" name="Прямоугольник 7">
            <a:extLst>
              <a:ext uri="{FF2B5EF4-FFF2-40B4-BE49-F238E27FC236}">
                <a16:creationId xmlns:a16="http://schemas.microsoft.com/office/drawing/2014/main" id="{109027CA-546F-1543-05DD-FAFBB3C0D3D9}"/>
              </a:ext>
            </a:extLst>
          </p:cNvPr>
          <p:cNvSpPr>
            <a:spLocks noChangeArrowheads="1"/>
          </p:cNvSpPr>
          <p:nvPr/>
        </p:nvSpPr>
        <p:spPr bwMode="auto">
          <a:xfrm>
            <a:off x="7891686" y="1376217"/>
            <a:ext cx="2212123" cy="1410343"/>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07000"/>
              </a:lnSpc>
              <a:spcAft>
                <a:spcPts val="800"/>
              </a:spcAft>
            </a:pPr>
            <a:r>
              <a:rPr lang="ru-RU" b="1" dirty="0">
                <a:latin typeface="Times New Roman"/>
                <a:ea typeface="Calibri"/>
                <a:cs typeface="Times New Roman"/>
              </a:rPr>
              <a:t>3. </a:t>
            </a:r>
            <a:r>
              <a:rPr lang="ky-KG" b="1" dirty="0">
                <a:latin typeface="Times New Roman"/>
                <a:ea typeface="Calibri"/>
                <a:cs typeface="Times New Roman"/>
              </a:rPr>
              <a:t>Өнүгүү багыттарын аныктоо</a:t>
            </a:r>
            <a:endParaRPr lang="ky-KG" dirty="0">
              <a:latin typeface="Calibri"/>
              <a:ea typeface="Calibri"/>
              <a:cs typeface="Times New Roman"/>
            </a:endParaRPr>
          </a:p>
        </p:txBody>
      </p:sp>
      <p:sp>
        <p:nvSpPr>
          <p:cNvPr id="9" name="Прямоугольник 8">
            <a:extLst>
              <a:ext uri="{FF2B5EF4-FFF2-40B4-BE49-F238E27FC236}">
                <a16:creationId xmlns:a16="http://schemas.microsoft.com/office/drawing/2014/main" id="{A7FC57D4-A90F-AB5B-BCEE-F07E1AE55343}"/>
              </a:ext>
            </a:extLst>
          </p:cNvPr>
          <p:cNvSpPr>
            <a:spLocks noChangeArrowheads="1"/>
          </p:cNvSpPr>
          <p:nvPr/>
        </p:nvSpPr>
        <p:spPr bwMode="auto">
          <a:xfrm>
            <a:off x="7891686" y="3435675"/>
            <a:ext cx="2205149" cy="1346400"/>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07000"/>
              </a:lnSpc>
              <a:spcAft>
                <a:spcPts val="800"/>
              </a:spcAft>
            </a:pPr>
            <a:r>
              <a:rPr lang="ky-KG" b="1" dirty="0">
                <a:latin typeface="Times New Roman"/>
                <a:ea typeface="Calibri"/>
                <a:cs typeface="Times New Roman"/>
              </a:rPr>
              <a:t>4. СЭӨПны ишке ашыруу боюнча иш-аракеттер планын даярдоо</a:t>
            </a:r>
            <a:endParaRPr lang="ky-KG" dirty="0">
              <a:latin typeface="Calibri"/>
              <a:ea typeface="Calibri"/>
              <a:cs typeface="Times New Roman"/>
            </a:endParaRPr>
          </a:p>
        </p:txBody>
      </p:sp>
      <p:sp>
        <p:nvSpPr>
          <p:cNvPr id="10" name="Прямоугольник 9">
            <a:extLst>
              <a:ext uri="{FF2B5EF4-FFF2-40B4-BE49-F238E27FC236}">
                <a16:creationId xmlns:a16="http://schemas.microsoft.com/office/drawing/2014/main" id="{CE243120-FEEE-C9BA-3D68-6B3112E1BBF7}"/>
              </a:ext>
            </a:extLst>
          </p:cNvPr>
          <p:cNvSpPr>
            <a:spLocks noChangeArrowheads="1"/>
          </p:cNvSpPr>
          <p:nvPr/>
        </p:nvSpPr>
        <p:spPr bwMode="auto">
          <a:xfrm>
            <a:off x="4085102" y="3435675"/>
            <a:ext cx="2802580" cy="1335752"/>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07000"/>
              </a:lnSpc>
              <a:spcAft>
                <a:spcPts val="800"/>
              </a:spcAft>
            </a:pPr>
            <a:r>
              <a:rPr lang="ky-KG" b="1" dirty="0">
                <a:latin typeface="Times New Roman"/>
                <a:ea typeface="Calibri"/>
                <a:cs typeface="Times New Roman"/>
              </a:rPr>
              <a:t>5. СЭӨПнын бюджетин түзүү</a:t>
            </a:r>
            <a:endParaRPr lang="ky-KG" dirty="0">
              <a:latin typeface="Calibri"/>
              <a:ea typeface="Calibri"/>
              <a:cs typeface="Times New Roman"/>
            </a:endParaRPr>
          </a:p>
        </p:txBody>
      </p:sp>
      <p:sp>
        <p:nvSpPr>
          <p:cNvPr id="12" name="Прямоугольник 11">
            <a:extLst>
              <a:ext uri="{FF2B5EF4-FFF2-40B4-BE49-F238E27FC236}">
                <a16:creationId xmlns:a16="http://schemas.microsoft.com/office/drawing/2014/main" id="{1A680F7B-2D9D-6ACE-CFD1-A82E2E802521}"/>
              </a:ext>
            </a:extLst>
          </p:cNvPr>
          <p:cNvSpPr>
            <a:spLocks noChangeArrowheads="1"/>
          </p:cNvSpPr>
          <p:nvPr/>
        </p:nvSpPr>
        <p:spPr bwMode="auto">
          <a:xfrm>
            <a:off x="910164" y="3398240"/>
            <a:ext cx="2356054" cy="1346400"/>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07000"/>
              </a:lnSpc>
              <a:spcAft>
                <a:spcPts val="800"/>
              </a:spcAft>
            </a:pPr>
            <a:r>
              <a:rPr lang="ru-RU" b="1" dirty="0">
                <a:latin typeface="Times New Roman"/>
                <a:ea typeface="Calibri"/>
                <a:cs typeface="Times New Roman"/>
              </a:rPr>
              <a:t>6. </a:t>
            </a:r>
            <a:r>
              <a:rPr lang="ky-KG" b="1" dirty="0">
                <a:latin typeface="Times New Roman"/>
                <a:ea typeface="Calibri"/>
                <a:cs typeface="Times New Roman"/>
              </a:rPr>
              <a:t>СЭӨПны башкаруу системасын түзүү</a:t>
            </a:r>
            <a:endParaRPr lang="ky-KG" dirty="0">
              <a:latin typeface="Calibri"/>
              <a:ea typeface="Calibri"/>
              <a:cs typeface="Times New Roman"/>
            </a:endParaRPr>
          </a:p>
        </p:txBody>
      </p:sp>
      <p:sp>
        <p:nvSpPr>
          <p:cNvPr id="13" name="Прямоугольник 12">
            <a:extLst>
              <a:ext uri="{FF2B5EF4-FFF2-40B4-BE49-F238E27FC236}">
                <a16:creationId xmlns:a16="http://schemas.microsoft.com/office/drawing/2014/main" id="{A6F1FC3F-9DAD-ACFF-9694-059CFF9E2F1F}"/>
              </a:ext>
            </a:extLst>
          </p:cNvPr>
          <p:cNvSpPr>
            <a:spLocks noChangeArrowheads="1"/>
          </p:cNvSpPr>
          <p:nvPr/>
        </p:nvSpPr>
        <p:spPr bwMode="auto">
          <a:xfrm>
            <a:off x="910164" y="5356319"/>
            <a:ext cx="2356054" cy="1226794"/>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07000"/>
              </a:lnSpc>
              <a:spcAft>
                <a:spcPts val="800"/>
              </a:spcAft>
            </a:pPr>
            <a:r>
              <a:rPr lang="ky-KG" b="1" dirty="0">
                <a:latin typeface="Times New Roman"/>
                <a:ea typeface="Calibri"/>
                <a:cs typeface="Times New Roman"/>
              </a:rPr>
              <a:t>7. МжБ системасын иштеп чыгуу</a:t>
            </a:r>
            <a:endParaRPr lang="ky-KG" dirty="0">
              <a:latin typeface="Calibri"/>
              <a:ea typeface="Calibri"/>
              <a:cs typeface="Times New Roman"/>
            </a:endParaRPr>
          </a:p>
        </p:txBody>
      </p:sp>
      <p:sp>
        <p:nvSpPr>
          <p:cNvPr id="14" name="Стрелка: вправо 13">
            <a:extLst>
              <a:ext uri="{FF2B5EF4-FFF2-40B4-BE49-F238E27FC236}">
                <a16:creationId xmlns:a16="http://schemas.microsoft.com/office/drawing/2014/main" id="{A9978AFA-39B0-63C3-84C1-AE7A97AE6B05}"/>
              </a:ext>
            </a:extLst>
          </p:cNvPr>
          <p:cNvSpPr/>
          <p:nvPr/>
        </p:nvSpPr>
        <p:spPr>
          <a:xfrm>
            <a:off x="3336936" y="1875363"/>
            <a:ext cx="513959" cy="321283"/>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5" name="Стрелка: вправо 14">
            <a:extLst>
              <a:ext uri="{FF2B5EF4-FFF2-40B4-BE49-F238E27FC236}">
                <a16:creationId xmlns:a16="http://schemas.microsoft.com/office/drawing/2014/main" id="{9D8B82FD-376A-E8B0-8FBD-D78CC266F1E2}"/>
              </a:ext>
            </a:extLst>
          </p:cNvPr>
          <p:cNvSpPr/>
          <p:nvPr/>
        </p:nvSpPr>
        <p:spPr>
          <a:xfrm>
            <a:off x="7143519" y="1851916"/>
            <a:ext cx="513959" cy="321283"/>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6" name="Стрелка: вниз 15">
            <a:extLst>
              <a:ext uri="{FF2B5EF4-FFF2-40B4-BE49-F238E27FC236}">
                <a16:creationId xmlns:a16="http://schemas.microsoft.com/office/drawing/2014/main" id="{E487CA18-854E-B3AC-273F-BD0AFAC3116F}"/>
              </a:ext>
            </a:extLst>
          </p:cNvPr>
          <p:cNvSpPr/>
          <p:nvPr/>
        </p:nvSpPr>
        <p:spPr>
          <a:xfrm>
            <a:off x="8841600" y="2918860"/>
            <a:ext cx="305320" cy="38451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7" name="Стрелка: влево 16">
            <a:extLst>
              <a:ext uri="{FF2B5EF4-FFF2-40B4-BE49-F238E27FC236}">
                <a16:creationId xmlns:a16="http://schemas.microsoft.com/office/drawing/2014/main" id="{A9D2DEA1-2766-45A6-1922-2BDD8A2D1517}"/>
              </a:ext>
            </a:extLst>
          </p:cNvPr>
          <p:cNvSpPr/>
          <p:nvPr/>
        </p:nvSpPr>
        <p:spPr>
          <a:xfrm>
            <a:off x="7143519" y="3839238"/>
            <a:ext cx="513959" cy="321279"/>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8" name="Стрелка: влево 17">
            <a:extLst>
              <a:ext uri="{FF2B5EF4-FFF2-40B4-BE49-F238E27FC236}">
                <a16:creationId xmlns:a16="http://schemas.microsoft.com/office/drawing/2014/main" id="{2E5A622E-3DCC-99F9-0C91-0A9C17DB2118}"/>
              </a:ext>
            </a:extLst>
          </p:cNvPr>
          <p:cNvSpPr/>
          <p:nvPr/>
        </p:nvSpPr>
        <p:spPr>
          <a:xfrm>
            <a:off x="3418680" y="3839238"/>
            <a:ext cx="513959" cy="321279"/>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21" name="Стрелка: вниз 20">
            <a:extLst>
              <a:ext uri="{FF2B5EF4-FFF2-40B4-BE49-F238E27FC236}">
                <a16:creationId xmlns:a16="http://schemas.microsoft.com/office/drawing/2014/main" id="{BE14253C-7B64-4EBA-3F4A-F098E3732454}"/>
              </a:ext>
            </a:extLst>
          </p:cNvPr>
          <p:cNvSpPr/>
          <p:nvPr/>
        </p:nvSpPr>
        <p:spPr>
          <a:xfrm>
            <a:off x="1935531" y="4881566"/>
            <a:ext cx="305320" cy="38451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566230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81C61F-B28D-6AB1-1D10-805CA9FFE0B7}"/>
              </a:ext>
            </a:extLst>
          </p:cNvPr>
          <p:cNvSpPr>
            <a:spLocks noGrp="1"/>
          </p:cNvSpPr>
          <p:nvPr>
            <p:ph type="title"/>
          </p:nvPr>
        </p:nvSpPr>
        <p:spPr/>
        <p:txBody>
          <a:bodyPr/>
          <a:lstStyle/>
          <a:p>
            <a:r>
              <a:rPr lang="ky-KG" dirty="0">
                <a:solidFill>
                  <a:srgbClr val="C00000"/>
                </a:solidFill>
              </a:rPr>
              <a:t>1-этап.</a:t>
            </a:r>
            <a:r>
              <a:rPr lang="ky-KG" dirty="0"/>
              <a:t> Учурдагы кырдаалга анализ үргүзүү.</a:t>
            </a:r>
            <a:endParaRPr lang="ru-RU" dirty="0"/>
          </a:p>
        </p:txBody>
      </p:sp>
      <p:sp>
        <p:nvSpPr>
          <p:cNvPr id="3" name="Объект 2">
            <a:extLst>
              <a:ext uri="{FF2B5EF4-FFF2-40B4-BE49-F238E27FC236}">
                <a16:creationId xmlns:a16="http://schemas.microsoft.com/office/drawing/2014/main" id="{0E82818A-27D4-AFAE-5220-3A2A9EB94095}"/>
              </a:ext>
            </a:extLst>
          </p:cNvPr>
          <p:cNvSpPr>
            <a:spLocks noGrp="1"/>
          </p:cNvSpPr>
          <p:nvPr>
            <p:ph idx="1"/>
          </p:nvPr>
        </p:nvSpPr>
        <p:spPr/>
        <p:txBody>
          <a:bodyPr>
            <a:normAutofit fontScale="85000" lnSpcReduction="20000"/>
          </a:bodyPr>
          <a:lstStyle/>
          <a:p>
            <a:pPr marL="0" indent="0">
              <a:buNone/>
            </a:pPr>
            <a:r>
              <a:rPr lang="ky-KG" b="1" dirty="0"/>
              <a:t>Калктын керектөөлөрү.</a:t>
            </a:r>
          </a:p>
          <a:p>
            <a:pPr>
              <a:spcBef>
                <a:spcPts val="1200"/>
              </a:spcBef>
              <a:spcAft>
                <a:spcPts val="600"/>
              </a:spcAft>
            </a:pPr>
            <a:r>
              <a:rPr lang="ky-KG" sz="2800" dirty="0"/>
              <a:t>Жумушчу топтун мүчөлөрү калктын керектөөлөрүн аныктоо боюнча иш-чараларды жүргүзүшөт.</a:t>
            </a:r>
          </a:p>
          <a:p>
            <a:pPr>
              <a:spcBef>
                <a:spcPts val="1200"/>
              </a:spcBef>
              <a:spcAft>
                <a:spcPts val="600"/>
              </a:spcAft>
            </a:pPr>
            <a:r>
              <a:rPr lang="ky-KG" sz="2800" dirty="0"/>
              <a:t>Бул үчүн иш-чараларды өткөрүү графиги даярдалат жана иш-чаралар бул графикке ылайык өткөрүлөт.</a:t>
            </a:r>
          </a:p>
          <a:p>
            <a:pPr>
              <a:spcBef>
                <a:spcPts val="1200"/>
              </a:spcBef>
              <a:spcAft>
                <a:spcPts val="600"/>
              </a:spcAft>
            </a:pPr>
            <a:r>
              <a:rPr lang="ky-KG" sz="2800" dirty="0"/>
              <a:t>Калктын керектөөлөрүн аныктоо үчүн жумушчу топтун мүчөлөрү Жамаат муктаждыктарын биргелешип аныктоо (ЖМБА) методикасын колдоно алышат.</a:t>
            </a:r>
          </a:p>
          <a:p>
            <a:pPr>
              <a:spcBef>
                <a:spcPts val="1200"/>
              </a:spcBef>
              <a:spcAft>
                <a:spcPts val="600"/>
              </a:spcAft>
            </a:pPr>
            <a:r>
              <a:rPr lang="ky-KG" sz="2800" dirty="0"/>
              <a:t>ЖМБА иш-чараларынын жыйынтыгы боюнча жумушчу топтун мүчөлөрү ар бир иш-чара боюнча протоколдорду/отчетторду толтурушат.</a:t>
            </a:r>
          </a:p>
          <a:p>
            <a:pPr>
              <a:spcBef>
                <a:spcPts val="1200"/>
              </a:spcBef>
              <a:spcAft>
                <a:spcPts val="600"/>
              </a:spcAft>
            </a:pPr>
            <a:r>
              <a:rPr lang="ky-KG" sz="2800" dirty="0"/>
              <a:t>Отчеттор жумушчу топтун төрагасына же катчылыкка тапшырылат</a:t>
            </a:r>
            <a:r>
              <a:rPr lang="ky-KG" dirty="0"/>
              <a:t>.</a:t>
            </a:r>
          </a:p>
          <a:p>
            <a:endParaRPr lang="ru-RU" dirty="0"/>
          </a:p>
        </p:txBody>
      </p:sp>
    </p:spTree>
    <p:extLst>
      <p:ext uri="{BB962C8B-B14F-4D97-AF65-F5344CB8AC3E}">
        <p14:creationId xmlns:p14="http://schemas.microsoft.com/office/powerpoint/2010/main" val="18801260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1DF2CE-FF9F-82C0-336A-C26B628B8153}"/>
              </a:ext>
            </a:extLst>
          </p:cNvPr>
          <p:cNvSpPr>
            <a:spLocks noGrp="1"/>
          </p:cNvSpPr>
          <p:nvPr>
            <p:ph type="title"/>
          </p:nvPr>
        </p:nvSpPr>
        <p:spPr/>
        <p:txBody>
          <a:bodyPr/>
          <a:lstStyle/>
          <a:p>
            <a:r>
              <a:rPr lang="ky-KG" dirty="0"/>
              <a:t>ЖМБА иш-чараларынын түрлөрү:</a:t>
            </a:r>
            <a:endParaRPr lang="ru-RU" dirty="0"/>
          </a:p>
        </p:txBody>
      </p:sp>
      <p:sp>
        <p:nvSpPr>
          <p:cNvPr id="3" name="Объект 2">
            <a:extLst>
              <a:ext uri="{FF2B5EF4-FFF2-40B4-BE49-F238E27FC236}">
                <a16:creationId xmlns:a16="http://schemas.microsoft.com/office/drawing/2014/main" id="{06DC04AC-25C5-815B-E6BD-5B3EC6A442AC}"/>
              </a:ext>
            </a:extLst>
          </p:cNvPr>
          <p:cNvSpPr>
            <a:spLocks noGrp="1"/>
          </p:cNvSpPr>
          <p:nvPr>
            <p:ph idx="1"/>
          </p:nvPr>
        </p:nvSpPr>
        <p:spPr/>
        <p:txBody>
          <a:bodyPr>
            <a:normAutofit fontScale="85000" lnSpcReduction="20000"/>
          </a:bodyPr>
          <a:lstStyle/>
          <a:p>
            <a:pPr lvl="0">
              <a:spcBef>
                <a:spcPts val="1200"/>
              </a:spcBef>
              <a:spcAft>
                <a:spcPts val="600"/>
              </a:spcAft>
            </a:pPr>
            <a:r>
              <a:rPr lang="ky-KG" sz="2800" b="1" dirty="0"/>
              <a:t>ЖМБА сессиялары – </a:t>
            </a:r>
            <a:r>
              <a:rPr lang="ky-KG" sz="2800" dirty="0"/>
              <a:t>бул жаш курагы боюнча бөлүштүрүлгөн топтор, анын ичинде калктын аялуу катмарларынын өкүлдөрү менен жолугушуулар өтөт, мында атайын усулдардын жардамы менен алгачкы маалыматтар чогултулат.</a:t>
            </a:r>
          </a:p>
          <a:p>
            <a:pPr lvl="0">
              <a:spcBef>
                <a:spcPts val="1200"/>
              </a:spcBef>
              <a:spcAft>
                <a:spcPts val="600"/>
              </a:spcAft>
            </a:pPr>
            <a:r>
              <a:rPr lang="ky-KG" sz="2800" b="1" dirty="0"/>
              <a:t>ЖМБА фокус-топтору – </a:t>
            </a:r>
            <a:r>
              <a:rPr lang="ky-KG" sz="2800" dirty="0"/>
              <a:t>бул жергиликтүү жамааттын лидерлери, жергиликтүү кеңештин депутаттары, аялдар кеңешинин өкүлдөрү, жаштар комитети, аксакалдар соту, калктын аялуу катмарларынын өкүлдөрү, мекемелердин, ишканалардын жана башка жарандык коом уюмдарынын өкүлдөрү менен жолугушуулар. Бул жолугушуулар артыкчылыктуу көйгөйлөрдү талдап, аларды чечүү боюнча демилгелүү топторду түзүү максатында уюштурулат;</a:t>
            </a:r>
          </a:p>
          <a:p>
            <a:pPr>
              <a:spcBef>
                <a:spcPts val="1200"/>
              </a:spcBef>
              <a:spcAft>
                <a:spcPts val="600"/>
              </a:spcAft>
            </a:pPr>
            <a:r>
              <a:rPr lang="ky-KG" sz="2800" b="1" dirty="0"/>
              <a:t>Анкета толтуруу – </a:t>
            </a:r>
            <a:r>
              <a:rPr lang="ky-KG" sz="2800" dirty="0"/>
              <a:t>бул суроолорду камтыган, алдын ала даярдалган бланкалардын жардамы менен жазуу түрүндө суражылоо жүргүзүү. Анкеталарды респонденттер өз алдынча толтуруп чыгышат.</a:t>
            </a:r>
          </a:p>
          <a:p>
            <a:pPr marL="0" indent="0">
              <a:buNone/>
            </a:pPr>
            <a:endParaRPr lang="ru-RU" dirty="0"/>
          </a:p>
        </p:txBody>
      </p:sp>
    </p:spTree>
    <p:extLst>
      <p:ext uri="{BB962C8B-B14F-4D97-AF65-F5344CB8AC3E}">
        <p14:creationId xmlns:p14="http://schemas.microsoft.com/office/powerpoint/2010/main" val="33729316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734B44-7EC4-C43D-F0C9-3422E89B2E35}"/>
              </a:ext>
            </a:extLst>
          </p:cNvPr>
          <p:cNvSpPr>
            <a:spLocks noGrp="1"/>
          </p:cNvSpPr>
          <p:nvPr>
            <p:ph type="title"/>
          </p:nvPr>
        </p:nvSpPr>
        <p:spPr/>
        <p:txBody>
          <a:bodyPr/>
          <a:lstStyle/>
          <a:p>
            <a:r>
              <a:rPr lang="ky-KG" dirty="0"/>
              <a:t>ЖМБА иш-чараларынын түрлөрү</a:t>
            </a:r>
            <a:endParaRPr lang="ru-RU" dirty="0"/>
          </a:p>
        </p:txBody>
      </p:sp>
      <p:sp>
        <p:nvSpPr>
          <p:cNvPr id="3" name="Объект 2">
            <a:extLst>
              <a:ext uri="{FF2B5EF4-FFF2-40B4-BE49-F238E27FC236}">
                <a16:creationId xmlns:a16="http://schemas.microsoft.com/office/drawing/2014/main" id="{723E9652-5D5F-BFF0-C8F9-7ACD408A6F06}"/>
              </a:ext>
            </a:extLst>
          </p:cNvPr>
          <p:cNvSpPr>
            <a:spLocks noGrp="1"/>
          </p:cNvSpPr>
          <p:nvPr>
            <p:ph idx="1"/>
          </p:nvPr>
        </p:nvSpPr>
        <p:spPr/>
        <p:txBody>
          <a:bodyPr/>
          <a:lstStyle/>
          <a:p>
            <a:pPr lvl="0">
              <a:spcBef>
                <a:spcPts val="1200"/>
              </a:spcBef>
              <a:spcAft>
                <a:spcPts val="600"/>
              </a:spcAft>
            </a:pPr>
            <a:r>
              <a:rPr lang="ky-KG" sz="2800" b="1" dirty="0"/>
              <a:t>чогулуштар </a:t>
            </a:r>
            <a:r>
              <a:rPr lang="ru-RU" sz="2800" b="1" dirty="0"/>
              <a:t>– </a:t>
            </a:r>
            <a:r>
              <a:rPr lang="ky-KG" sz="2800" dirty="0"/>
              <a:t>бул ЖМБА-иш-чараларынын натыйжаларын макулдашып алуу, калкты маалымдоо, Социалдык-экономикалык өнүгүү программасына/планына толуктоолорду жана сунуштарды чогултуу үчүн жарандардын массалык ачык жыйналыштары</a:t>
            </a:r>
            <a:r>
              <a:rPr lang="ru-RU" sz="2800" dirty="0"/>
              <a:t>;</a:t>
            </a:r>
          </a:p>
          <a:p>
            <a:pPr lvl="0">
              <a:spcBef>
                <a:spcPts val="1200"/>
              </a:spcBef>
              <a:spcAft>
                <a:spcPts val="600"/>
              </a:spcAft>
            </a:pPr>
            <a:r>
              <a:rPr lang="ky-KG" sz="2800" b="1" dirty="0"/>
              <a:t>коомдук угуулар </a:t>
            </a:r>
            <a:r>
              <a:rPr lang="ru-RU" sz="2800" b="1" dirty="0"/>
              <a:t>– </a:t>
            </a:r>
            <a:r>
              <a:rPr lang="ky-KG" sz="2800" dirty="0"/>
              <a:t>ЖӨБ органдарынын маанилүү чечимдеринин формалдаштырылган коомдук талкуусу (бул жерде болсо жарандарга жергиликтүү бюджеттин долбоору же жергиликтүү бюджеттин аткарылышы тууралуу маалымат берүү). Ал жарандардын керектөөлөрүн эсепке алуу жана жергиликтүү бюджетке сунуштарды чогултуу үчүн керек.</a:t>
            </a:r>
            <a:endParaRPr lang="ru-RU" dirty="0"/>
          </a:p>
          <a:p>
            <a:endParaRPr lang="ru-RU" dirty="0"/>
          </a:p>
        </p:txBody>
      </p:sp>
    </p:spTree>
    <p:extLst>
      <p:ext uri="{BB962C8B-B14F-4D97-AF65-F5344CB8AC3E}">
        <p14:creationId xmlns:p14="http://schemas.microsoft.com/office/powerpoint/2010/main" val="5833293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F74F79-F096-8EB4-0389-EAEDFA884B31}"/>
              </a:ext>
            </a:extLst>
          </p:cNvPr>
          <p:cNvSpPr>
            <a:spLocks noGrp="1"/>
          </p:cNvSpPr>
          <p:nvPr>
            <p:ph type="title"/>
          </p:nvPr>
        </p:nvSpPr>
        <p:spPr/>
        <p:txBody>
          <a:bodyPr/>
          <a:lstStyle/>
          <a:p>
            <a:r>
              <a:rPr lang="ky-KG" dirty="0"/>
              <a:t>Жалпы маалымат, ресурстарды анализдөө</a:t>
            </a:r>
            <a:r>
              <a:rPr lang="ru-RU" dirty="0"/>
              <a:t>:</a:t>
            </a:r>
          </a:p>
        </p:txBody>
      </p:sp>
      <p:sp>
        <p:nvSpPr>
          <p:cNvPr id="3" name="Объект 2">
            <a:extLst>
              <a:ext uri="{FF2B5EF4-FFF2-40B4-BE49-F238E27FC236}">
                <a16:creationId xmlns:a16="http://schemas.microsoft.com/office/drawing/2014/main" id="{4E2698DF-5E53-A3E9-37F9-ED3BFF1A454E}"/>
              </a:ext>
            </a:extLst>
          </p:cNvPr>
          <p:cNvSpPr>
            <a:spLocks noGrp="1"/>
          </p:cNvSpPr>
          <p:nvPr>
            <p:ph idx="1"/>
          </p:nvPr>
        </p:nvSpPr>
        <p:spPr/>
        <p:txBody>
          <a:bodyPr>
            <a:normAutofit fontScale="92500"/>
          </a:bodyPr>
          <a:lstStyle/>
          <a:p>
            <a:pPr marL="0" indent="0">
              <a:buNone/>
            </a:pPr>
            <a:r>
              <a:rPr lang="ky-KG" b="1" dirty="0"/>
              <a:t>Жалпы маалымат: </a:t>
            </a:r>
            <a:r>
              <a:rPr lang="ky-KG" dirty="0"/>
              <a:t>айылдык аймактын/шаардын паспорту; калкты каттоо, акыркы эки жыл ичиндеги динамиканы билүү үчүн башка статистикалык маалыматтар.</a:t>
            </a:r>
          </a:p>
          <a:p>
            <a:pPr marL="0" indent="0">
              <a:buNone/>
            </a:pPr>
            <a:endParaRPr lang="ky-KG" dirty="0"/>
          </a:p>
          <a:p>
            <a:pPr marL="0" indent="0">
              <a:buNone/>
            </a:pPr>
            <a:r>
              <a:rPr lang="ky-KG" b="1" dirty="0"/>
              <a:t>Ресурстар: жаратылыш ресурстары; муниципалдык менчик; финансы ресурстары </a:t>
            </a:r>
            <a:r>
              <a:rPr lang="ky-KG" dirty="0"/>
              <a:t>(бюджеттен тышкаркы ресурстар).</a:t>
            </a:r>
          </a:p>
          <a:p>
            <a:pPr marL="0" indent="0">
              <a:buNone/>
            </a:pPr>
            <a:r>
              <a:rPr lang="ky-KG" dirty="0"/>
              <a:t>Түрлөрү жана саны, учурда кантип колдонулуп жатканы, кандай мүмкүнчүлүктөр бар болгону менен колдонулбай келатканы көрсөтүлөт.</a:t>
            </a:r>
          </a:p>
          <a:p>
            <a:pPr marL="0" indent="0">
              <a:buNone/>
            </a:pPr>
            <a:endParaRPr lang="ky-KG" dirty="0"/>
          </a:p>
          <a:p>
            <a:pPr marL="0" indent="0">
              <a:buNone/>
            </a:pPr>
            <a:r>
              <a:rPr lang="ky-KG" dirty="0"/>
              <a:t>Отчет жумушчу топтун төрагасына же катчылыкка тапшырылат.</a:t>
            </a:r>
          </a:p>
          <a:p>
            <a:endParaRPr lang="ru-RU" dirty="0"/>
          </a:p>
        </p:txBody>
      </p:sp>
    </p:spTree>
    <p:extLst>
      <p:ext uri="{BB962C8B-B14F-4D97-AF65-F5344CB8AC3E}">
        <p14:creationId xmlns:p14="http://schemas.microsoft.com/office/powerpoint/2010/main" val="13693676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93665D-FD68-0B5F-FCCE-E8958654E3F6}"/>
              </a:ext>
            </a:extLst>
          </p:cNvPr>
          <p:cNvSpPr>
            <a:spLocks noGrp="1"/>
          </p:cNvSpPr>
          <p:nvPr>
            <p:ph type="title"/>
          </p:nvPr>
        </p:nvSpPr>
        <p:spPr/>
        <p:txBody>
          <a:bodyPr/>
          <a:lstStyle/>
          <a:p>
            <a:r>
              <a:rPr lang="ky-KG" dirty="0"/>
              <a:t>Мисал: ресурстарга анализ жүргүзүү (муниципалдык менчик)</a:t>
            </a:r>
            <a:endParaRPr lang="ru-RU" dirty="0"/>
          </a:p>
        </p:txBody>
      </p:sp>
      <p:sp>
        <p:nvSpPr>
          <p:cNvPr id="3" name="Объект 2">
            <a:extLst>
              <a:ext uri="{FF2B5EF4-FFF2-40B4-BE49-F238E27FC236}">
                <a16:creationId xmlns:a16="http://schemas.microsoft.com/office/drawing/2014/main" id="{FC8056D4-21F0-F34C-F27D-A8AEAFA93CDA}"/>
              </a:ext>
            </a:extLst>
          </p:cNvPr>
          <p:cNvSpPr>
            <a:spLocks noGrp="1"/>
          </p:cNvSpPr>
          <p:nvPr>
            <p:ph idx="1"/>
          </p:nvPr>
        </p:nvSpPr>
        <p:spPr/>
        <p:txBody>
          <a:bodyPr>
            <a:normAutofit fontScale="92500"/>
          </a:bodyPr>
          <a:lstStyle/>
          <a:p>
            <a:pPr marL="0" indent="0">
              <a:spcBef>
                <a:spcPts val="1200"/>
              </a:spcBef>
              <a:spcAft>
                <a:spcPts val="600"/>
              </a:spcAft>
              <a:buNone/>
            </a:pPr>
            <a:r>
              <a:rPr lang="ky-KG" b="1" dirty="0"/>
              <a:t>Түрлөрү жана саны: </a:t>
            </a:r>
            <a:r>
              <a:rPr lang="ky-KG" dirty="0"/>
              <a:t>Айылдык аймакта клуб бар. Клубдун ичинде аянты 60 чакырым метр болгон бош бөлмө бар. Жерлерге инвентаризациялоо жүргүзүлгөндөн кийин 15 гектар жер табылды. </a:t>
            </a:r>
          </a:p>
          <a:p>
            <a:pPr marL="0" indent="0">
              <a:spcBef>
                <a:spcPts val="1200"/>
              </a:spcBef>
              <a:spcAft>
                <a:spcPts val="600"/>
              </a:spcAft>
              <a:buNone/>
            </a:pPr>
            <a:r>
              <a:rPr lang="ky-KG" b="1" dirty="0"/>
              <a:t>Учурда кандай колдонулуп жатат: </a:t>
            </a:r>
            <a:r>
              <a:rPr lang="ky-KG" dirty="0"/>
              <a:t>клубдун имараты коомдук иш-чараларды өткөргөн учурда гана колдонулат</a:t>
            </a:r>
            <a:r>
              <a:rPr lang="ru-RU" dirty="0"/>
              <a:t>.</a:t>
            </a:r>
          </a:p>
          <a:p>
            <a:pPr marL="0" indent="0">
              <a:spcBef>
                <a:spcPts val="1200"/>
              </a:spcBef>
              <a:spcAft>
                <a:spcPts val="600"/>
              </a:spcAft>
              <a:buNone/>
            </a:pPr>
            <a:r>
              <a:rPr lang="ky-KG" b="1" dirty="0"/>
              <a:t>Кандай мүмкүнчүлүктөр бар болгону менен колдонулбай келатат</a:t>
            </a:r>
            <a:r>
              <a:rPr lang="ru-RU" b="1" dirty="0"/>
              <a:t>:</a:t>
            </a:r>
          </a:p>
          <a:p>
            <a:pPr marL="0" indent="0">
              <a:spcBef>
                <a:spcPts val="1200"/>
              </a:spcBef>
              <a:spcAft>
                <a:spcPts val="600"/>
              </a:spcAft>
              <a:buNone/>
            </a:pPr>
            <a:r>
              <a:rPr lang="ky-KG" dirty="0"/>
              <a:t>Имараттын клубун жаштар менен иш алып барууну уюштуруу үчүн натыйжалуу колдонсо болот. </a:t>
            </a:r>
          </a:p>
          <a:p>
            <a:pPr marL="0" indent="0">
              <a:spcBef>
                <a:spcPts val="1200"/>
              </a:spcBef>
              <a:spcAft>
                <a:spcPts val="600"/>
              </a:spcAft>
              <a:buNone/>
            </a:pPr>
            <a:r>
              <a:rPr lang="ky-KG" dirty="0"/>
              <a:t>Экономиканы өнүктүрүү үчүн 15 гектар жерди дыйкандарга берсе болот</a:t>
            </a:r>
            <a:r>
              <a:rPr lang="ru-RU" dirty="0"/>
              <a:t>.</a:t>
            </a:r>
          </a:p>
          <a:p>
            <a:endParaRPr lang="ru-RU" dirty="0"/>
          </a:p>
        </p:txBody>
      </p:sp>
    </p:spTree>
    <p:extLst>
      <p:ext uri="{BB962C8B-B14F-4D97-AF65-F5344CB8AC3E}">
        <p14:creationId xmlns:p14="http://schemas.microsoft.com/office/powerpoint/2010/main" val="10647590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684E5D-6E94-772A-E7A3-2E24C2763E05}"/>
              </a:ext>
            </a:extLst>
          </p:cNvPr>
          <p:cNvSpPr>
            <a:spLocks noGrp="1"/>
          </p:cNvSpPr>
          <p:nvPr>
            <p:ph type="title"/>
          </p:nvPr>
        </p:nvSpPr>
        <p:spPr/>
        <p:txBody>
          <a:bodyPr/>
          <a:lstStyle/>
          <a:p>
            <a:r>
              <a:rPr lang="ky-KG" dirty="0"/>
              <a:t>Ресурстарга анализ жасоо</a:t>
            </a:r>
            <a:br>
              <a:rPr lang="ky-KG" dirty="0"/>
            </a:br>
            <a:endParaRPr lang="ru-RU" dirty="0"/>
          </a:p>
        </p:txBody>
      </p:sp>
      <p:sp>
        <p:nvSpPr>
          <p:cNvPr id="3" name="Объект 2">
            <a:extLst>
              <a:ext uri="{FF2B5EF4-FFF2-40B4-BE49-F238E27FC236}">
                <a16:creationId xmlns:a16="http://schemas.microsoft.com/office/drawing/2014/main" id="{8C7214C9-B0D6-6E5D-AEF1-612F00A5C6EE}"/>
              </a:ext>
            </a:extLst>
          </p:cNvPr>
          <p:cNvSpPr>
            <a:spLocks noGrp="1"/>
          </p:cNvSpPr>
          <p:nvPr>
            <p:ph idx="1"/>
          </p:nvPr>
        </p:nvSpPr>
        <p:spPr/>
        <p:txBody>
          <a:bodyPr>
            <a:normAutofit fontScale="85000" lnSpcReduction="20000"/>
          </a:bodyPr>
          <a:lstStyle/>
          <a:p>
            <a:pPr marL="0" indent="0">
              <a:spcBef>
                <a:spcPts val="1200"/>
              </a:spcBef>
              <a:spcAft>
                <a:spcPts val="600"/>
              </a:spcAft>
              <a:buNone/>
            </a:pPr>
            <a:r>
              <a:rPr lang="ky-KG" sz="2800" b="1" dirty="0"/>
              <a:t>Жергиликтүү бюджет</a:t>
            </a:r>
          </a:p>
          <a:p>
            <a:pPr marL="0" indent="0">
              <a:spcBef>
                <a:spcPts val="1200"/>
              </a:spcBef>
              <a:spcAft>
                <a:spcPts val="600"/>
              </a:spcAft>
              <a:buNone/>
            </a:pPr>
            <a:r>
              <a:rPr lang="ky-KG" sz="2800" dirty="0"/>
              <a:t>Бюджетке анализ жасоо үчүн төмөнкүлөр зарыл:</a:t>
            </a:r>
          </a:p>
          <a:p>
            <a:pPr lvl="0">
              <a:spcBef>
                <a:spcPts val="1200"/>
              </a:spcBef>
              <a:spcAft>
                <a:spcPts val="600"/>
              </a:spcAft>
            </a:pPr>
            <a:r>
              <a:rPr lang="ky-KG" sz="2800" dirty="0"/>
              <a:t>Өзгөрүүлөрдүн динамикасы 10 пайызга көбүрөөк (+) же азыраак (-) болгон киреше булактарын аныкташ керек. Көрсөткүчтөр эмне үчүн өскөнүн/түшкөнүн аныкташ керек. Кирешелердин өсүш тенденциясына колдоо көрсөтүү зарыл. </a:t>
            </a:r>
          </a:p>
          <a:p>
            <a:pPr lvl="0">
              <a:spcBef>
                <a:spcPts val="1200"/>
              </a:spcBef>
              <a:spcAft>
                <a:spcPts val="600"/>
              </a:spcAft>
            </a:pPr>
            <a:r>
              <a:rPr lang="ky-KG" sz="2800" dirty="0"/>
              <a:t>Жергиликтүү салыктардан түшкөн кирешелерге анализ жасаш керек.</a:t>
            </a:r>
          </a:p>
          <a:p>
            <a:pPr lvl="0">
              <a:spcBef>
                <a:spcPts val="1200"/>
              </a:spcBef>
              <a:spcAft>
                <a:spcPts val="600"/>
              </a:spcAft>
            </a:pPr>
            <a:r>
              <a:rPr lang="ky-KG" sz="2800" dirty="0"/>
              <a:t>Жергиликтүү бюджеттин чыгаша бөлүгүнө анализ жасаш керек. Салыштырма салмак боюнча эң көп чыгым кеткен чөйрөлөрдү бөлүп алуу зарыл.</a:t>
            </a:r>
          </a:p>
          <a:p>
            <a:pPr marL="0" indent="0" algn="ctr">
              <a:spcBef>
                <a:spcPts val="1200"/>
              </a:spcBef>
              <a:spcAft>
                <a:spcPts val="600"/>
              </a:spcAft>
              <a:buNone/>
            </a:pPr>
            <a:r>
              <a:rPr lang="ky-KG" b="1" dirty="0">
                <a:solidFill>
                  <a:schemeClr val="accent2">
                    <a:lumMod val="75000"/>
                  </a:schemeClr>
                </a:solidFill>
              </a:rPr>
              <a:t>Анализдин жыйынтыгында СЭӨПны колдоого жергиликтүү бюджеттин мүмкүнчүлүктөрү кандай болгону тууралуу маалымат алабыз.</a:t>
            </a:r>
          </a:p>
          <a:p>
            <a:endParaRPr lang="ru-RU" dirty="0"/>
          </a:p>
        </p:txBody>
      </p:sp>
    </p:spTree>
    <p:extLst>
      <p:ext uri="{BB962C8B-B14F-4D97-AF65-F5344CB8AC3E}">
        <p14:creationId xmlns:p14="http://schemas.microsoft.com/office/powerpoint/2010/main" val="11252846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34D2B7-C298-8714-4524-C51F07FDF5B4}"/>
              </a:ext>
            </a:extLst>
          </p:cNvPr>
          <p:cNvSpPr>
            <a:spLocks noGrp="1"/>
          </p:cNvSpPr>
          <p:nvPr>
            <p:ph type="title"/>
          </p:nvPr>
        </p:nvSpPr>
        <p:spPr/>
        <p:txBody>
          <a:bodyPr>
            <a:normAutofit fontScale="90000"/>
          </a:bodyPr>
          <a:lstStyle/>
          <a:p>
            <a:r>
              <a:rPr lang="ky-KG" dirty="0"/>
              <a:t>Кирешелердин жана чыгашалардын таблицалары</a:t>
            </a:r>
            <a:br>
              <a:rPr lang="ky-KG" dirty="0"/>
            </a:br>
            <a:endParaRPr lang="ru-RU" dirty="0"/>
          </a:p>
        </p:txBody>
      </p:sp>
      <p:graphicFrame>
        <p:nvGraphicFramePr>
          <p:cNvPr id="8" name="Таблица 7">
            <a:extLst>
              <a:ext uri="{FF2B5EF4-FFF2-40B4-BE49-F238E27FC236}">
                <a16:creationId xmlns:a16="http://schemas.microsoft.com/office/drawing/2014/main" id="{B7EE4C08-13B8-17A1-C18E-DC50A99932E8}"/>
              </a:ext>
            </a:extLst>
          </p:cNvPr>
          <p:cNvGraphicFramePr>
            <a:graphicFrameLocks noGrp="1"/>
          </p:cNvGraphicFramePr>
          <p:nvPr>
            <p:extLst>
              <p:ext uri="{D42A27DB-BD31-4B8C-83A1-F6EECF244321}">
                <p14:modId xmlns:p14="http://schemas.microsoft.com/office/powerpoint/2010/main" val="648737282"/>
              </p:ext>
            </p:extLst>
          </p:nvPr>
        </p:nvGraphicFramePr>
        <p:xfrm>
          <a:off x="838200" y="2152039"/>
          <a:ext cx="9200780" cy="1373940"/>
        </p:xfrm>
        <a:graphic>
          <a:graphicData uri="http://schemas.openxmlformats.org/drawingml/2006/table">
            <a:tbl>
              <a:tblPr firstRow="1" firstCol="1" bandRow="1">
                <a:tableStyleId>{5C22544A-7EE6-4342-B048-85BDC9FD1C3A}</a:tableStyleId>
              </a:tblPr>
              <a:tblGrid>
                <a:gridCol w="839630">
                  <a:extLst>
                    <a:ext uri="{9D8B030D-6E8A-4147-A177-3AD203B41FA5}">
                      <a16:colId xmlns:a16="http://schemas.microsoft.com/office/drawing/2014/main" val="20000"/>
                    </a:ext>
                  </a:extLst>
                </a:gridCol>
                <a:gridCol w="3816500">
                  <a:extLst>
                    <a:ext uri="{9D8B030D-6E8A-4147-A177-3AD203B41FA5}">
                      <a16:colId xmlns:a16="http://schemas.microsoft.com/office/drawing/2014/main" val="20001"/>
                    </a:ext>
                  </a:extLst>
                </a:gridCol>
                <a:gridCol w="1787634">
                  <a:extLst>
                    <a:ext uri="{9D8B030D-6E8A-4147-A177-3AD203B41FA5}">
                      <a16:colId xmlns:a16="http://schemas.microsoft.com/office/drawing/2014/main" val="20002"/>
                    </a:ext>
                  </a:extLst>
                </a:gridCol>
                <a:gridCol w="1378508">
                  <a:extLst>
                    <a:ext uri="{9D8B030D-6E8A-4147-A177-3AD203B41FA5}">
                      <a16:colId xmlns:a16="http://schemas.microsoft.com/office/drawing/2014/main" val="20003"/>
                    </a:ext>
                  </a:extLst>
                </a:gridCol>
                <a:gridCol w="1378508">
                  <a:extLst>
                    <a:ext uri="{9D8B030D-6E8A-4147-A177-3AD203B41FA5}">
                      <a16:colId xmlns:a16="http://schemas.microsoft.com/office/drawing/2014/main" val="20004"/>
                    </a:ext>
                  </a:extLst>
                </a:gridCol>
              </a:tblGrid>
              <a:tr h="923904">
                <a:tc rowSpan="2">
                  <a:txBody>
                    <a:bodyPr/>
                    <a:lstStyle/>
                    <a:p>
                      <a:pPr algn="ctr">
                        <a:lnSpc>
                          <a:spcPct val="107000"/>
                        </a:lnSpc>
                        <a:spcAft>
                          <a:spcPts val="0"/>
                        </a:spcAft>
                      </a:pPr>
                      <a:r>
                        <a:rPr lang="ky-KG" sz="1600" b="1" noProof="0">
                          <a:solidFill>
                            <a:schemeClr val="tx1"/>
                          </a:solidFill>
                          <a:effectLst/>
                        </a:rPr>
                        <a:t>№</a:t>
                      </a:r>
                      <a:endParaRPr lang="ky-KG" sz="1600" b="1" noProof="0">
                        <a:solidFill>
                          <a:schemeClr val="tx1"/>
                        </a:solidFill>
                        <a:effectLst/>
                        <a:latin typeface="Calibri"/>
                        <a:ea typeface="Calibri"/>
                        <a:cs typeface="Times New Roman"/>
                      </a:endParaRPr>
                    </a:p>
                  </a:txBody>
                  <a:tcPr marL="68580" marR="68580" marT="0" marB="0"/>
                </a:tc>
                <a:tc rowSpan="2">
                  <a:txBody>
                    <a:bodyPr/>
                    <a:lstStyle/>
                    <a:p>
                      <a:pPr algn="ctr">
                        <a:lnSpc>
                          <a:spcPct val="107000"/>
                        </a:lnSpc>
                        <a:spcAft>
                          <a:spcPts val="0"/>
                        </a:spcAft>
                      </a:pPr>
                      <a:r>
                        <a:rPr lang="ky-KG" sz="1600" b="1" noProof="0" dirty="0">
                          <a:solidFill>
                            <a:schemeClr val="tx1"/>
                          </a:solidFill>
                          <a:effectLst/>
                        </a:rPr>
                        <a:t>Салыктардын аталышы</a:t>
                      </a:r>
                      <a:endParaRPr lang="ky-KG" sz="1600" b="1" noProof="0" dirty="0">
                        <a:solidFill>
                          <a:schemeClr val="tx1"/>
                        </a:solidFill>
                        <a:effectLst/>
                        <a:latin typeface="Calibri"/>
                        <a:ea typeface="Calibri"/>
                        <a:cs typeface="Times New Roman"/>
                      </a:endParaRPr>
                    </a:p>
                  </a:txBody>
                  <a:tcPr marL="68580" marR="68580" marT="0" marB="0"/>
                </a:tc>
                <a:tc>
                  <a:txBody>
                    <a:bodyPr/>
                    <a:lstStyle/>
                    <a:p>
                      <a:pPr algn="ctr">
                        <a:lnSpc>
                          <a:spcPct val="107000"/>
                        </a:lnSpc>
                        <a:spcAft>
                          <a:spcPts val="0"/>
                        </a:spcAft>
                      </a:pPr>
                      <a:r>
                        <a:rPr lang="ky-KG" sz="1600" b="1" noProof="0">
                          <a:solidFill>
                            <a:schemeClr val="tx1"/>
                          </a:solidFill>
                          <a:effectLst/>
                        </a:rPr>
                        <a:t>2017-жыл</a:t>
                      </a:r>
                      <a:endParaRPr lang="ky-KG" sz="1600" b="1" noProof="0">
                        <a:solidFill>
                          <a:schemeClr val="tx1"/>
                        </a:solidFill>
                        <a:effectLst/>
                        <a:latin typeface="Calibri"/>
                        <a:ea typeface="Calibri"/>
                        <a:cs typeface="Times New Roman"/>
                      </a:endParaRPr>
                    </a:p>
                  </a:txBody>
                  <a:tcPr marL="68580" marR="68580" marT="0" marB="0"/>
                </a:tc>
                <a:tc>
                  <a:txBody>
                    <a:bodyPr/>
                    <a:lstStyle/>
                    <a:p>
                      <a:pPr algn="ctr">
                        <a:lnSpc>
                          <a:spcPct val="107000"/>
                        </a:lnSpc>
                        <a:spcAft>
                          <a:spcPts val="0"/>
                        </a:spcAft>
                      </a:pPr>
                      <a:r>
                        <a:rPr lang="ky-KG" sz="1600" b="1" noProof="0" dirty="0">
                          <a:solidFill>
                            <a:schemeClr val="tx1"/>
                          </a:solidFill>
                          <a:effectLst/>
                        </a:rPr>
                        <a:t>2018-жыл</a:t>
                      </a:r>
                      <a:endParaRPr lang="ky-KG" sz="1600" b="1" noProof="0" dirty="0">
                        <a:solidFill>
                          <a:schemeClr val="tx1"/>
                        </a:solidFill>
                        <a:effectLst/>
                        <a:latin typeface="Calibri"/>
                        <a:ea typeface="Calibri"/>
                        <a:cs typeface="Times New Roman"/>
                      </a:endParaRPr>
                    </a:p>
                  </a:txBody>
                  <a:tcPr marL="68580" marR="68580" marT="0" marB="0"/>
                </a:tc>
                <a:tc>
                  <a:txBody>
                    <a:bodyPr/>
                    <a:lstStyle/>
                    <a:p>
                      <a:pPr algn="ctr">
                        <a:lnSpc>
                          <a:spcPct val="107000"/>
                        </a:lnSpc>
                        <a:spcAft>
                          <a:spcPts val="0"/>
                        </a:spcAft>
                      </a:pPr>
                      <a:r>
                        <a:rPr lang="ky-KG" sz="1600" b="1" noProof="0">
                          <a:solidFill>
                            <a:schemeClr val="tx1"/>
                          </a:solidFill>
                          <a:effectLst/>
                        </a:rPr>
                        <a:t>Өзгөрүүлөр</a:t>
                      </a:r>
                      <a:endParaRPr lang="ky-KG" sz="1600" b="1" noProof="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450036">
                <a:tc vMerge="1">
                  <a:txBody>
                    <a:bodyPr/>
                    <a:lstStyle/>
                    <a:p>
                      <a:endParaRPr lang="ru-RU"/>
                    </a:p>
                  </a:txBody>
                  <a:tcPr/>
                </a:tc>
                <a:tc vMerge="1">
                  <a:txBody>
                    <a:bodyPr/>
                    <a:lstStyle/>
                    <a:p>
                      <a:endParaRPr lang="ru-RU"/>
                    </a:p>
                  </a:txBody>
                  <a:tcPr/>
                </a:tc>
                <a:tc>
                  <a:txBody>
                    <a:bodyPr/>
                    <a:lstStyle/>
                    <a:p>
                      <a:pPr algn="ctr">
                        <a:lnSpc>
                          <a:spcPct val="107000"/>
                        </a:lnSpc>
                        <a:spcAft>
                          <a:spcPts val="0"/>
                        </a:spcAft>
                      </a:pPr>
                      <a:r>
                        <a:rPr lang="ky-KG" sz="1600" b="1" noProof="0">
                          <a:solidFill>
                            <a:schemeClr val="tx1"/>
                          </a:solidFill>
                          <a:effectLst/>
                        </a:rPr>
                        <a:t>факт</a:t>
                      </a:r>
                      <a:endParaRPr lang="ky-KG" sz="1600" b="1" noProof="0">
                        <a:solidFill>
                          <a:schemeClr val="tx1"/>
                        </a:solidFill>
                        <a:effectLst/>
                        <a:latin typeface="Calibri"/>
                        <a:ea typeface="Calibri"/>
                        <a:cs typeface="Times New Roman"/>
                      </a:endParaRPr>
                    </a:p>
                  </a:txBody>
                  <a:tcPr marL="68580" marR="68580" marT="0" marB="0"/>
                </a:tc>
                <a:tc>
                  <a:txBody>
                    <a:bodyPr/>
                    <a:lstStyle/>
                    <a:p>
                      <a:pPr algn="ctr">
                        <a:lnSpc>
                          <a:spcPct val="107000"/>
                        </a:lnSpc>
                        <a:spcAft>
                          <a:spcPts val="0"/>
                        </a:spcAft>
                      </a:pPr>
                      <a:r>
                        <a:rPr lang="ky-KG" sz="1600" b="1" noProof="0" dirty="0">
                          <a:solidFill>
                            <a:schemeClr val="tx1"/>
                          </a:solidFill>
                          <a:effectLst/>
                        </a:rPr>
                        <a:t>факт</a:t>
                      </a:r>
                      <a:endParaRPr lang="ky-KG" sz="1600" b="1" noProof="0" dirty="0">
                        <a:solidFill>
                          <a:schemeClr val="tx1"/>
                        </a:solidFill>
                        <a:effectLst/>
                        <a:latin typeface="Calibri"/>
                        <a:ea typeface="Calibri"/>
                        <a:cs typeface="Times New Roman"/>
                      </a:endParaRPr>
                    </a:p>
                  </a:txBody>
                  <a:tcPr marL="68580" marR="68580" marT="0" marB="0"/>
                </a:tc>
                <a:tc>
                  <a:txBody>
                    <a:bodyPr/>
                    <a:lstStyle/>
                    <a:p>
                      <a:pPr algn="ctr">
                        <a:lnSpc>
                          <a:spcPct val="107000"/>
                        </a:lnSpc>
                        <a:spcAft>
                          <a:spcPts val="0"/>
                        </a:spcAft>
                      </a:pPr>
                      <a:r>
                        <a:rPr lang="ky-KG" sz="1600" b="1" noProof="0" dirty="0">
                          <a:solidFill>
                            <a:schemeClr val="tx1"/>
                          </a:solidFill>
                          <a:effectLst/>
                        </a:rPr>
                        <a:t>+/-</a:t>
                      </a:r>
                      <a:endParaRPr lang="ky-KG" sz="1600" b="1" noProof="0" dirty="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graphicFrame>
        <p:nvGraphicFramePr>
          <p:cNvPr id="9" name="Таблица 8">
            <a:extLst>
              <a:ext uri="{FF2B5EF4-FFF2-40B4-BE49-F238E27FC236}">
                <a16:creationId xmlns:a16="http://schemas.microsoft.com/office/drawing/2014/main" id="{E9D08824-3DE3-F473-C802-89A9CEA34BDA}"/>
              </a:ext>
            </a:extLst>
          </p:cNvPr>
          <p:cNvGraphicFramePr>
            <a:graphicFrameLocks noGrp="1"/>
          </p:cNvGraphicFramePr>
          <p:nvPr>
            <p:extLst>
              <p:ext uri="{D42A27DB-BD31-4B8C-83A1-F6EECF244321}">
                <p14:modId xmlns:p14="http://schemas.microsoft.com/office/powerpoint/2010/main" val="3955243045"/>
              </p:ext>
            </p:extLst>
          </p:nvPr>
        </p:nvGraphicFramePr>
        <p:xfrm>
          <a:off x="838200" y="4314933"/>
          <a:ext cx="9200780" cy="1729937"/>
        </p:xfrm>
        <a:graphic>
          <a:graphicData uri="http://schemas.openxmlformats.org/drawingml/2006/table">
            <a:tbl>
              <a:tblPr firstRow="1" firstCol="1" bandRow="1">
                <a:tableStyleId>{5C22544A-7EE6-4342-B048-85BDC9FD1C3A}</a:tableStyleId>
              </a:tblPr>
              <a:tblGrid>
                <a:gridCol w="763300">
                  <a:extLst>
                    <a:ext uri="{9D8B030D-6E8A-4147-A177-3AD203B41FA5}">
                      <a16:colId xmlns:a16="http://schemas.microsoft.com/office/drawing/2014/main" val="20000"/>
                    </a:ext>
                  </a:extLst>
                </a:gridCol>
                <a:gridCol w="3820296">
                  <a:extLst>
                    <a:ext uri="{9D8B030D-6E8A-4147-A177-3AD203B41FA5}">
                      <a16:colId xmlns:a16="http://schemas.microsoft.com/office/drawing/2014/main" val="20001"/>
                    </a:ext>
                  </a:extLst>
                </a:gridCol>
                <a:gridCol w="1586902">
                  <a:extLst>
                    <a:ext uri="{9D8B030D-6E8A-4147-A177-3AD203B41FA5}">
                      <a16:colId xmlns:a16="http://schemas.microsoft.com/office/drawing/2014/main" val="20002"/>
                    </a:ext>
                  </a:extLst>
                </a:gridCol>
                <a:gridCol w="1586902">
                  <a:extLst>
                    <a:ext uri="{9D8B030D-6E8A-4147-A177-3AD203B41FA5}">
                      <a16:colId xmlns:a16="http://schemas.microsoft.com/office/drawing/2014/main" val="20003"/>
                    </a:ext>
                  </a:extLst>
                </a:gridCol>
                <a:gridCol w="1443380">
                  <a:extLst>
                    <a:ext uri="{9D8B030D-6E8A-4147-A177-3AD203B41FA5}">
                      <a16:colId xmlns:a16="http://schemas.microsoft.com/office/drawing/2014/main" val="20004"/>
                    </a:ext>
                  </a:extLst>
                </a:gridCol>
              </a:tblGrid>
              <a:tr h="1729937">
                <a:tc>
                  <a:txBody>
                    <a:bodyPr/>
                    <a:lstStyle/>
                    <a:p>
                      <a:pPr algn="just">
                        <a:lnSpc>
                          <a:spcPct val="115000"/>
                        </a:lnSpc>
                        <a:spcAft>
                          <a:spcPts val="0"/>
                        </a:spcAft>
                      </a:pPr>
                      <a:r>
                        <a:rPr lang="ky-KG" sz="1600" noProof="0">
                          <a:solidFill>
                            <a:schemeClr val="tx1"/>
                          </a:solidFill>
                          <a:effectLst/>
                        </a:rPr>
                        <a:t>№</a:t>
                      </a:r>
                      <a:endParaRPr lang="ky-KG" sz="1600" noProof="0">
                        <a:solidFill>
                          <a:schemeClr val="tx1"/>
                        </a:solidFill>
                        <a:effectLst/>
                        <a:latin typeface="Calibri"/>
                      </a:endParaRPr>
                    </a:p>
                  </a:txBody>
                  <a:tcPr marL="68580" marR="68580" marT="0" marB="0"/>
                </a:tc>
                <a:tc>
                  <a:txBody>
                    <a:bodyPr/>
                    <a:lstStyle/>
                    <a:p>
                      <a:pPr algn="just">
                        <a:lnSpc>
                          <a:spcPct val="115000"/>
                        </a:lnSpc>
                        <a:spcAft>
                          <a:spcPts val="0"/>
                        </a:spcAft>
                      </a:pPr>
                      <a:r>
                        <a:rPr lang="ky-KG" sz="1600" noProof="0" dirty="0">
                          <a:solidFill>
                            <a:schemeClr val="tx1"/>
                          </a:solidFill>
                          <a:effectLst/>
                        </a:rPr>
                        <a:t>Чыгашалардын аталышы</a:t>
                      </a:r>
                      <a:endParaRPr lang="ky-KG" sz="1600" noProof="0" dirty="0">
                        <a:solidFill>
                          <a:schemeClr val="tx1"/>
                        </a:solidFill>
                        <a:effectLst/>
                        <a:latin typeface="Calibri"/>
                      </a:endParaRPr>
                    </a:p>
                  </a:txBody>
                  <a:tcPr marL="68580" marR="68580" marT="0" marB="0"/>
                </a:tc>
                <a:tc>
                  <a:txBody>
                    <a:bodyPr/>
                    <a:lstStyle/>
                    <a:p>
                      <a:pPr algn="just">
                        <a:lnSpc>
                          <a:spcPct val="115000"/>
                        </a:lnSpc>
                        <a:spcAft>
                          <a:spcPts val="0"/>
                        </a:spcAft>
                      </a:pPr>
                      <a:r>
                        <a:rPr lang="ky-KG" sz="1600" noProof="0">
                          <a:solidFill>
                            <a:schemeClr val="tx1"/>
                          </a:solidFill>
                          <a:effectLst/>
                        </a:rPr>
                        <a:t>2017-жылы иш жүзүндөгү аткарылышы.</a:t>
                      </a:r>
                      <a:endParaRPr lang="ky-KG" sz="1600" noProof="0">
                        <a:solidFill>
                          <a:schemeClr val="tx1"/>
                        </a:solidFill>
                        <a:effectLst/>
                        <a:latin typeface="Calibri"/>
                      </a:endParaRPr>
                    </a:p>
                  </a:txBody>
                  <a:tcPr marL="68580" marR="68580" marT="0" marB="0"/>
                </a:tc>
                <a:tc>
                  <a:txBody>
                    <a:bodyPr/>
                    <a:lstStyle/>
                    <a:p>
                      <a:pPr algn="just">
                        <a:lnSpc>
                          <a:spcPct val="115000"/>
                        </a:lnSpc>
                        <a:spcAft>
                          <a:spcPts val="0"/>
                        </a:spcAft>
                      </a:pPr>
                      <a:r>
                        <a:rPr lang="ky-KG" sz="1600" noProof="0" dirty="0">
                          <a:solidFill>
                            <a:schemeClr val="tx1"/>
                          </a:solidFill>
                          <a:effectLst/>
                        </a:rPr>
                        <a:t>2018-жылы иш жүзүндөгү аткарылышы</a:t>
                      </a:r>
                      <a:endParaRPr lang="ky-KG" sz="1600" noProof="0" dirty="0">
                        <a:solidFill>
                          <a:schemeClr val="tx1"/>
                        </a:solidFill>
                        <a:effectLst/>
                        <a:latin typeface="Calibri"/>
                      </a:endParaRPr>
                    </a:p>
                  </a:txBody>
                  <a:tcPr marL="68580" marR="68580" marT="0" marB="0"/>
                </a:tc>
                <a:tc>
                  <a:txBody>
                    <a:bodyPr/>
                    <a:lstStyle/>
                    <a:p>
                      <a:pPr algn="ctr">
                        <a:lnSpc>
                          <a:spcPct val="107000"/>
                        </a:lnSpc>
                        <a:spcAft>
                          <a:spcPts val="0"/>
                        </a:spcAft>
                      </a:pPr>
                      <a:r>
                        <a:rPr lang="ky-KG" sz="1600" b="1" noProof="0" dirty="0">
                          <a:solidFill>
                            <a:schemeClr val="tx1"/>
                          </a:solidFill>
                          <a:effectLst/>
                        </a:rPr>
                        <a:t>Өзгөрүүлөр</a:t>
                      </a:r>
                      <a:endParaRPr lang="ky-KG" sz="1600" b="1" noProof="0" dirty="0">
                        <a:solidFill>
                          <a:schemeClr val="tx1"/>
                        </a:solidFill>
                        <a:effectLst/>
                        <a:latin typeface="Calibri"/>
                        <a:ea typeface="Calibri"/>
                        <a:cs typeface="Times New Roman"/>
                      </a:endParaRPr>
                    </a:p>
                    <a:p>
                      <a:pPr algn="just">
                        <a:lnSpc>
                          <a:spcPct val="115000"/>
                        </a:lnSpc>
                        <a:spcAft>
                          <a:spcPts val="0"/>
                        </a:spcAft>
                      </a:pPr>
                      <a:r>
                        <a:rPr lang="ky-KG" sz="1600" noProof="0" dirty="0">
                          <a:solidFill>
                            <a:schemeClr val="tx1"/>
                          </a:solidFill>
                          <a:effectLst/>
                        </a:rPr>
                        <a:t>+/-</a:t>
                      </a:r>
                      <a:endParaRPr lang="ky-KG" sz="1600" noProof="0" dirty="0">
                        <a:solidFill>
                          <a:schemeClr val="tx1"/>
                        </a:solidFill>
                        <a:effectLst/>
                        <a:latin typeface="Calibri"/>
                      </a:endParaRPr>
                    </a:p>
                  </a:txBody>
                  <a:tcPr marL="68580" marR="68580" marT="0" marB="0"/>
                </a:tc>
                <a:extLst>
                  <a:ext uri="{0D108BD9-81ED-4DB2-BD59-A6C34878D82A}">
                    <a16:rowId xmlns:a16="http://schemas.microsoft.com/office/drawing/2014/main" val="10000"/>
                  </a:ext>
                </a:extLst>
              </a:tr>
            </a:tbl>
          </a:graphicData>
        </a:graphic>
      </p:graphicFrame>
      <p:sp>
        <p:nvSpPr>
          <p:cNvPr id="10" name="Rectangle 2">
            <a:extLst>
              <a:ext uri="{FF2B5EF4-FFF2-40B4-BE49-F238E27FC236}">
                <a16:creationId xmlns:a16="http://schemas.microsoft.com/office/drawing/2014/main" id="{49C28631-B906-F562-B05E-23B1E1FFE543}"/>
              </a:ext>
            </a:extLst>
          </p:cNvPr>
          <p:cNvSpPr>
            <a:spLocks noChangeArrowheads="1"/>
          </p:cNvSpPr>
          <p:nvPr/>
        </p:nvSpPr>
        <p:spPr bwMode="auto">
          <a:xfrm>
            <a:off x="1601500" y="3560882"/>
            <a:ext cx="702236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indent="450850" algn="ctr"/>
            <a:r>
              <a:rPr lang="ru-RU" sz="2000" b="1" dirty="0">
                <a:latin typeface="Times New Roman" pitchFamily="18" charset="0"/>
                <a:ea typeface="Calibri" pitchFamily="34" charset="0"/>
                <a:cs typeface="Times New Roman" pitchFamily="18" charset="0"/>
              </a:rPr>
              <a:t>Таблица. </a:t>
            </a:r>
            <a:r>
              <a:rPr lang="ky-KG" sz="2000" b="1" dirty="0">
                <a:latin typeface="Times New Roman" pitchFamily="18" charset="0"/>
                <a:ea typeface="Calibri" pitchFamily="34" charset="0"/>
                <a:cs typeface="Times New Roman" pitchFamily="18" charset="0"/>
              </a:rPr>
              <a:t>Жергиликтүү бюджеттин чыгаша бөлүгү боюнча көрсөткүчтөрдүн динамикасы</a:t>
            </a:r>
            <a:r>
              <a:rPr lang="ru-RU" sz="2000" b="1" dirty="0">
                <a:latin typeface="Times New Roman" pitchFamily="18" charset="0"/>
                <a:ea typeface="Calibri" pitchFamily="34" charset="0"/>
                <a:cs typeface="Times New Roman" pitchFamily="18" charset="0"/>
              </a:rPr>
              <a:t>.</a:t>
            </a:r>
            <a:endParaRPr lang="ru-RU" sz="2000" dirty="0">
              <a:latin typeface="Arial" pitchFamily="34" charset="0"/>
              <a:cs typeface="Arial" pitchFamily="34" charset="0"/>
            </a:endParaRPr>
          </a:p>
          <a:p>
            <a:pPr indent="450850" algn="ctr" eaLnBrk="0" hangingPunct="0"/>
            <a:endParaRPr lang="ru-RU" sz="1600" dirty="0">
              <a:latin typeface="Arial" pitchFamily="34" charset="0"/>
              <a:cs typeface="Arial" pitchFamily="34" charset="0"/>
            </a:endParaRPr>
          </a:p>
        </p:txBody>
      </p:sp>
      <p:sp>
        <p:nvSpPr>
          <p:cNvPr id="11" name="Rectangle 1">
            <a:extLst>
              <a:ext uri="{FF2B5EF4-FFF2-40B4-BE49-F238E27FC236}">
                <a16:creationId xmlns:a16="http://schemas.microsoft.com/office/drawing/2014/main" id="{76D41E6F-8385-3445-D2F6-9B8F38F489F8}"/>
              </a:ext>
            </a:extLst>
          </p:cNvPr>
          <p:cNvSpPr>
            <a:spLocks noChangeArrowheads="1"/>
          </p:cNvSpPr>
          <p:nvPr/>
        </p:nvSpPr>
        <p:spPr bwMode="auto">
          <a:xfrm>
            <a:off x="1601500" y="1444153"/>
            <a:ext cx="702236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indent="450850" algn="ctr"/>
            <a:r>
              <a:rPr lang="ru-RU" sz="2000" b="1" dirty="0">
                <a:latin typeface="Times New Roman" pitchFamily="18" charset="0"/>
                <a:ea typeface="Calibri" pitchFamily="34" charset="0"/>
                <a:cs typeface="Times New Roman" pitchFamily="18" charset="0"/>
              </a:rPr>
              <a:t>Таблица. </a:t>
            </a:r>
            <a:r>
              <a:rPr lang="ky-KG" sz="2000" b="1" dirty="0">
                <a:latin typeface="Times New Roman" pitchFamily="18" charset="0"/>
                <a:ea typeface="Calibri" pitchFamily="34" charset="0"/>
                <a:cs typeface="Times New Roman" pitchFamily="18" charset="0"/>
              </a:rPr>
              <a:t>Жергиликтүү бюджеттин киреше бөлүгүнүн көрсөткүчтөрүндөгү өзгөрүүлөрдүн динамикасы</a:t>
            </a:r>
            <a:r>
              <a:rPr lang="ru-RU" sz="2000" b="1" dirty="0">
                <a:latin typeface="Times New Roman" pitchFamily="18" charset="0"/>
                <a:ea typeface="Calibri" pitchFamily="34" charset="0"/>
                <a:cs typeface="Times New Roman" pitchFamily="18" charset="0"/>
              </a:rPr>
              <a:t>.</a:t>
            </a:r>
            <a:endParaRPr lang="ru-RU" sz="2000" dirty="0">
              <a:latin typeface="Arial" pitchFamily="34" charset="0"/>
              <a:cs typeface="Arial" pitchFamily="34" charset="0"/>
            </a:endParaRPr>
          </a:p>
        </p:txBody>
      </p:sp>
    </p:spTree>
    <p:extLst>
      <p:ext uri="{BB962C8B-B14F-4D97-AF65-F5344CB8AC3E}">
        <p14:creationId xmlns:p14="http://schemas.microsoft.com/office/powerpoint/2010/main" val="2281453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54A93C-1EA7-C9B1-0B6C-2C1DB0E0A70E}"/>
              </a:ext>
            </a:extLst>
          </p:cNvPr>
          <p:cNvSpPr>
            <a:spLocks noGrp="1"/>
          </p:cNvSpPr>
          <p:nvPr>
            <p:ph type="title"/>
          </p:nvPr>
        </p:nvSpPr>
        <p:spPr/>
        <p:txBody>
          <a:bodyPr/>
          <a:lstStyle/>
          <a:p>
            <a:r>
              <a:rPr lang="ky-KG" altLang="ru-RU" sz="4400" dirty="0">
                <a:latin typeface="+mn-lt"/>
                <a:cs typeface="Times New Roman" panose="02020603050405020304" pitchFamily="18" charset="0"/>
              </a:rPr>
              <a:t>Социалдык-экономикалык өнүгүү деген эмне?</a:t>
            </a:r>
            <a:endParaRPr lang="ru-RU" dirty="0"/>
          </a:p>
        </p:txBody>
      </p:sp>
      <p:sp>
        <p:nvSpPr>
          <p:cNvPr id="3" name="Объект 2">
            <a:extLst>
              <a:ext uri="{FF2B5EF4-FFF2-40B4-BE49-F238E27FC236}">
                <a16:creationId xmlns:a16="http://schemas.microsoft.com/office/drawing/2014/main" id="{9F8F48B1-D6D0-D45E-D8FA-3B1FD4336982}"/>
              </a:ext>
            </a:extLst>
          </p:cNvPr>
          <p:cNvSpPr>
            <a:spLocks noGrp="1"/>
          </p:cNvSpPr>
          <p:nvPr>
            <p:ph idx="1"/>
          </p:nvPr>
        </p:nvSpPr>
        <p:spPr/>
        <p:txBody>
          <a:bodyPr>
            <a:normAutofit lnSpcReduction="10000"/>
          </a:bodyPr>
          <a:lstStyle/>
          <a:p>
            <a:pPr marL="0" indent="0">
              <a:buNone/>
              <a:defRPr/>
            </a:pPr>
            <a:r>
              <a:rPr lang="ky-KG" sz="2800" b="1" dirty="0">
                <a:solidFill>
                  <a:srgbClr val="C00000"/>
                </a:solidFill>
                <a:cs typeface="Times New Roman" pitchFamily="18" charset="0"/>
              </a:rPr>
              <a:t>Социалдык-экономикалык өнүгүү </a:t>
            </a:r>
            <a:r>
              <a:rPr lang="ky-KG" sz="2800" dirty="0">
                <a:solidFill>
                  <a:schemeClr val="tx2"/>
                </a:solidFill>
                <a:cs typeface="Times New Roman" pitchFamily="18" charset="0"/>
              </a:rPr>
              <a:t>(СЭӨ) — бул </a:t>
            </a:r>
            <a:r>
              <a:rPr lang="ky-KG" sz="2800" u="sng" dirty="0">
                <a:solidFill>
                  <a:schemeClr val="tx2"/>
                </a:solidFill>
                <a:cs typeface="Times New Roman" pitchFamily="18" charset="0"/>
              </a:rPr>
              <a:t>калктын жашоо деңгээлин жогорулатуу процесси</a:t>
            </a:r>
            <a:r>
              <a:rPr lang="ky-KG" sz="2800" u="sng" dirty="0">
                <a:solidFill>
                  <a:schemeClr val="tx2"/>
                </a:solidFill>
                <a:effectLst>
                  <a:outerShdw blurRad="38100" dist="38100" dir="2700000" algn="tl">
                    <a:srgbClr val="000000">
                      <a:alpha val="43137"/>
                    </a:srgbClr>
                  </a:outerShdw>
                </a:effectLst>
                <a:cs typeface="Times New Roman" pitchFamily="18" charset="0"/>
              </a:rPr>
              <a:t>.</a:t>
            </a:r>
          </a:p>
          <a:p>
            <a:pPr marL="0" indent="0">
              <a:buNone/>
              <a:defRPr/>
            </a:pPr>
            <a:endParaRPr lang="ky-KG" sz="2800" u="sng" dirty="0">
              <a:solidFill>
                <a:schemeClr val="tx2"/>
              </a:solidFill>
              <a:effectLst>
                <a:outerShdw blurRad="38100" dist="38100" dir="2700000" algn="tl">
                  <a:srgbClr val="000000">
                    <a:alpha val="43137"/>
                  </a:srgbClr>
                </a:outerShdw>
              </a:effectLst>
              <a:cs typeface="Times New Roman" pitchFamily="18" charset="0"/>
            </a:endParaRPr>
          </a:p>
          <a:p>
            <a:pPr marL="0" indent="0">
              <a:buNone/>
              <a:defRPr/>
            </a:pPr>
            <a:r>
              <a:rPr lang="ky-KG" sz="2800" b="1" dirty="0">
                <a:solidFill>
                  <a:srgbClr val="C00000"/>
                </a:solidFill>
                <a:cs typeface="Times New Roman" pitchFamily="18" charset="0"/>
              </a:rPr>
              <a:t>Социалдык өнүгүү </a:t>
            </a:r>
            <a:r>
              <a:rPr lang="ky-KG" sz="2800" dirty="0">
                <a:solidFill>
                  <a:schemeClr val="tx2"/>
                </a:solidFill>
                <a:cs typeface="Times New Roman" pitchFamily="18" charset="0"/>
              </a:rPr>
              <a:t>— коомдо ар тараптардын прогрессивдүү жылышы же өзгөрүүс</a:t>
            </a:r>
            <a:r>
              <a:rPr lang="kk-KZ" sz="2800" dirty="0">
                <a:solidFill>
                  <a:schemeClr val="tx2"/>
                </a:solidFill>
                <a:cs typeface="Times New Roman" pitchFamily="18" charset="0"/>
              </a:rPr>
              <a:t>ү</a:t>
            </a:r>
            <a:endParaRPr lang="ky-KG" sz="2800" dirty="0">
              <a:solidFill>
                <a:schemeClr val="tx2"/>
              </a:solidFill>
              <a:cs typeface="Times New Roman" pitchFamily="18" charset="0"/>
            </a:endParaRPr>
          </a:p>
          <a:p>
            <a:pPr marL="0" indent="0">
              <a:buNone/>
              <a:defRPr/>
            </a:pPr>
            <a:endParaRPr lang="ky-KG" sz="2800" dirty="0">
              <a:solidFill>
                <a:schemeClr val="tx2"/>
              </a:solidFill>
              <a:cs typeface="Times New Roman" pitchFamily="18" charset="0"/>
            </a:endParaRPr>
          </a:p>
          <a:p>
            <a:pPr marL="0" indent="0">
              <a:buNone/>
              <a:defRPr/>
            </a:pPr>
            <a:r>
              <a:rPr lang="ky-KG" sz="2800" b="1" dirty="0">
                <a:solidFill>
                  <a:srgbClr val="C00000"/>
                </a:solidFill>
                <a:cs typeface="Times New Roman" pitchFamily="18" charset="0"/>
              </a:rPr>
              <a:t>Экономикалык өнүгүү  </a:t>
            </a:r>
            <a:r>
              <a:rPr lang="ky-KG" sz="2800" dirty="0">
                <a:solidFill>
                  <a:schemeClr val="tx2"/>
                </a:solidFill>
                <a:cs typeface="Times New Roman" pitchFamily="18" charset="0"/>
              </a:rPr>
              <a:t>— </a:t>
            </a:r>
            <a:r>
              <a:rPr lang="ky-KG" sz="2800" b="1" dirty="0">
                <a:solidFill>
                  <a:schemeClr val="tx2"/>
                </a:solidFill>
                <a:cs typeface="Times New Roman" pitchFamily="18" charset="0"/>
              </a:rPr>
              <a:t>жашоо сапатын жакшыртууга багытталган сапаттуу оң </a:t>
            </a:r>
            <a:r>
              <a:rPr lang="ky-KG" sz="2800" dirty="0">
                <a:solidFill>
                  <a:schemeClr val="tx2"/>
                </a:solidFill>
                <a:cs typeface="Times New Roman" pitchFamily="18" charset="0"/>
              </a:rPr>
              <a:t>өзгөрүүлөр</a:t>
            </a:r>
            <a:r>
              <a:rPr lang="ky-KG" sz="2800" dirty="0">
                <a:solidFill>
                  <a:schemeClr val="tx2"/>
                </a:solidFill>
                <a:effectLst>
                  <a:outerShdw blurRad="38100" dist="38100" dir="2700000" algn="tl">
                    <a:srgbClr val="000000">
                      <a:alpha val="43137"/>
                    </a:srgbClr>
                  </a:outerShdw>
                </a:effectLst>
                <a:cs typeface="Times New Roman" pitchFamily="18" charset="0"/>
              </a:rPr>
              <a:t>,</a:t>
            </a:r>
          </a:p>
          <a:p>
            <a:pPr marL="0" indent="0">
              <a:buNone/>
              <a:defRPr/>
            </a:pPr>
            <a:r>
              <a:rPr lang="ky-KG" sz="2800" dirty="0">
                <a:solidFill>
                  <a:schemeClr val="tx2"/>
                </a:solidFill>
                <a:effectLst>
                  <a:outerShdw blurRad="38100" dist="38100" dir="2700000" algn="tl">
                    <a:srgbClr val="000000">
                      <a:alpha val="43137"/>
                    </a:srgbClr>
                  </a:outerShdw>
                </a:effectLst>
                <a:cs typeface="Times New Roman" pitchFamily="18" charset="0"/>
              </a:rPr>
              <a:t> </a:t>
            </a:r>
          </a:p>
          <a:p>
            <a:pPr marL="0" indent="0">
              <a:buNone/>
              <a:defRPr/>
            </a:pPr>
            <a:r>
              <a:rPr lang="ky-KG" sz="2800" b="1" i="1" u="sng" dirty="0">
                <a:solidFill>
                  <a:srgbClr val="C00000"/>
                </a:solidFill>
                <a:cs typeface="Times New Roman" pitchFamily="18" charset="0"/>
              </a:rPr>
              <a:t>экономикалык өсүш </a:t>
            </a:r>
            <a:r>
              <a:rPr lang="ky-KG" sz="2800" dirty="0">
                <a:solidFill>
                  <a:schemeClr val="tx2"/>
                </a:solidFill>
                <a:cs typeface="Times New Roman" pitchFamily="18" charset="0"/>
              </a:rPr>
              <a:t>— бул сандык өзгөрүүлөр.</a:t>
            </a:r>
          </a:p>
          <a:p>
            <a:endParaRPr lang="ru-RU" dirty="0"/>
          </a:p>
        </p:txBody>
      </p:sp>
    </p:spTree>
    <p:extLst>
      <p:ext uri="{BB962C8B-B14F-4D97-AF65-F5344CB8AC3E}">
        <p14:creationId xmlns:p14="http://schemas.microsoft.com/office/powerpoint/2010/main" val="38955893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A21DA07-2059-4A0B-8D2D-A4C88450D63A}"/>
              </a:ext>
            </a:extLst>
          </p:cNvPr>
          <p:cNvSpPr>
            <a:spLocks noGrp="1"/>
          </p:cNvSpPr>
          <p:nvPr>
            <p:ph idx="1"/>
          </p:nvPr>
        </p:nvSpPr>
        <p:spPr/>
        <p:txBody>
          <a:bodyPr/>
          <a:lstStyle/>
          <a:p>
            <a:pPr marL="0" indent="0" algn="ctr">
              <a:buNone/>
            </a:pPr>
            <a:r>
              <a:rPr lang="ky-KG" b="1" dirty="0"/>
              <a:t>Таратып берме материалдардын ичинен жергиликтүү бюджетке жасалган анализдин үлгүсүн карайбыз</a:t>
            </a:r>
          </a:p>
          <a:p>
            <a:pPr marL="0" indent="0" algn="ctr">
              <a:buNone/>
            </a:pPr>
            <a:endParaRPr lang="ky-KG" b="1" dirty="0"/>
          </a:p>
          <a:p>
            <a:pPr marL="0" indent="0" algn="ctr">
              <a:buNone/>
            </a:pPr>
            <a:endParaRPr lang="ky-KG" b="1" dirty="0"/>
          </a:p>
          <a:p>
            <a:pPr marL="0" indent="0" algn="ctr">
              <a:buNone/>
            </a:pPr>
            <a:r>
              <a:rPr lang="ky-KG" b="1" dirty="0">
                <a:solidFill>
                  <a:srgbClr val="C00000"/>
                </a:solidFill>
              </a:rPr>
              <a:t>Жарандык бюджет</a:t>
            </a:r>
          </a:p>
          <a:p>
            <a:endParaRPr lang="ru-RU" dirty="0"/>
          </a:p>
        </p:txBody>
      </p:sp>
      <p:sp>
        <p:nvSpPr>
          <p:cNvPr id="4" name="Заголовок 1">
            <a:extLst>
              <a:ext uri="{FF2B5EF4-FFF2-40B4-BE49-F238E27FC236}">
                <a16:creationId xmlns:a16="http://schemas.microsoft.com/office/drawing/2014/main" id="{B46E8932-5A81-B91D-57ED-6FAE619FA335}"/>
              </a:ext>
            </a:extLst>
          </p:cNvPr>
          <p:cNvSpPr>
            <a:spLocks noGrp="1"/>
          </p:cNvSpPr>
          <p:nvPr>
            <p:ph type="title"/>
          </p:nvPr>
        </p:nvSpPr>
        <p:spPr>
          <a:xfrm>
            <a:off x="838200" y="365125"/>
            <a:ext cx="10515600" cy="1325563"/>
          </a:xfrm>
        </p:spPr>
        <p:txBody>
          <a:bodyPr/>
          <a:lstStyle/>
          <a:p>
            <a:r>
              <a:rPr lang="ky-KG" dirty="0"/>
              <a:t>Жергиликтүү бюджетке жасалган анализдин үлгүсү</a:t>
            </a:r>
          </a:p>
        </p:txBody>
      </p:sp>
    </p:spTree>
    <p:extLst>
      <p:ext uri="{BB962C8B-B14F-4D97-AF65-F5344CB8AC3E}">
        <p14:creationId xmlns:p14="http://schemas.microsoft.com/office/powerpoint/2010/main" val="37847488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6581A8-DCB3-C00D-69EE-5B501EEE4EAF}"/>
              </a:ext>
            </a:extLst>
          </p:cNvPr>
          <p:cNvSpPr>
            <a:spLocks noGrp="1"/>
          </p:cNvSpPr>
          <p:nvPr>
            <p:ph type="title"/>
          </p:nvPr>
        </p:nvSpPr>
        <p:spPr>
          <a:xfrm>
            <a:off x="838200" y="365126"/>
            <a:ext cx="10515600" cy="926632"/>
          </a:xfrm>
        </p:spPr>
        <p:txBody>
          <a:bodyPr/>
          <a:lstStyle/>
          <a:p>
            <a:r>
              <a:rPr lang="ky-KG" sz="4400" dirty="0">
                <a:solidFill>
                  <a:schemeClr val="accent2"/>
                </a:solidFill>
              </a:rPr>
              <a:t>Колдонуудагы СЭӨПга жасалган анализ</a:t>
            </a:r>
            <a:endParaRPr lang="ru-RU" dirty="0"/>
          </a:p>
        </p:txBody>
      </p:sp>
      <p:graphicFrame>
        <p:nvGraphicFramePr>
          <p:cNvPr id="4" name="Таблица 3">
            <a:extLst>
              <a:ext uri="{FF2B5EF4-FFF2-40B4-BE49-F238E27FC236}">
                <a16:creationId xmlns:a16="http://schemas.microsoft.com/office/drawing/2014/main" id="{FD301B76-CABB-84A7-F992-C29433F56FDC}"/>
              </a:ext>
            </a:extLst>
          </p:cNvPr>
          <p:cNvGraphicFramePr>
            <a:graphicFrameLocks noGrp="1"/>
          </p:cNvGraphicFramePr>
          <p:nvPr>
            <p:extLst>
              <p:ext uri="{D42A27DB-BD31-4B8C-83A1-F6EECF244321}">
                <p14:modId xmlns:p14="http://schemas.microsoft.com/office/powerpoint/2010/main" val="1575699471"/>
              </p:ext>
            </p:extLst>
          </p:nvPr>
        </p:nvGraphicFramePr>
        <p:xfrm>
          <a:off x="838200" y="1291757"/>
          <a:ext cx="9353439" cy="5566243"/>
        </p:xfrm>
        <a:graphic>
          <a:graphicData uri="http://schemas.openxmlformats.org/drawingml/2006/table">
            <a:tbl>
              <a:tblPr firstRow="1" firstCol="1" bandRow="1">
                <a:tableStyleId>{5C22544A-7EE6-4342-B048-85BDC9FD1C3A}</a:tableStyleId>
              </a:tblPr>
              <a:tblGrid>
                <a:gridCol w="798429">
                  <a:extLst>
                    <a:ext uri="{9D8B030D-6E8A-4147-A177-3AD203B41FA5}">
                      <a16:colId xmlns:a16="http://schemas.microsoft.com/office/drawing/2014/main" val="20000"/>
                    </a:ext>
                  </a:extLst>
                </a:gridCol>
                <a:gridCol w="3726325">
                  <a:extLst>
                    <a:ext uri="{9D8B030D-6E8A-4147-A177-3AD203B41FA5}">
                      <a16:colId xmlns:a16="http://schemas.microsoft.com/office/drawing/2014/main" val="20001"/>
                    </a:ext>
                  </a:extLst>
                </a:gridCol>
                <a:gridCol w="1702402">
                  <a:extLst>
                    <a:ext uri="{9D8B030D-6E8A-4147-A177-3AD203B41FA5}">
                      <a16:colId xmlns:a16="http://schemas.microsoft.com/office/drawing/2014/main" val="20002"/>
                    </a:ext>
                  </a:extLst>
                </a:gridCol>
                <a:gridCol w="1461994">
                  <a:extLst>
                    <a:ext uri="{9D8B030D-6E8A-4147-A177-3AD203B41FA5}">
                      <a16:colId xmlns:a16="http://schemas.microsoft.com/office/drawing/2014/main" val="20003"/>
                    </a:ext>
                  </a:extLst>
                </a:gridCol>
                <a:gridCol w="1664289">
                  <a:extLst>
                    <a:ext uri="{9D8B030D-6E8A-4147-A177-3AD203B41FA5}">
                      <a16:colId xmlns:a16="http://schemas.microsoft.com/office/drawing/2014/main" val="20004"/>
                    </a:ext>
                  </a:extLst>
                </a:gridCol>
              </a:tblGrid>
              <a:tr h="2792048">
                <a:tc>
                  <a:txBody>
                    <a:bodyPr/>
                    <a:lstStyle/>
                    <a:p>
                      <a:pPr>
                        <a:lnSpc>
                          <a:spcPct val="115000"/>
                        </a:lnSpc>
                        <a:spcAft>
                          <a:spcPts val="0"/>
                        </a:spcAft>
                      </a:pPr>
                      <a:r>
                        <a:rPr lang="ky-KG" sz="1800" b="1" noProof="0" dirty="0">
                          <a:solidFill>
                            <a:schemeClr val="tx1"/>
                          </a:solidFill>
                          <a:effectLst/>
                        </a:rPr>
                        <a:t>№</a:t>
                      </a:r>
                      <a:endParaRPr lang="ky-KG" sz="1800" b="1" noProof="0" dirty="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dirty="0">
                          <a:solidFill>
                            <a:schemeClr val="tx1"/>
                          </a:solidFill>
                          <a:effectLst/>
                        </a:rPr>
                        <a:t>Чөйрөлөр/максаттар/тапшырмалар/иш-чаралар</a:t>
                      </a:r>
                      <a:endParaRPr lang="ky-KG" sz="1800" b="1" noProof="0" dirty="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Аткарылган фактысы%</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Өзгөрүүлөрдүн себеби</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ААнын СЭӨП долбооруна сунуштар</a:t>
                      </a:r>
                      <a:endParaRPr lang="ky-KG" sz="1800" b="1" noProof="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1094992">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Өнүгүү чөйрөсү (программалар)</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529307">
                <a:tc>
                  <a:txBody>
                    <a:bodyPr/>
                    <a:lstStyle/>
                    <a:p>
                      <a:pPr>
                        <a:lnSpc>
                          <a:spcPct val="115000"/>
                        </a:lnSpc>
                        <a:spcAft>
                          <a:spcPts val="0"/>
                        </a:spcAft>
                      </a:pPr>
                      <a:r>
                        <a:rPr lang="ky-KG" sz="1800" b="1" noProof="0">
                          <a:solidFill>
                            <a:schemeClr val="tx1"/>
                          </a:solidFill>
                          <a:effectLst/>
                        </a:rPr>
                        <a:t>1</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Максат</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529307">
                <a:tc>
                  <a:txBody>
                    <a:bodyPr/>
                    <a:lstStyle/>
                    <a:p>
                      <a:pPr>
                        <a:lnSpc>
                          <a:spcPct val="115000"/>
                        </a:lnSpc>
                        <a:spcAft>
                          <a:spcPts val="0"/>
                        </a:spcAft>
                      </a:pPr>
                      <a:r>
                        <a:rPr lang="ky-KG" sz="1800" b="1" noProof="0">
                          <a:solidFill>
                            <a:schemeClr val="tx1"/>
                          </a:solidFill>
                          <a:effectLst/>
                        </a:rPr>
                        <a:t>1.1.</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Тапшырма</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620589">
                <a:tc>
                  <a:txBody>
                    <a:bodyPr/>
                    <a:lstStyle/>
                    <a:p>
                      <a:pPr>
                        <a:lnSpc>
                          <a:spcPct val="115000"/>
                        </a:lnSpc>
                        <a:spcAft>
                          <a:spcPts val="0"/>
                        </a:spcAft>
                      </a:pPr>
                      <a:r>
                        <a:rPr lang="ky-KG" sz="1800" b="1" noProof="0">
                          <a:solidFill>
                            <a:schemeClr val="tx1"/>
                          </a:solidFill>
                          <a:effectLst/>
                        </a:rPr>
                        <a:t>1.1.1.</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Иш-чара</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a:solidFill>
                            <a:schemeClr val="tx1"/>
                          </a:solidFill>
                          <a:effectLst/>
                        </a:rPr>
                        <a:t> </a:t>
                      </a:r>
                      <a:endParaRPr lang="ky-KG" sz="1800" b="1" noProof="0">
                        <a:solidFill>
                          <a:schemeClr val="tx1"/>
                        </a:solidFill>
                        <a:effectLst/>
                        <a:latin typeface="Calibri"/>
                        <a:ea typeface="Calibri"/>
                        <a:cs typeface="Times New Roman"/>
                      </a:endParaRPr>
                    </a:p>
                  </a:txBody>
                  <a:tcPr marL="68580" marR="68580" marT="0" marB="0"/>
                </a:tc>
                <a:tc>
                  <a:txBody>
                    <a:bodyPr/>
                    <a:lstStyle/>
                    <a:p>
                      <a:pPr>
                        <a:lnSpc>
                          <a:spcPct val="115000"/>
                        </a:lnSpc>
                        <a:spcAft>
                          <a:spcPts val="0"/>
                        </a:spcAft>
                      </a:pPr>
                      <a:r>
                        <a:rPr lang="ky-KG" sz="1800" b="1" noProof="0" dirty="0">
                          <a:solidFill>
                            <a:schemeClr val="tx1"/>
                          </a:solidFill>
                          <a:effectLst/>
                        </a:rPr>
                        <a:t> </a:t>
                      </a:r>
                      <a:endParaRPr lang="ky-KG" sz="1800" b="1" noProof="0" dirty="0">
                        <a:solidFill>
                          <a:schemeClr val="tx1"/>
                        </a:solidFill>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232966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8736E1-F1D1-1B98-3A13-A1D724A18526}"/>
              </a:ext>
            </a:extLst>
          </p:cNvPr>
          <p:cNvSpPr>
            <a:spLocks noGrp="1"/>
          </p:cNvSpPr>
          <p:nvPr>
            <p:ph type="title"/>
          </p:nvPr>
        </p:nvSpPr>
        <p:spPr>
          <a:xfrm>
            <a:off x="838200" y="365125"/>
            <a:ext cx="10515600" cy="783737"/>
          </a:xfrm>
        </p:spPr>
        <p:txBody>
          <a:bodyPr/>
          <a:lstStyle/>
          <a:p>
            <a:r>
              <a:rPr lang="ky-KG" dirty="0"/>
              <a:t>Тышкы чөйрөгө анализ жасоо</a:t>
            </a:r>
            <a:endParaRPr lang="ru-RU" dirty="0"/>
          </a:p>
        </p:txBody>
      </p:sp>
      <p:sp>
        <p:nvSpPr>
          <p:cNvPr id="3" name="Объект 2">
            <a:extLst>
              <a:ext uri="{FF2B5EF4-FFF2-40B4-BE49-F238E27FC236}">
                <a16:creationId xmlns:a16="http://schemas.microsoft.com/office/drawing/2014/main" id="{3CD4CAF2-EE4E-8DE3-B8F1-AFFEEEF83983}"/>
              </a:ext>
            </a:extLst>
          </p:cNvPr>
          <p:cNvSpPr>
            <a:spLocks noGrp="1"/>
          </p:cNvSpPr>
          <p:nvPr>
            <p:ph idx="1"/>
          </p:nvPr>
        </p:nvSpPr>
        <p:spPr>
          <a:xfrm>
            <a:off x="838200" y="1383323"/>
            <a:ext cx="10515600" cy="4793640"/>
          </a:xfrm>
        </p:spPr>
        <p:txBody>
          <a:bodyPr>
            <a:normAutofit lnSpcReduction="10000"/>
          </a:bodyPr>
          <a:lstStyle/>
          <a:p>
            <a:r>
              <a:rPr lang="ky-KG" sz="2800" dirty="0"/>
              <a:t>Өнүгүү программасын даярдап жаткан маалда тышкы чөйрөдө болуп жаткан процесстерди да эске алуу зарыл. Алардын кээ бирлери шаардын/айылдык аймактын турмушундагы айрым бир багыттардын өнүгүүсүнө оң таасирин тийгизиши мүмкүн, же болбосо кайсы бир бөлүгү тескерисинче, тоскоол болушу ыктымал.</a:t>
            </a:r>
          </a:p>
          <a:p>
            <a:r>
              <a:rPr lang="ky-KG" sz="2800" dirty="0"/>
              <a:t>Тышкы процесстерге анализди төмөнкү чөйрөлөр боюнча жасаса болот:</a:t>
            </a:r>
          </a:p>
          <a:p>
            <a:pPr lvl="0"/>
            <a:r>
              <a:rPr lang="ky-KG" sz="2800" dirty="0"/>
              <a:t>Тышкы саясий процесстер </a:t>
            </a:r>
            <a:r>
              <a:rPr lang="ky-KG" sz="2800" i="1" dirty="0"/>
              <a:t>(өлкөнүн саясий багыты, ЕЭАБга, башка биримдиктерге, саясий партияларга кирүү, ЖӨБ Союзунун ролу, башка муниципалитеттердин өнүгүүгө тийгизген таасири, борбор калаадан, облус борборунан, район борборунан узактыгы, чек арага жакын жайгашуусу ж.б.);</a:t>
            </a:r>
            <a:endParaRPr lang="ky-KG" sz="2800" dirty="0"/>
          </a:p>
          <a:p>
            <a:pPr marL="0" indent="0">
              <a:buNone/>
            </a:pPr>
            <a:endParaRPr lang="ru-RU" dirty="0"/>
          </a:p>
        </p:txBody>
      </p:sp>
    </p:spTree>
    <p:extLst>
      <p:ext uri="{BB962C8B-B14F-4D97-AF65-F5344CB8AC3E}">
        <p14:creationId xmlns:p14="http://schemas.microsoft.com/office/powerpoint/2010/main" val="4871779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0950CC-255E-D483-0CC2-46F19AB10A14}"/>
              </a:ext>
            </a:extLst>
          </p:cNvPr>
          <p:cNvSpPr>
            <a:spLocks noGrp="1"/>
          </p:cNvSpPr>
          <p:nvPr>
            <p:ph type="title"/>
          </p:nvPr>
        </p:nvSpPr>
        <p:spPr/>
        <p:txBody>
          <a:bodyPr/>
          <a:lstStyle/>
          <a:p>
            <a:r>
              <a:rPr lang="ky-KG" dirty="0"/>
              <a:t>Тышкы чөйрөгө анализ жасоо</a:t>
            </a:r>
            <a:endParaRPr lang="ru-RU" dirty="0"/>
          </a:p>
        </p:txBody>
      </p:sp>
      <p:sp>
        <p:nvSpPr>
          <p:cNvPr id="3" name="Объект 2">
            <a:extLst>
              <a:ext uri="{FF2B5EF4-FFF2-40B4-BE49-F238E27FC236}">
                <a16:creationId xmlns:a16="http://schemas.microsoft.com/office/drawing/2014/main" id="{8C6881BD-DAF7-B518-FF1D-BE45A2BF67A8}"/>
              </a:ext>
            </a:extLst>
          </p:cNvPr>
          <p:cNvSpPr>
            <a:spLocks noGrp="1"/>
          </p:cNvSpPr>
          <p:nvPr>
            <p:ph idx="1"/>
          </p:nvPr>
        </p:nvSpPr>
        <p:spPr/>
        <p:txBody>
          <a:bodyPr>
            <a:normAutofit fontScale="92500" lnSpcReduction="20000"/>
          </a:bodyPr>
          <a:lstStyle/>
          <a:p>
            <a:pPr lvl="0"/>
            <a:r>
              <a:rPr lang="ky-KG" sz="2800" dirty="0"/>
              <a:t>Миграциялык процесстерге анализ жасоо;</a:t>
            </a:r>
          </a:p>
          <a:p>
            <a:pPr lvl="0"/>
            <a:r>
              <a:rPr lang="ky-KG" sz="2800" dirty="0"/>
              <a:t>ЖӨБ органдарынын ыйгарым укуктарына тиешелүү болгон тармактык мыйзамдарга анализ жасоо;</a:t>
            </a:r>
          </a:p>
          <a:p>
            <a:pPr lvl="0"/>
            <a:r>
              <a:rPr lang="ky-KG" sz="2800" dirty="0"/>
              <a:t>Эл аралык уюмдардын ишмердиги (</a:t>
            </a:r>
            <a:r>
              <a:rPr lang="ky-KG" sz="2800" i="1" dirty="0"/>
              <a:t>донорлордун программалары/долбоорлору ж.б.</a:t>
            </a:r>
            <a:r>
              <a:rPr lang="ky-KG" sz="2800" dirty="0"/>
              <a:t>);</a:t>
            </a:r>
          </a:p>
          <a:p>
            <a:pPr lvl="0"/>
            <a:r>
              <a:rPr lang="ky-KG" sz="2800" dirty="0"/>
              <a:t>Технологиялардагы өзгөрүүлөр </a:t>
            </a:r>
            <a:r>
              <a:rPr lang="ky-KG" sz="2800" i="1" dirty="0"/>
              <a:t>(өндүрүштөгү жаңы технологиялар, өндүрүштү жана башкарууну автоматташтыруу, Интернет, социалдык тармактар, мобилдик байланыш, компьютерлештирүү ж.б.</a:t>
            </a:r>
            <a:r>
              <a:rPr lang="ky-KG" sz="2800" dirty="0"/>
              <a:t>).</a:t>
            </a:r>
          </a:p>
          <a:p>
            <a:r>
              <a:rPr lang="ky-KG" sz="2800" dirty="0"/>
              <a:t>Бул өзгөрүүлөрдүн ар бирин адамдын турмуш тиричилигиндеги чөйрөлөрдүн өнүгүүсүнө тийгизген оң же терс таасири катары караса болот.</a:t>
            </a:r>
          </a:p>
          <a:p>
            <a:endParaRPr lang="ru-RU" dirty="0"/>
          </a:p>
        </p:txBody>
      </p:sp>
    </p:spTree>
    <p:extLst>
      <p:ext uri="{BB962C8B-B14F-4D97-AF65-F5344CB8AC3E}">
        <p14:creationId xmlns:p14="http://schemas.microsoft.com/office/powerpoint/2010/main" val="18498754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2EBE0B-2AA7-652B-E11B-472332F68AD8}"/>
              </a:ext>
            </a:extLst>
          </p:cNvPr>
          <p:cNvSpPr>
            <a:spLocks noGrp="1"/>
          </p:cNvSpPr>
          <p:nvPr>
            <p:ph type="title"/>
          </p:nvPr>
        </p:nvSpPr>
        <p:spPr/>
        <p:txBody>
          <a:bodyPr/>
          <a:lstStyle/>
          <a:p>
            <a:r>
              <a:rPr lang="ky-KG" dirty="0"/>
              <a:t>Өнүгүүнүн багыттары боюнча анализ</a:t>
            </a:r>
            <a:endParaRPr lang="ru-RU" dirty="0"/>
          </a:p>
        </p:txBody>
      </p:sp>
      <p:sp>
        <p:nvSpPr>
          <p:cNvPr id="3" name="Объект 2">
            <a:extLst>
              <a:ext uri="{FF2B5EF4-FFF2-40B4-BE49-F238E27FC236}">
                <a16:creationId xmlns:a16="http://schemas.microsoft.com/office/drawing/2014/main" id="{A38722A8-140E-19B1-7BB4-9785F8BEC262}"/>
              </a:ext>
            </a:extLst>
          </p:cNvPr>
          <p:cNvSpPr>
            <a:spLocks noGrp="1"/>
          </p:cNvSpPr>
          <p:nvPr>
            <p:ph idx="1"/>
          </p:nvPr>
        </p:nvSpPr>
        <p:spPr/>
        <p:txBody>
          <a:bodyPr>
            <a:normAutofit lnSpcReduction="10000"/>
          </a:bodyPr>
          <a:lstStyle/>
          <a:p>
            <a:pPr marL="0" indent="0">
              <a:buNone/>
            </a:pPr>
            <a:r>
              <a:rPr lang="ky-KG" dirty="0"/>
              <a:t>Өнүгүүнүн сунушталган багыттары:</a:t>
            </a:r>
          </a:p>
          <a:p>
            <a:pPr marL="457200" indent="-457200">
              <a:buFont typeface="+mj-lt"/>
              <a:buAutoNum type="arabicPeriod"/>
            </a:pPr>
            <a:r>
              <a:rPr lang="ky-KG" dirty="0"/>
              <a:t>Пландоо, башкаруу жана администрациялоо</a:t>
            </a:r>
          </a:p>
          <a:p>
            <a:pPr marL="457200" indent="-457200">
              <a:buFont typeface="+mj-lt"/>
              <a:buAutoNum type="arabicPeriod"/>
            </a:pPr>
            <a:r>
              <a:rPr lang="ky-KG" dirty="0"/>
              <a:t>Экономикалык маселелер</a:t>
            </a:r>
          </a:p>
          <a:p>
            <a:pPr marL="457200" indent="-457200">
              <a:buFont typeface="+mj-lt"/>
              <a:buAutoNum type="arabicPeriod"/>
            </a:pPr>
            <a:r>
              <a:rPr lang="ky-KG" dirty="0"/>
              <a:t>Айлана-чөйрөнү коргоо</a:t>
            </a:r>
          </a:p>
          <a:p>
            <a:pPr marL="457200" indent="-457200">
              <a:buFont typeface="+mj-lt"/>
              <a:buAutoNum type="arabicPeriod"/>
            </a:pPr>
            <a:r>
              <a:rPr lang="ky-KG" dirty="0"/>
              <a:t>Коомдук тартип жана коопсуздук</a:t>
            </a:r>
          </a:p>
          <a:p>
            <a:pPr marL="457200" indent="-457200">
              <a:buFont typeface="+mj-lt"/>
              <a:buAutoNum type="arabicPeriod"/>
            </a:pPr>
            <a:r>
              <a:rPr lang="ky-KG" dirty="0"/>
              <a:t>Турак жай жана коммуналдык кызмат көрсөтүүлөр</a:t>
            </a:r>
          </a:p>
          <a:p>
            <a:pPr marL="457200" indent="-457200">
              <a:buFont typeface="+mj-lt"/>
              <a:buAutoNum type="arabicPeriod"/>
            </a:pPr>
            <a:r>
              <a:rPr lang="ky-KG" dirty="0"/>
              <a:t>Эс алуу, маданият жана спорт</a:t>
            </a:r>
          </a:p>
          <a:p>
            <a:pPr marL="457200" indent="-457200">
              <a:buFont typeface="+mj-lt"/>
              <a:buAutoNum type="arabicPeriod"/>
            </a:pPr>
            <a:r>
              <a:rPr lang="ky-KG" dirty="0"/>
              <a:t>Билим берүү</a:t>
            </a:r>
          </a:p>
          <a:p>
            <a:pPr marL="457200" indent="-457200">
              <a:buFont typeface="+mj-lt"/>
              <a:buAutoNum type="arabicPeriod"/>
            </a:pPr>
            <a:r>
              <a:rPr lang="ky-KG" dirty="0"/>
              <a:t>Социалдык коргоо</a:t>
            </a:r>
            <a:endParaRPr lang="ru-RU" dirty="0"/>
          </a:p>
        </p:txBody>
      </p:sp>
    </p:spTree>
    <p:extLst>
      <p:ext uri="{BB962C8B-B14F-4D97-AF65-F5344CB8AC3E}">
        <p14:creationId xmlns:p14="http://schemas.microsoft.com/office/powerpoint/2010/main" val="26123255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E6CE1E0-D9CF-D575-4F7B-A8B4080EEF63}"/>
              </a:ext>
            </a:extLst>
          </p:cNvPr>
          <p:cNvSpPr>
            <a:spLocks noGrp="1"/>
          </p:cNvSpPr>
          <p:nvPr>
            <p:ph type="title"/>
          </p:nvPr>
        </p:nvSpPr>
        <p:spPr/>
        <p:txBody>
          <a:bodyPr/>
          <a:lstStyle/>
          <a:p>
            <a:r>
              <a:rPr lang="ky-KG" dirty="0"/>
              <a:t>Өнүгүүнүн багыттары боюнча анализ</a:t>
            </a:r>
            <a:endParaRPr lang="ru-RU" dirty="0"/>
          </a:p>
        </p:txBody>
      </p:sp>
      <p:sp>
        <p:nvSpPr>
          <p:cNvPr id="3" name="Объект 2">
            <a:extLst>
              <a:ext uri="{FF2B5EF4-FFF2-40B4-BE49-F238E27FC236}">
                <a16:creationId xmlns:a16="http://schemas.microsoft.com/office/drawing/2014/main" id="{A607F839-F731-2BC6-B06B-1A7C4AD3351B}"/>
              </a:ext>
            </a:extLst>
          </p:cNvPr>
          <p:cNvSpPr>
            <a:spLocks noGrp="1"/>
          </p:cNvSpPr>
          <p:nvPr>
            <p:ph idx="1"/>
          </p:nvPr>
        </p:nvSpPr>
        <p:spPr/>
        <p:txBody>
          <a:bodyPr>
            <a:normAutofit fontScale="92500" lnSpcReduction="20000"/>
          </a:bodyPr>
          <a:lstStyle/>
          <a:p>
            <a:r>
              <a:rPr lang="ky-KG" sz="2800" dirty="0"/>
              <a:t>ЖТ төрагасы/катчылык АӨ/мэриянын адистерине (багыттарына жараша) ЖМБА иш-чаралары боюнча отчетторду, ресурстарга, тышкы чөйрөгө жасалган анализди тапшырат.</a:t>
            </a:r>
          </a:p>
          <a:p>
            <a:r>
              <a:rPr lang="ky-KG" sz="2800" dirty="0"/>
              <a:t>АӨ/мэриянын адиси өз багыты боюнча отчет/баяндама/презентация даярдайт. Документ төмөнкүдөй маалыматтарды камтышы керек: учурдагы кырдаалдын сүрөттөлүшүн, анын ичинде статистикалык маалыматтарды, өнүгүү динамикасын, өсүштүн же төмөндөөнүн себептерин, адистин баамында чөйрөдө болуп жаткан көйгөйлөрдү, жашоочулардын пикири боюнча аныкталган көйгөйдүн сүрөттөлүшүн, бул көйгөйлөрдүн себептерин жана кесепеттерин, өнүгүү мүмкүнчүлүктөрү жана аны кандай колдонсо болоору тууралуу маалыматты.</a:t>
            </a:r>
          </a:p>
          <a:p>
            <a:r>
              <a:rPr lang="ky-KG" sz="2800" dirty="0"/>
              <a:t>АӨ/мэриянын адиси даярдаган отчет/баяндама/презентация ЖТ отурумунда каралат.</a:t>
            </a:r>
            <a:endParaRPr lang="ru-RU" dirty="0"/>
          </a:p>
        </p:txBody>
      </p:sp>
    </p:spTree>
    <p:extLst>
      <p:ext uri="{BB962C8B-B14F-4D97-AF65-F5344CB8AC3E}">
        <p14:creationId xmlns:p14="http://schemas.microsoft.com/office/powerpoint/2010/main" val="9795550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8859FE-FC55-8A07-286C-80177B629AD1}"/>
              </a:ext>
            </a:extLst>
          </p:cNvPr>
          <p:cNvSpPr>
            <a:spLocks noGrp="1"/>
          </p:cNvSpPr>
          <p:nvPr>
            <p:ph type="title"/>
          </p:nvPr>
        </p:nvSpPr>
        <p:spPr/>
        <p:txBody>
          <a:bodyPr>
            <a:normAutofit fontScale="90000"/>
          </a:bodyPr>
          <a:lstStyle/>
          <a:p>
            <a:r>
              <a:rPr lang="kk-KZ" sz="4400" b="1" dirty="0"/>
              <a:t>Мисал: Экономика чөйрөсү боюнча адистин маалыматы</a:t>
            </a:r>
            <a:br>
              <a:rPr lang="kk-KZ" sz="4400" b="1" dirty="0"/>
            </a:br>
            <a:endParaRPr lang="ru-RU" dirty="0"/>
          </a:p>
        </p:txBody>
      </p:sp>
      <p:sp>
        <p:nvSpPr>
          <p:cNvPr id="3" name="Объект 2">
            <a:extLst>
              <a:ext uri="{FF2B5EF4-FFF2-40B4-BE49-F238E27FC236}">
                <a16:creationId xmlns:a16="http://schemas.microsoft.com/office/drawing/2014/main" id="{168CF324-D732-6D70-2AC8-6167514EBC63}"/>
              </a:ext>
            </a:extLst>
          </p:cNvPr>
          <p:cNvSpPr>
            <a:spLocks noGrp="1"/>
          </p:cNvSpPr>
          <p:nvPr>
            <p:ph idx="1"/>
          </p:nvPr>
        </p:nvSpPr>
        <p:spPr/>
        <p:txBody>
          <a:bodyPr>
            <a:normAutofit lnSpcReduction="10000"/>
          </a:bodyPr>
          <a:lstStyle/>
          <a:p>
            <a:r>
              <a:rPr lang="kk-KZ" sz="2800" dirty="0"/>
              <a:t>Мал чарбачылыгы: 2018-жылдын статистикасына ылайык, айылдык аймактагы элдин колунда 14 000 кой-эчки, 1500 бодо мал, 600 жылкы жана тоок бар. Маалымат ар бир короону кыдырып чыккан маалда чогултулду. 2017-жылга салыштырмалуу кой-эчкинин саны 20 пайызга өскөн, ал эми жылкынын саны 10 пайызга азайган. Кой-эчкини багуу жылкы кармоого караганда бир кыйла арзан болгону буга себеп. Жайыттар калктуу конуштарга жакын турат. Кыш мезгилинде кар тез эле эрип кетет, буга байланыштуу малчыларда тоют камдап алууга мүмкүнчүлүгү бар. Айылдык аймакта 70 дыйкан чарбасы каттоодон өткөн. Калктын негизги кирешеси – мал сатуудан түшкөн пайда. Аймак эчки багуу үчүн ыңгайлуу. Бирок көпчүлүк малчылар кой багат.</a:t>
            </a:r>
            <a:endParaRPr lang="ru-RU" sz="2800" dirty="0"/>
          </a:p>
          <a:p>
            <a:endParaRPr lang="ru-RU" dirty="0"/>
          </a:p>
        </p:txBody>
      </p:sp>
    </p:spTree>
    <p:extLst>
      <p:ext uri="{BB962C8B-B14F-4D97-AF65-F5344CB8AC3E}">
        <p14:creationId xmlns:p14="http://schemas.microsoft.com/office/powerpoint/2010/main" val="34120872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56188FE-536B-D20F-9565-C605FBB90EE2}"/>
              </a:ext>
            </a:extLst>
          </p:cNvPr>
          <p:cNvSpPr>
            <a:spLocks noGrp="1"/>
          </p:cNvSpPr>
          <p:nvPr>
            <p:ph idx="1"/>
          </p:nvPr>
        </p:nvSpPr>
        <p:spPr>
          <a:xfrm>
            <a:off x="187569" y="0"/>
            <a:ext cx="11166231" cy="6858000"/>
          </a:xfrm>
        </p:spPr>
        <p:txBody>
          <a:bodyPr>
            <a:normAutofit fontScale="77500" lnSpcReduction="20000"/>
          </a:bodyPr>
          <a:lstStyle/>
          <a:p>
            <a:r>
              <a:rPr lang="kk-KZ" sz="2800" b="1" dirty="0"/>
              <a:t>Адистин көз карашы боюнча кандай көйгөйлөр бар: </a:t>
            </a:r>
          </a:p>
          <a:p>
            <a:endParaRPr lang="kk-KZ" sz="2800" b="1" dirty="0"/>
          </a:p>
          <a:p>
            <a:r>
              <a:rPr lang="kk-KZ" sz="2800" dirty="0"/>
              <a:t>Малдын азыктуулугу төмөн. Мал чарбачылыгында жаңы тукумду чыгарууга кызыкдарлык жок. Малчылар жайытты колдонгону үчүн акыны толук төлөбөйт</a:t>
            </a:r>
            <a:r>
              <a:rPr lang="ky-KG" sz="2800" dirty="0"/>
              <a:t>. Ветеринардык кызмат көрсөтүүлөр уюштурулган эмес. Мал сатууда кыйынчылыктар бар. Малчылар ортомчулар аркылуу малын арзан сатууга мажбур.</a:t>
            </a:r>
            <a:endParaRPr lang="ru-RU" sz="2800" dirty="0"/>
          </a:p>
          <a:p>
            <a:r>
              <a:rPr lang="ky-KG" sz="2800" b="1" dirty="0"/>
              <a:t>Малчылардын көйгөйлөрү: </a:t>
            </a:r>
            <a:r>
              <a:rPr lang="ky-KG" sz="2800" dirty="0"/>
              <a:t>Малчылар арасында жүргүзүлгөн сурамжылоо көрсөткөндөй, мал сатуу кыйынчылыктар менен коштолот, алар ортомуларга малын арзан баада сатууга мажбур болушууда.</a:t>
            </a:r>
            <a:endParaRPr lang="ru-RU" sz="2800" dirty="0"/>
          </a:p>
          <a:p>
            <a:r>
              <a:rPr lang="kk-KZ" sz="2800" b="1" i="1" dirty="0"/>
              <a:t>Түзүлгөн кырдаалдын негизги себептери:</a:t>
            </a:r>
            <a:endParaRPr lang="ru-RU" sz="2800" dirty="0"/>
          </a:p>
          <a:p>
            <a:pPr lvl="0"/>
            <a:r>
              <a:rPr lang="kk-KZ" sz="2800" i="1" dirty="0"/>
              <a:t>Маркетинг жана өнүгүүнүн интенсивдүү усулдары тууралуу маалымат жетишсиз; </a:t>
            </a:r>
            <a:endParaRPr lang="ru-RU" sz="2800" dirty="0"/>
          </a:p>
          <a:p>
            <a:pPr lvl="0"/>
            <a:r>
              <a:rPr lang="kk-KZ" sz="2800" i="1" dirty="0"/>
              <a:t>Аймактар алыс жайгашкандыктан район борборуна малды жеткирүү кыйынчылыктар менен коштолот;</a:t>
            </a:r>
            <a:endParaRPr lang="ru-RU" sz="2800" dirty="0"/>
          </a:p>
          <a:p>
            <a:pPr lvl="0"/>
            <a:r>
              <a:rPr lang="kk-KZ" sz="2800" i="1" dirty="0"/>
              <a:t>Дыйкан чарбалары майдаланып кеткен.</a:t>
            </a:r>
            <a:endParaRPr lang="ru-RU" sz="2800" dirty="0"/>
          </a:p>
          <a:p>
            <a:pPr lvl="0"/>
            <a:r>
              <a:rPr lang="kk-KZ" sz="2800" i="1" dirty="0"/>
              <a:t>Жайыттар натыйжалуу пайдаланылбай келатат;</a:t>
            </a:r>
            <a:endParaRPr lang="ru-RU" sz="2800" dirty="0"/>
          </a:p>
          <a:p>
            <a:pPr lvl="0"/>
            <a:r>
              <a:rPr lang="kk-KZ" sz="2800" i="1" dirty="0"/>
              <a:t>Дыйкандар мал чарбачылыгында жаңы технологияларды колдонууга кызыкпайт;</a:t>
            </a:r>
            <a:endParaRPr lang="ru-RU" sz="2800" dirty="0"/>
          </a:p>
          <a:p>
            <a:r>
              <a:rPr lang="ky-KG" sz="2800" b="1" dirty="0"/>
              <a:t>Мал чарбачылыгынын өнүгүүсү үчүн мүмкүнчүлүктөр: </a:t>
            </a:r>
            <a:endParaRPr lang="ru-RU" sz="2800" dirty="0"/>
          </a:p>
          <a:p>
            <a:r>
              <a:rPr lang="ky-KG" sz="2800" dirty="0"/>
              <a:t>Алысыраак жайыттарды мал чарбачылыгын өнүктүрүү үчүн колдонсо болот.</a:t>
            </a:r>
            <a:endParaRPr lang="ru-RU" sz="2800" dirty="0"/>
          </a:p>
          <a:p>
            <a:endParaRPr lang="ru-RU" dirty="0"/>
          </a:p>
        </p:txBody>
      </p:sp>
    </p:spTree>
    <p:extLst>
      <p:ext uri="{BB962C8B-B14F-4D97-AF65-F5344CB8AC3E}">
        <p14:creationId xmlns:p14="http://schemas.microsoft.com/office/powerpoint/2010/main" val="27049227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8EB66D-1D7F-64DE-9699-0A00277664C8}"/>
              </a:ext>
            </a:extLst>
          </p:cNvPr>
          <p:cNvSpPr>
            <a:spLocks noGrp="1"/>
          </p:cNvSpPr>
          <p:nvPr>
            <p:ph type="title"/>
          </p:nvPr>
        </p:nvSpPr>
        <p:spPr/>
        <p:txBody>
          <a:bodyPr/>
          <a:lstStyle/>
          <a:p>
            <a:r>
              <a:rPr lang="ky-KG" dirty="0">
                <a:latin typeface="Times New Roman" pitchFamily="18" charset="0"/>
                <a:cs typeface="Times New Roman" pitchFamily="18" charset="0"/>
              </a:rPr>
              <a:t>Топ ичинде практикалык тапшырма</a:t>
            </a:r>
            <a:endParaRPr lang="ru-RU" dirty="0"/>
          </a:p>
        </p:txBody>
      </p:sp>
      <p:sp>
        <p:nvSpPr>
          <p:cNvPr id="3" name="Объект 2">
            <a:extLst>
              <a:ext uri="{FF2B5EF4-FFF2-40B4-BE49-F238E27FC236}">
                <a16:creationId xmlns:a16="http://schemas.microsoft.com/office/drawing/2014/main" id="{9AE4831C-F0E7-CF36-E6B7-D733C668237C}"/>
              </a:ext>
            </a:extLst>
          </p:cNvPr>
          <p:cNvSpPr>
            <a:spLocks noGrp="1"/>
          </p:cNvSpPr>
          <p:nvPr>
            <p:ph idx="1"/>
          </p:nvPr>
        </p:nvSpPr>
        <p:spPr/>
        <p:txBody>
          <a:bodyPr/>
          <a:lstStyle/>
          <a:p>
            <a:pPr>
              <a:defRPr/>
            </a:pPr>
            <a:r>
              <a:rPr lang="ky-KG" sz="2800" b="1" dirty="0">
                <a:latin typeface="Times New Roman" pitchFamily="18" charset="0"/>
                <a:cs typeface="Times New Roman" pitchFamily="18" charset="0"/>
              </a:rPr>
              <a:t>Муниципалитеттеги учурдагы кырдаалга анализ жасоо:</a:t>
            </a:r>
          </a:p>
          <a:p>
            <a:pPr>
              <a:defRPr/>
            </a:pPr>
            <a:endParaRPr lang="ky-KG" sz="2800" b="1" dirty="0">
              <a:latin typeface="Times New Roman" pitchFamily="18" charset="0"/>
              <a:cs typeface="Times New Roman" pitchFamily="18" charset="0"/>
            </a:endParaRPr>
          </a:p>
          <a:p>
            <a:pPr>
              <a:defRPr/>
            </a:pPr>
            <a:r>
              <a:rPr lang="ky-KG" sz="2800" b="1" dirty="0">
                <a:latin typeface="Times New Roman" pitchFamily="18" charset="0"/>
                <a:cs typeface="Times New Roman" pitchFamily="18" charset="0"/>
              </a:rPr>
              <a:t>Ар бир адис, өз тармагы боюнча анализ даярдайт.</a:t>
            </a:r>
          </a:p>
          <a:p>
            <a:endParaRPr lang="ru-RU" dirty="0"/>
          </a:p>
        </p:txBody>
      </p:sp>
    </p:spTree>
    <p:extLst>
      <p:ext uri="{BB962C8B-B14F-4D97-AF65-F5344CB8AC3E}">
        <p14:creationId xmlns:p14="http://schemas.microsoft.com/office/powerpoint/2010/main" val="17594872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CAEA00-2CCC-E6BD-6170-6D22A65207C5}"/>
              </a:ext>
            </a:extLst>
          </p:cNvPr>
          <p:cNvSpPr>
            <a:spLocks noGrp="1"/>
          </p:cNvSpPr>
          <p:nvPr>
            <p:ph type="title"/>
          </p:nvPr>
        </p:nvSpPr>
        <p:spPr/>
        <p:txBody>
          <a:bodyPr>
            <a:normAutofit fontScale="90000"/>
          </a:bodyPr>
          <a:lstStyle/>
          <a:p>
            <a:r>
              <a:rPr lang="ky-KG" dirty="0">
                <a:solidFill>
                  <a:srgbClr val="C00000"/>
                </a:solidFill>
                <a:latin typeface="+mn-lt"/>
              </a:rPr>
              <a:t>2-этап.</a:t>
            </a:r>
            <a:br>
              <a:rPr lang="ky-KG" dirty="0">
                <a:latin typeface="+mn-lt"/>
              </a:rPr>
            </a:br>
            <a:r>
              <a:rPr lang="ky-KG" dirty="0">
                <a:latin typeface="+mn-lt"/>
              </a:rPr>
              <a:t>СЭӨПнын негизги жыйынтыктары боюнча максатты аныктоо</a:t>
            </a:r>
            <a:endParaRPr lang="ru-RU" dirty="0"/>
          </a:p>
        </p:txBody>
      </p:sp>
      <p:sp>
        <p:nvSpPr>
          <p:cNvPr id="3" name="Объект 2">
            <a:extLst>
              <a:ext uri="{FF2B5EF4-FFF2-40B4-BE49-F238E27FC236}">
                <a16:creationId xmlns:a16="http://schemas.microsoft.com/office/drawing/2014/main" id="{4103D5AF-99A2-2E19-9966-13852E8C430E}"/>
              </a:ext>
            </a:extLst>
          </p:cNvPr>
          <p:cNvSpPr>
            <a:spLocks noGrp="1"/>
          </p:cNvSpPr>
          <p:nvPr>
            <p:ph idx="1"/>
          </p:nvPr>
        </p:nvSpPr>
        <p:spPr/>
        <p:txBody>
          <a:bodyPr/>
          <a:lstStyle/>
          <a:p>
            <a:pPr marL="0" indent="0">
              <a:buNone/>
            </a:pPr>
            <a:r>
              <a:rPr lang="ky-KG" b="1" dirty="0">
                <a:solidFill>
                  <a:srgbClr val="000066"/>
                </a:solidFill>
                <a:ea typeface="Calibri"/>
                <a:cs typeface="Times New Roman"/>
              </a:rPr>
              <a:t>Жумушчу топтун экинчи отуруму</a:t>
            </a:r>
            <a:r>
              <a:rPr lang="ky-KG" b="1" dirty="0">
                <a:solidFill>
                  <a:srgbClr val="000066"/>
                </a:solidFill>
              </a:rPr>
              <a:t>.</a:t>
            </a:r>
            <a:endParaRPr lang="ky-KG" dirty="0"/>
          </a:p>
          <a:p>
            <a:pPr marL="0" indent="0">
              <a:buNone/>
            </a:pPr>
            <a:r>
              <a:rPr lang="ky-KG" dirty="0"/>
              <a:t>Жумушчу топтун отурумунун күн тартиби:</a:t>
            </a:r>
          </a:p>
          <a:p>
            <a:r>
              <a:rPr lang="ky-KG" dirty="0"/>
              <a:t>Багыты боюнча адистердин презентациялары.</a:t>
            </a:r>
          </a:p>
          <a:p>
            <a:r>
              <a:rPr lang="ky-KG" dirty="0"/>
              <a:t>Суроолор жана жооптор. Жалпы талкуу.</a:t>
            </a:r>
          </a:p>
          <a:p>
            <a:r>
              <a:rPr lang="ky-KG" dirty="0"/>
              <a:t>ЖӨБ органдарынын функциялары жана ыйгарым укуктары боюнча КР мыйзамдары менен таанышуу.</a:t>
            </a:r>
          </a:p>
          <a:p>
            <a:r>
              <a:rPr lang="ky-KG" dirty="0"/>
              <a:t>Өнүгүүнүн артыкчылыктуу багыттарын тандап алуу.</a:t>
            </a:r>
          </a:p>
          <a:p>
            <a:pPr marL="0" indent="0">
              <a:buNone/>
            </a:pPr>
            <a:endParaRPr lang="ru-RU" dirty="0"/>
          </a:p>
        </p:txBody>
      </p:sp>
    </p:spTree>
    <p:extLst>
      <p:ext uri="{BB962C8B-B14F-4D97-AF65-F5344CB8AC3E}">
        <p14:creationId xmlns:p14="http://schemas.microsoft.com/office/powerpoint/2010/main" val="1908962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52FE5E-5C8F-C37C-0E5A-2747007AD899}"/>
              </a:ext>
            </a:extLst>
          </p:cNvPr>
          <p:cNvSpPr>
            <a:spLocks noGrp="1"/>
          </p:cNvSpPr>
          <p:nvPr>
            <p:ph type="title"/>
          </p:nvPr>
        </p:nvSpPr>
        <p:spPr/>
        <p:txBody>
          <a:bodyPr/>
          <a:lstStyle/>
          <a:p>
            <a:r>
              <a:rPr lang="ky-KG" altLang="ru-RU" sz="4400" dirty="0">
                <a:latin typeface="+mn-lt"/>
                <a:cs typeface="Times New Roman" panose="02020603050405020304" pitchFamily="18" charset="0"/>
              </a:rPr>
              <a:t>Социалдык-экономикалык өнүгүү деген эмне</a:t>
            </a:r>
            <a:r>
              <a:rPr lang="ru-RU" altLang="ru-RU" sz="4400" dirty="0">
                <a:latin typeface="+mn-lt"/>
                <a:cs typeface="Times New Roman" panose="02020603050405020304" pitchFamily="18" charset="0"/>
              </a:rPr>
              <a:t>?</a:t>
            </a:r>
            <a:endParaRPr lang="ru-RU" dirty="0"/>
          </a:p>
        </p:txBody>
      </p:sp>
      <p:sp>
        <p:nvSpPr>
          <p:cNvPr id="3" name="Объект 2">
            <a:extLst>
              <a:ext uri="{FF2B5EF4-FFF2-40B4-BE49-F238E27FC236}">
                <a16:creationId xmlns:a16="http://schemas.microsoft.com/office/drawing/2014/main" id="{C290DAE7-0629-1BE7-1161-411078B43F36}"/>
              </a:ext>
            </a:extLst>
          </p:cNvPr>
          <p:cNvSpPr>
            <a:spLocks noGrp="1"/>
          </p:cNvSpPr>
          <p:nvPr>
            <p:ph idx="1"/>
          </p:nvPr>
        </p:nvSpPr>
        <p:spPr/>
        <p:txBody>
          <a:bodyPr/>
          <a:lstStyle/>
          <a:p>
            <a:pPr marL="0" indent="0">
              <a:buNone/>
            </a:pPr>
            <a:r>
              <a:rPr lang="ky-KG" altLang="ru-RU" sz="2800" b="1" dirty="0">
                <a:solidFill>
                  <a:srgbClr val="C00000"/>
                </a:solidFill>
                <a:cs typeface="Times New Roman" panose="02020603050405020304" pitchFamily="18" charset="0"/>
              </a:rPr>
              <a:t>Социалдык-экономикалык өнүгүү </a:t>
            </a:r>
            <a:r>
              <a:rPr lang="ky-KG" altLang="ru-RU" sz="2800" dirty="0">
                <a:cs typeface="Times New Roman" panose="02020603050405020304" pitchFamily="18" charset="0"/>
              </a:rPr>
              <a:t>бул жарыктандыруу, ичүүчү суу жана жолдор маселеси гана эмес, </a:t>
            </a:r>
            <a:r>
              <a:rPr lang="ky-KG" altLang="ru-RU" sz="2800" dirty="0">
                <a:solidFill>
                  <a:schemeClr val="tx2"/>
                </a:solidFill>
                <a:cs typeface="Times New Roman" panose="02020603050405020304" pitchFamily="18" charset="0"/>
              </a:rPr>
              <a:t>бул ошондой эле адамдын өнүгүүсү үчүн чөйрөлөр. </a:t>
            </a:r>
          </a:p>
          <a:p>
            <a:pPr marL="0" indent="0">
              <a:buNone/>
            </a:pPr>
            <a:r>
              <a:rPr lang="ky-KG" altLang="ru-RU" sz="2800" dirty="0">
                <a:solidFill>
                  <a:schemeClr val="tx2"/>
                </a:solidFill>
                <a:cs typeface="Times New Roman" panose="02020603050405020304" pitchFamily="18" charset="0"/>
              </a:rPr>
              <a:t>Алар: маданият, тарбия берү, коопсуздук, элдик көркөм чыгармачылыкты өнүктүрүү үчүн шарттарды түзүү; дене тарбиясы жана массалык спортту өнүктүрүү үчүн шарттарды түзүү; бизнестин өнүгүүсү үчүн шарттарды түзүү ж.б.</a:t>
            </a:r>
          </a:p>
          <a:p>
            <a:pPr marL="0" indent="0">
              <a:buNone/>
            </a:pPr>
            <a:endParaRPr lang="ru-RU" dirty="0"/>
          </a:p>
        </p:txBody>
      </p:sp>
    </p:spTree>
    <p:extLst>
      <p:ext uri="{BB962C8B-B14F-4D97-AF65-F5344CB8AC3E}">
        <p14:creationId xmlns:p14="http://schemas.microsoft.com/office/powerpoint/2010/main" val="29404049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7A90D5-563F-60F2-4CC4-AAF9F0A1C514}"/>
              </a:ext>
            </a:extLst>
          </p:cNvPr>
          <p:cNvSpPr>
            <a:spLocks noGrp="1"/>
          </p:cNvSpPr>
          <p:nvPr>
            <p:ph type="title"/>
          </p:nvPr>
        </p:nvSpPr>
        <p:spPr/>
        <p:txBody>
          <a:bodyPr/>
          <a:lstStyle/>
          <a:p>
            <a:r>
              <a:rPr lang="ky-KG" dirty="0"/>
              <a:t>СЭӨПнын негизги жыйынтыктары боюнча максатты аныктоо</a:t>
            </a:r>
            <a:endParaRPr lang="ru-RU" dirty="0"/>
          </a:p>
        </p:txBody>
      </p:sp>
      <p:sp>
        <p:nvSpPr>
          <p:cNvPr id="3" name="Объект 2">
            <a:extLst>
              <a:ext uri="{FF2B5EF4-FFF2-40B4-BE49-F238E27FC236}">
                <a16:creationId xmlns:a16="http://schemas.microsoft.com/office/drawing/2014/main" id="{111C0CB7-0D34-189D-4991-C7EECCEB4C1B}"/>
              </a:ext>
            </a:extLst>
          </p:cNvPr>
          <p:cNvSpPr>
            <a:spLocks noGrp="1"/>
          </p:cNvSpPr>
          <p:nvPr>
            <p:ph idx="1"/>
          </p:nvPr>
        </p:nvSpPr>
        <p:spPr/>
        <p:txBody>
          <a:bodyPr/>
          <a:lstStyle/>
          <a:p>
            <a:r>
              <a:rPr lang="ky-KG" dirty="0"/>
              <a:t>Жалпы талкуу. «5 жылдан кийин биздин муниципалитетибизди кантип элестетебиз?» деген суроого жооп беребиз</a:t>
            </a:r>
          </a:p>
          <a:p>
            <a:endParaRPr lang="ru-RU" dirty="0"/>
          </a:p>
        </p:txBody>
      </p:sp>
    </p:spTree>
    <p:extLst>
      <p:ext uri="{BB962C8B-B14F-4D97-AF65-F5344CB8AC3E}">
        <p14:creationId xmlns:p14="http://schemas.microsoft.com/office/powerpoint/2010/main" val="41512287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554DF3-6CEC-F240-D152-0902E878524C}"/>
              </a:ext>
            </a:extLst>
          </p:cNvPr>
          <p:cNvSpPr>
            <a:spLocks noGrp="1"/>
          </p:cNvSpPr>
          <p:nvPr>
            <p:ph type="title"/>
          </p:nvPr>
        </p:nvSpPr>
        <p:spPr/>
        <p:txBody>
          <a:bodyPr>
            <a:normAutofit/>
          </a:bodyPr>
          <a:lstStyle/>
          <a:p>
            <a:r>
              <a:rPr lang="ky-KG" sz="4400" dirty="0">
                <a:solidFill>
                  <a:schemeClr val="accent2"/>
                </a:solidFill>
              </a:rPr>
              <a:t>СЭӨПнын жалпы максаты</a:t>
            </a:r>
            <a:endParaRPr lang="ru-RU" dirty="0"/>
          </a:p>
        </p:txBody>
      </p:sp>
      <p:sp>
        <p:nvSpPr>
          <p:cNvPr id="3" name="Объект 2">
            <a:extLst>
              <a:ext uri="{FF2B5EF4-FFF2-40B4-BE49-F238E27FC236}">
                <a16:creationId xmlns:a16="http://schemas.microsoft.com/office/drawing/2014/main" id="{863B5885-E447-7D27-DA67-664D84A71D3E}"/>
              </a:ext>
            </a:extLst>
          </p:cNvPr>
          <p:cNvSpPr>
            <a:spLocks noGrp="1"/>
          </p:cNvSpPr>
          <p:nvPr>
            <p:ph idx="1"/>
          </p:nvPr>
        </p:nvSpPr>
        <p:spPr/>
        <p:txBody>
          <a:bodyPr>
            <a:normAutofit lnSpcReduction="10000"/>
          </a:bodyPr>
          <a:lstStyle/>
          <a:p>
            <a:pPr marL="0" indent="0">
              <a:buNone/>
            </a:pPr>
            <a:r>
              <a:rPr lang="ky-KG" sz="2800" dirty="0"/>
              <a:t>Өнүгүү программасынын </a:t>
            </a:r>
            <a:r>
              <a:rPr lang="ky-KG" sz="2800" b="1" dirty="0"/>
              <a:t>жалпы максаты – </a:t>
            </a:r>
            <a:r>
              <a:rPr lang="ky-KG" sz="2800" dirty="0"/>
              <a:t>бул Өнүгүү программасы аяктаган учурда жергиликтүү жамааттын социалдык-экономикалык өнүгүүсүндө күтүлүп жаткан жыйынтык.</a:t>
            </a:r>
          </a:p>
          <a:p>
            <a:r>
              <a:rPr lang="ky-KG" sz="2800" dirty="0"/>
              <a:t>Жалпы максат жергиликтүү жамааттын күтүлүп жаткан соңку абалын билдирет (Программа иштеген 3-5 жылдан кийин).</a:t>
            </a:r>
          </a:p>
          <a:p>
            <a:r>
              <a:rPr lang="ky-KG" sz="2800" dirty="0"/>
              <a:t>Жалпы максат комплекстүү, «жыйынды» мүнөзгө ээ жана кыска формада берилет.</a:t>
            </a:r>
          </a:p>
          <a:p>
            <a:r>
              <a:rPr lang="ky-KG" sz="2800" dirty="0"/>
              <a:t>Өнүгүү программасынын жалпы максаты адамдын жашоо сапатын жогорулатууга багытталышы керек.</a:t>
            </a:r>
          </a:p>
          <a:p>
            <a:r>
              <a:rPr lang="ky-KG" sz="2800" dirty="0"/>
              <a:t>Максат конкреттүү индикаторлор менен өлчөнүүгө тийиш</a:t>
            </a:r>
            <a:endParaRPr lang="ru-RU" dirty="0"/>
          </a:p>
        </p:txBody>
      </p:sp>
    </p:spTree>
    <p:extLst>
      <p:ext uri="{BB962C8B-B14F-4D97-AF65-F5344CB8AC3E}">
        <p14:creationId xmlns:p14="http://schemas.microsoft.com/office/powerpoint/2010/main" val="17132273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A85A8C-458B-8D6A-5ECD-A3ED210AC0C1}"/>
              </a:ext>
            </a:extLst>
          </p:cNvPr>
          <p:cNvSpPr>
            <a:spLocks noGrp="1"/>
          </p:cNvSpPr>
          <p:nvPr>
            <p:ph type="title"/>
          </p:nvPr>
        </p:nvSpPr>
        <p:spPr/>
        <p:txBody>
          <a:bodyPr/>
          <a:lstStyle/>
          <a:p>
            <a:r>
              <a:rPr lang="ky-KG" dirty="0"/>
              <a:t>СЭӨПнын жалпы максатынын критерийлери</a:t>
            </a:r>
            <a:endParaRPr lang="ru-RU" dirty="0"/>
          </a:p>
        </p:txBody>
      </p:sp>
      <p:sp>
        <p:nvSpPr>
          <p:cNvPr id="3" name="Объект 2">
            <a:extLst>
              <a:ext uri="{FF2B5EF4-FFF2-40B4-BE49-F238E27FC236}">
                <a16:creationId xmlns:a16="http://schemas.microsoft.com/office/drawing/2014/main" id="{28914629-BA84-534A-E7DF-43749836B5E0}"/>
              </a:ext>
            </a:extLst>
          </p:cNvPr>
          <p:cNvSpPr>
            <a:spLocks noGrp="1"/>
          </p:cNvSpPr>
          <p:nvPr>
            <p:ph idx="1"/>
          </p:nvPr>
        </p:nvSpPr>
        <p:spPr/>
        <p:txBody>
          <a:bodyPr/>
          <a:lstStyle/>
          <a:p>
            <a:pPr marL="0" indent="0">
              <a:buNone/>
            </a:pPr>
            <a:r>
              <a:rPr lang="ky-KG" sz="2400" b="1" dirty="0"/>
              <a:t>Жалпы максаттын формулировкасы төмөнкү критерийлерге шайкеш келүүгө тийиш:</a:t>
            </a:r>
          </a:p>
          <a:p>
            <a:pPr lvl="1"/>
            <a:r>
              <a:rPr lang="ky-KG" sz="2400" dirty="0"/>
              <a:t>Формасы боюнча кыска болушу керек.</a:t>
            </a:r>
          </a:p>
          <a:p>
            <a:pPr lvl="1"/>
            <a:r>
              <a:rPr lang="ky-KG" sz="2400" dirty="0"/>
              <a:t>Актуалдуу болууга тийиш (керектөөлөр эсепке алынышы керек).</a:t>
            </a:r>
          </a:p>
          <a:p>
            <a:pPr lvl="1"/>
            <a:r>
              <a:rPr lang="ky-KG" sz="2400" dirty="0"/>
              <a:t>Реалдуу болууга тийиш (ресурстар жана мүмкүнчүлүктөр эсепке алынат).</a:t>
            </a:r>
          </a:p>
          <a:p>
            <a:pPr lvl="1"/>
            <a:r>
              <a:rPr lang="ky-KG" sz="2400" dirty="0"/>
              <a:t>Убакыт жагынан чектөө бар (3-5 жыл).</a:t>
            </a:r>
          </a:p>
          <a:p>
            <a:endParaRPr lang="ru-RU" dirty="0"/>
          </a:p>
        </p:txBody>
      </p:sp>
    </p:spTree>
    <p:extLst>
      <p:ext uri="{BB962C8B-B14F-4D97-AF65-F5344CB8AC3E}">
        <p14:creationId xmlns:p14="http://schemas.microsoft.com/office/powerpoint/2010/main" val="7717690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7E884D-3323-5F84-163A-E55113F9AE2E}"/>
              </a:ext>
            </a:extLst>
          </p:cNvPr>
          <p:cNvSpPr>
            <a:spLocks noGrp="1"/>
          </p:cNvSpPr>
          <p:nvPr>
            <p:ph type="title"/>
          </p:nvPr>
        </p:nvSpPr>
        <p:spPr/>
        <p:txBody>
          <a:bodyPr/>
          <a:lstStyle/>
          <a:p>
            <a:r>
              <a:rPr lang="ky-KG" dirty="0"/>
              <a:t>СЭӨПнын жалпы максатынын үлгүсү</a:t>
            </a:r>
            <a:endParaRPr lang="ru-RU" dirty="0"/>
          </a:p>
        </p:txBody>
      </p:sp>
      <p:sp>
        <p:nvSpPr>
          <p:cNvPr id="3" name="Объект 2">
            <a:extLst>
              <a:ext uri="{FF2B5EF4-FFF2-40B4-BE49-F238E27FC236}">
                <a16:creationId xmlns:a16="http://schemas.microsoft.com/office/drawing/2014/main" id="{C770370D-D101-63FC-B84B-CC0F3D7C18B1}"/>
              </a:ext>
            </a:extLst>
          </p:cNvPr>
          <p:cNvSpPr>
            <a:spLocks noGrp="1"/>
          </p:cNvSpPr>
          <p:nvPr>
            <p:ph idx="1"/>
          </p:nvPr>
        </p:nvSpPr>
        <p:spPr/>
        <p:txBody>
          <a:bodyPr/>
          <a:lstStyle/>
          <a:p>
            <a:pPr marL="0" indent="0" algn="just">
              <a:buNone/>
            </a:pPr>
            <a:r>
              <a:rPr lang="ky-KG" sz="2800" b="1" dirty="0"/>
              <a:t>Беш жылдан кийин айылдык аймак төмөнкүдөй болот: социалдык-коммуналдык инфраструктурасы оңолот, экономикасы айыл чарба продукциясын кайра иштетүүгө багытталат, жаштар билимдүү, дени сак, мекенчил духта тарбияланат, калкы чечимдерди кабыл алууга жигердүү катышат.</a:t>
            </a:r>
          </a:p>
          <a:p>
            <a:pPr marL="0" indent="0" algn="just">
              <a:buNone/>
            </a:pPr>
            <a:endParaRPr lang="ky-KG" sz="2800" dirty="0"/>
          </a:p>
          <a:p>
            <a:pPr marL="0" indent="0" algn="just">
              <a:buNone/>
            </a:pPr>
            <a:r>
              <a:rPr lang="ky-KG" sz="2800" b="1" dirty="0">
                <a:solidFill>
                  <a:schemeClr val="accent2">
                    <a:lumMod val="75000"/>
                  </a:schemeClr>
                </a:solidFill>
              </a:rPr>
              <a:t>Актуалдуулугу барбы? Коомдун жаштарга муктаждыгы канчалык? Реалдуубу? Айыл чарбасындагы артыкчылык – ресурстарды эсепке алуу</a:t>
            </a:r>
          </a:p>
          <a:p>
            <a:pPr marL="0" indent="0" algn="just">
              <a:buNone/>
            </a:pPr>
            <a:r>
              <a:rPr lang="ky-KG" sz="2800" b="1" dirty="0">
                <a:solidFill>
                  <a:schemeClr val="accent2">
                    <a:lumMod val="75000"/>
                  </a:schemeClr>
                </a:solidFill>
              </a:rPr>
              <a:t>Убакыт жагынан чектөө барбы? Беш жыл</a:t>
            </a:r>
            <a:endParaRPr lang="ky-KG" b="1" dirty="0">
              <a:solidFill>
                <a:schemeClr val="accent2">
                  <a:lumMod val="75000"/>
                </a:schemeClr>
              </a:solidFill>
            </a:endParaRPr>
          </a:p>
          <a:p>
            <a:endParaRPr lang="ru-RU" dirty="0"/>
          </a:p>
        </p:txBody>
      </p:sp>
    </p:spTree>
    <p:extLst>
      <p:ext uri="{BB962C8B-B14F-4D97-AF65-F5344CB8AC3E}">
        <p14:creationId xmlns:p14="http://schemas.microsoft.com/office/powerpoint/2010/main" val="16465767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993109-A669-B68C-B0E2-0E8C57DC78E7}"/>
              </a:ext>
            </a:extLst>
          </p:cNvPr>
          <p:cNvSpPr>
            <a:spLocks noGrp="1"/>
          </p:cNvSpPr>
          <p:nvPr>
            <p:ph type="title"/>
          </p:nvPr>
        </p:nvSpPr>
        <p:spPr/>
        <p:txBody>
          <a:bodyPr/>
          <a:lstStyle/>
          <a:p>
            <a:r>
              <a:rPr lang="ky-KG" dirty="0"/>
              <a:t>Топ ичинде тапшырма аткарылат</a:t>
            </a:r>
            <a:endParaRPr lang="ru-RU" dirty="0"/>
          </a:p>
        </p:txBody>
      </p:sp>
      <p:sp>
        <p:nvSpPr>
          <p:cNvPr id="3" name="Объект 2">
            <a:extLst>
              <a:ext uri="{FF2B5EF4-FFF2-40B4-BE49-F238E27FC236}">
                <a16:creationId xmlns:a16="http://schemas.microsoft.com/office/drawing/2014/main" id="{A6BDCE37-0269-0D48-0B7F-8237BEA0444F}"/>
              </a:ext>
            </a:extLst>
          </p:cNvPr>
          <p:cNvSpPr>
            <a:spLocks noGrp="1"/>
          </p:cNvSpPr>
          <p:nvPr>
            <p:ph idx="1"/>
          </p:nvPr>
        </p:nvSpPr>
        <p:spPr/>
        <p:txBody>
          <a:bodyPr/>
          <a:lstStyle/>
          <a:p>
            <a:pPr marL="457200" indent="-457200">
              <a:buAutoNum type="arabicPeriod"/>
            </a:pPr>
            <a:r>
              <a:rPr lang="ky-KG" sz="2800" b="1" dirty="0"/>
              <a:t>Ар бир муниципалитет СЭӨПнын жалпы максаттарынын долбоорлорун формулировкалайт.</a:t>
            </a:r>
          </a:p>
          <a:p>
            <a:pPr marL="457200" indent="-457200">
              <a:buAutoNum type="arabicPeriod"/>
            </a:pPr>
            <a:r>
              <a:rPr lang="ky-KG" sz="2800" b="1" dirty="0"/>
              <a:t>Топтун бир мүчөсү аткарган иштин жыйынтыгы менен тааныштырат</a:t>
            </a:r>
          </a:p>
          <a:p>
            <a:endParaRPr lang="ru-RU" dirty="0"/>
          </a:p>
        </p:txBody>
      </p:sp>
    </p:spTree>
    <p:extLst>
      <p:ext uri="{BB962C8B-B14F-4D97-AF65-F5344CB8AC3E}">
        <p14:creationId xmlns:p14="http://schemas.microsoft.com/office/powerpoint/2010/main" val="40071493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B6ACA3-E6F1-E000-0772-7F88D90A7B16}"/>
              </a:ext>
            </a:extLst>
          </p:cNvPr>
          <p:cNvSpPr>
            <a:spLocks noGrp="1"/>
          </p:cNvSpPr>
          <p:nvPr>
            <p:ph type="title"/>
          </p:nvPr>
        </p:nvSpPr>
        <p:spPr/>
        <p:txBody>
          <a:bodyPr/>
          <a:lstStyle/>
          <a:p>
            <a:r>
              <a:rPr lang="ky-KG" dirty="0">
                <a:solidFill>
                  <a:srgbClr val="C00000"/>
                </a:solidFill>
              </a:rPr>
              <a:t>3-этап.</a:t>
            </a:r>
            <a:br>
              <a:rPr lang="ky-KG" dirty="0"/>
            </a:br>
            <a:r>
              <a:rPr lang="ky-KG" dirty="0"/>
              <a:t>Өнүгүү багыттарын аныктоо</a:t>
            </a:r>
            <a:endParaRPr lang="ru-RU" dirty="0"/>
          </a:p>
        </p:txBody>
      </p:sp>
      <p:sp>
        <p:nvSpPr>
          <p:cNvPr id="3" name="Объект 2">
            <a:extLst>
              <a:ext uri="{FF2B5EF4-FFF2-40B4-BE49-F238E27FC236}">
                <a16:creationId xmlns:a16="http://schemas.microsoft.com/office/drawing/2014/main" id="{710027D0-B7E6-4B5F-E9F3-AC89AE7CB769}"/>
              </a:ext>
            </a:extLst>
          </p:cNvPr>
          <p:cNvSpPr>
            <a:spLocks noGrp="1"/>
          </p:cNvSpPr>
          <p:nvPr>
            <p:ph idx="1"/>
          </p:nvPr>
        </p:nvSpPr>
        <p:spPr/>
        <p:txBody>
          <a:bodyPr/>
          <a:lstStyle/>
          <a:p>
            <a:pPr marL="0" indent="0">
              <a:buNone/>
            </a:pPr>
            <a:r>
              <a:rPr lang="ky-KG" b="1" dirty="0">
                <a:solidFill>
                  <a:srgbClr val="000099"/>
                </a:solidFill>
              </a:rPr>
              <a:t>Эмне кылыш керек?</a:t>
            </a:r>
          </a:p>
          <a:p>
            <a:r>
              <a:rPr lang="ky-KG" dirty="0"/>
              <a:t>Жумушчу топтун ар бир мүчөсү адистин презентациясынын/баяндамасынын негизинде үчтөн </a:t>
            </a:r>
            <a:r>
              <a:rPr lang="ky-KG" dirty="0">
                <a:solidFill>
                  <a:srgbClr val="FF0000"/>
                </a:solidFill>
              </a:rPr>
              <a:t>келечектеги багытты </a:t>
            </a:r>
            <a:r>
              <a:rPr lang="ky-KG" dirty="0"/>
              <a:t>тандап алууга укуктуу. </a:t>
            </a:r>
            <a:r>
              <a:rPr lang="ky-KG" b="1" i="1" dirty="0"/>
              <a:t>Тандоо критерийлери</a:t>
            </a:r>
            <a:r>
              <a:rPr lang="ky-KG" b="1" dirty="0"/>
              <a:t>: </a:t>
            </a:r>
            <a:r>
              <a:rPr lang="ky-KG" dirty="0"/>
              <a:t>көзгө илинээрлик жыйынтыктар бар; жарандар үчүн артыкчылыктуу маселе болуп саналат; өнүгүү үчүн мүмкүнчүлүктөр (ресурстар) бар.</a:t>
            </a:r>
          </a:p>
          <a:p>
            <a:r>
              <a:rPr lang="ky-KG" dirty="0"/>
              <a:t>Добуш берүүнүн жыйынтыгы боюнча өнүгүүнүн артыкчылыктуу багыттары тандалып алынат (добуштардын саны боюнча).</a:t>
            </a:r>
          </a:p>
          <a:p>
            <a:endParaRPr lang="ru-RU" dirty="0"/>
          </a:p>
        </p:txBody>
      </p:sp>
    </p:spTree>
    <p:extLst>
      <p:ext uri="{BB962C8B-B14F-4D97-AF65-F5344CB8AC3E}">
        <p14:creationId xmlns:p14="http://schemas.microsoft.com/office/powerpoint/2010/main" val="32516407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1F63C5-9E1A-DB91-41BB-F61085F6428D}"/>
              </a:ext>
            </a:extLst>
          </p:cNvPr>
          <p:cNvSpPr>
            <a:spLocks noGrp="1"/>
          </p:cNvSpPr>
          <p:nvPr>
            <p:ph type="title"/>
          </p:nvPr>
        </p:nvSpPr>
        <p:spPr>
          <a:xfrm>
            <a:off x="838200" y="365126"/>
            <a:ext cx="10515600" cy="315912"/>
          </a:xfrm>
        </p:spPr>
        <p:txBody>
          <a:bodyPr>
            <a:normAutofit fontScale="90000"/>
          </a:bodyPr>
          <a:lstStyle/>
          <a:p>
            <a:br>
              <a:rPr lang="ky-KG" dirty="0"/>
            </a:br>
            <a:r>
              <a:rPr lang="ky-KG" dirty="0">
                <a:cs typeface="Times New Roman"/>
              </a:rPr>
              <a:t>Өнүгүү багыттарын аныктоо</a:t>
            </a:r>
            <a:endParaRPr lang="ru-RU" dirty="0"/>
          </a:p>
        </p:txBody>
      </p:sp>
      <p:sp>
        <p:nvSpPr>
          <p:cNvPr id="4" name="Прямоугольник 3">
            <a:extLst>
              <a:ext uri="{FF2B5EF4-FFF2-40B4-BE49-F238E27FC236}">
                <a16:creationId xmlns:a16="http://schemas.microsoft.com/office/drawing/2014/main" id="{A50F7FE4-92D1-4008-5C2A-4F9C426E0786}"/>
              </a:ext>
            </a:extLst>
          </p:cNvPr>
          <p:cNvSpPr/>
          <p:nvPr/>
        </p:nvSpPr>
        <p:spPr>
          <a:xfrm>
            <a:off x="838200" y="1415044"/>
            <a:ext cx="4656130" cy="430887"/>
          </a:xfrm>
          <a:prstGeom prst="rect">
            <a:avLst/>
          </a:prstGeom>
        </p:spPr>
        <p:txBody>
          <a:bodyPr wrap="square">
            <a:spAutoFit/>
          </a:bodyPr>
          <a:lstStyle/>
          <a:p>
            <a:r>
              <a:rPr lang="ky-KG" sz="2200" b="1" kern="0" dirty="0">
                <a:solidFill>
                  <a:srgbClr val="000066"/>
                </a:solidFill>
                <a:latin typeface="Arial"/>
                <a:ea typeface="+mj-ea"/>
                <a:cs typeface="+mj-cs"/>
              </a:rPr>
              <a:t>Практика: кантип жасаш керек?</a:t>
            </a:r>
            <a:endParaRPr lang="ky-KG" sz="2200" dirty="0"/>
          </a:p>
        </p:txBody>
      </p:sp>
      <p:graphicFrame>
        <p:nvGraphicFramePr>
          <p:cNvPr id="5" name="Объект 6">
            <a:extLst>
              <a:ext uri="{FF2B5EF4-FFF2-40B4-BE49-F238E27FC236}">
                <a16:creationId xmlns:a16="http://schemas.microsoft.com/office/drawing/2014/main" id="{D5E4D70D-D5F4-16B8-DF9F-109C677185A7}"/>
              </a:ext>
            </a:extLst>
          </p:cNvPr>
          <p:cNvGraphicFramePr>
            <a:graphicFrameLocks noGrp="1"/>
          </p:cNvGraphicFramePr>
          <p:nvPr>
            <p:ph idx="1"/>
            <p:extLst>
              <p:ext uri="{D42A27DB-BD31-4B8C-83A1-F6EECF244321}">
                <p14:modId xmlns:p14="http://schemas.microsoft.com/office/powerpoint/2010/main" val="1186867517"/>
              </p:ext>
            </p:extLst>
          </p:nvPr>
        </p:nvGraphicFramePr>
        <p:xfrm>
          <a:off x="838202" y="2101463"/>
          <a:ext cx="10515598" cy="3994538"/>
        </p:xfrm>
        <a:graphic>
          <a:graphicData uri="http://schemas.openxmlformats.org/drawingml/2006/table">
            <a:tbl>
              <a:tblPr firstRow="1" firstCol="1" bandRow="1"/>
              <a:tblGrid>
                <a:gridCol w="2538248">
                  <a:extLst>
                    <a:ext uri="{9D8B030D-6E8A-4147-A177-3AD203B41FA5}">
                      <a16:colId xmlns:a16="http://schemas.microsoft.com/office/drawing/2014/main" val="20000"/>
                    </a:ext>
                  </a:extLst>
                </a:gridCol>
                <a:gridCol w="4955626">
                  <a:extLst>
                    <a:ext uri="{9D8B030D-6E8A-4147-A177-3AD203B41FA5}">
                      <a16:colId xmlns:a16="http://schemas.microsoft.com/office/drawing/2014/main" val="20001"/>
                    </a:ext>
                  </a:extLst>
                </a:gridCol>
                <a:gridCol w="3021724">
                  <a:extLst>
                    <a:ext uri="{9D8B030D-6E8A-4147-A177-3AD203B41FA5}">
                      <a16:colId xmlns:a16="http://schemas.microsoft.com/office/drawing/2014/main" val="20002"/>
                    </a:ext>
                  </a:extLst>
                </a:gridCol>
              </a:tblGrid>
              <a:tr h="486199">
                <a:tc gridSpan="3">
                  <a:txBody>
                    <a:bodyPr/>
                    <a:lstStyle/>
                    <a:p>
                      <a:pPr>
                        <a:lnSpc>
                          <a:spcPct val="115000"/>
                        </a:lnSpc>
                        <a:spcAft>
                          <a:spcPts val="0"/>
                        </a:spcAft>
                      </a:pPr>
                      <a:r>
                        <a:rPr lang="ky-KG" sz="2000" noProof="0">
                          <a:effectLst/>
                          <a:latin typeface="+mn-lt"/>
                          <a:ea typeface="Calibri"/>
                          <a:cs typeface="Times New Roman"/>
                        </a:rPr>
                        <a:t>Өнүгүү</a:t>
                      </a:r>
                      <a:r>
                        <a:rPr lang="ky-KG" sz="2000" baseline="0" noProof="0">
                          <a:effectLst/>
                          <a:latin typeface="+mn-lt"/>
                          <a:ea typeface="Calibri"/>
                          <a:cs typeface="Times New Roman"/>
                        </a:rPr>
                        <a:t> багыттары</a:t>
                      </a:r>
                      <a:endParaRPr lang="ky-KG" sz="2000" noProof="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972398">
                <a:tc>
                  <a:txBody>
                    <a:bodyPr/>
                    <a:lstStyle/>
                    <a:p>
                      <a:pPr>
                        <a:lnSpc>
                          <a:spcPct val="115000"/>
                        </a:lnSpc>
                        <a:spcAft>
                          <a:spcPts val="0"/>
                        </a:spcAft>
                      </a:pPr>
                      <a:r>
                        <a:rPr lang="ky-KG" sz="2000" noProof="0" dirty="0">
                          <a:effectLst/>
                          <a:latin typeface="+mn-lt"/>
                          <a:ea typeface="Calibri"/>
                          <a:cs typeface="Times New Roman"/>
                        </a:rPr>
                        <a:t>Экономика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y-KG" sz="2000" noProof="0" dirty="0">
                          <a:effectLst/>
                          <a:latin typeface="+mn-lt"/>
                          <a:ea typeface="Calibri"/>
                          <a:cs typeface="Times New Roman"/>
                        </a:rPr>
                        <a:t>Мал чарбачылыгын өнүктүрүү үчүн шарттар</a:t>
                      </a:r>
                      <a:r>
                        <a:rPr lang="ky-KG" sz="2000" baseline="0" noProof="0" dirty="0">
                          <a:effectLst/>
                          <a:latin typeface="+mn-lt"/>
                          <a:ea typeface="Calibri"/>
                          <a:cs typeface="Times New Roman"/>
                        </a:rPr>
                        <a:t>.</a:t>
                      </a:r>
                      <a:endParaRPr lang="ky-KG" sz="2000" noProof="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y-KG" sz="2000" noProof="0">
                          <a:effectLst/>
                          <a:latin typeface="+mn-lt"/>
                          <a:ea typeface="Calibri"/>
                          <a:cs typeface="Times New Roman"/>
                        </a:rPr>
                        <a:t>15 добуш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77344">
                <a:tc>
                  <a:txBody>
                    <a:bodyPr/>
                    <a:lstStyle/>
                    <a:p>
                      <a:pPr>
                        <a:lnSpc>
                          <a:spcPct val="115000"/>
                        </a:lnSpc>
                        <a:spcAft>
                          <a:spcPts val="0"/>
                        </a:spcAft>
                      </a:pPr>
                      <a:r>
                        <a:rPr lang="ky-KG" sz="2000" noProof="0" dirty="0">
                          <a:effectLst/>
                          <a:latin typeface="+mn-lt"/>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y-KG" sz="2000" baseline="0" noProof="0">
                          <a:effectLst/>
                          <a:latin typeface="+mn-lt"/>
                          <a:ea typeface="Calibri"/>
                          <a:cs typeface="Times New Roman"/>
                        </a:rPr>
                        <a:t>Туризмди </a:t>
                      </a:r>
                      <a:r>
                        <a:rPr lang="ky-KG" sz="2000" noProof="0">
                          <a:effectLst/>
                          <a:latin typeface="+mn-lt"/>
                          <a:ea typeface="Calibri"/>
                          <a:cs typeface="Times New Roman"/>
                        </a:rPr>
                        <a:t>өнүктүрүү үчүн шарттар</a:t>
                      </a:r>
                      <a:r>
                        <a:rPr lang="ky-KG" sz="2000" baseline="0" noProof="0">
                          <a:effectLst/>
                          <a:latin typeface="+mn-lt"/>
                          <a:ea typeface="Calibri"/>
                          <a:cs typeface="Times New Roman"/>
                        </a:rPr>
                        <a:t>.</a:t>
                      </a:r>
                      <a:endParaRPr lang="ky-KG" sz="2000" noProof="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y-KG" sz="2000" noProof="0">
                          <a:effectLst/>
                          <a:latin typeface="+mn-lt"/>
                          <a:ea typeface="Calibri"/>
                          <a:cs typeface="Times New Roman"/>
                        </a:rPr>
                        <a:t>10 добуш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58597">
                <a:tc>
                  <a:txBody>
                    <a:bodyPr/>
                    <a:lstStyle/>
                    <a:p>
                      <a:pPr>
                        <a:lnSpc>
                          <a:spcPct val="115000"/>
                        </a:lnSpc>
                        <a:spcAft>
                          <a:spcPts val="0"/>
                        </a:spcAft>
                      </a:pPr>
                      <a:r>
                        <a:rPr lang="ky-KG" sz="2000" noProof="0">
                          <a:effectLst/>
                          <a:latin typeface="+mn-lt"/>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y-KG" sz="2000" noProof="0">
                          <a:effectLst/>
                          <a:latin typeface="+mn-lt"/>
                          <a:ea typeface="Calibri"/>
                          <a:cs typeface="Times New Roman"/>
                        </a:rPr>
                        <a:t>Чакан жана орто бизнести өнүктүрүү үчүн шарттар.</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y-KG" sz="2000" noProof="0" dirty="0">
                          <a:effectLst/>
                          <a:latin typeface="+mn-lt"/>
                          <a:ea typeface="Calibri"/>
                          <a:cs typeface="Times New Roman"/>
                        </a:rPr>
                        <a:t>17 добуш</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987148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4A08AA-1D45-2537-D0DE-6F37A8F20492}"/>
              </a:ext>
            </a:extLst>
          </p:cNvPr>
          <p:cNvSpPr>
            <a:spLocks noGrp="1"/>
          </p:cNvSpPr>
          <p:nvPr>
            <p:ph type="title"/>
          </p:nvPr>
        </p:nvSpPr>
        <p:spPr/>
        <p:txBody>
          <a:bodyPr/>
          <a:lstStyle/>
          <a:p>
            <a:br>
              <a:rPr lang="ru-RU" dirty="0"/>
            </a:br>
            <a:r>
              <a:rPr lang="ky-KG" dirty="0">
                <a:cs typeface="Times New Roman"/>
              </a:rPr>
              <a:t>Өнүгүү багыттарын аныктоо</a:t>
            </a:r>
            <a:endParaRPr lang="ru-RU" dirty="0"/>
          </a:p>
        </p:txBody>
      </p:sp>
      <p:sp>
        <p:nvSpPr>
          <p:cNvPr id="3" name="Объект 2">
            <a:extLst>
              <a:ext uri="{FF2B5EF4-FFF2-40B4-BE49-F238E27FC236}">
                <a16:creationId xmlns:a16="http://schemas.microsoft.com/office/drawing/2014/main" id="{280F75A7-C0EC-E81B-7E69-3F7213FC54F3}"/>
              </a:ext>
            </a:extLst>
          </p:cNvPr>
          <p:cNvSpPr>
            <a:spLocks noGrp="1"/>
          </p:cNvSpPr>
          <p:nvPr>
            <p:ph idx="1"/>
          </p:nvPr>
        </p:nvSpPr>
        <p:spPr/>
        <p:txBody>
          <a:bodyPr/>
          <a:lstStyle/>
          <a:p>
            <a:r>
              <a:rPr lang="ky-KG" dirty="0"/>
              <a:t>Өнүгүү багыттарынын максаттарын жана тапшырмаларын жалпы талкууга салуу.</a:t>
            </a:r>
          </a:p>
          <a:p>
            <a:r>
              <a:rPr lang="ky-KG" dirty="0"/>
              <a:t>Өнүгүү багыттарынын көрсөткүчтөрүн жалпы талкууга салуу.</a:t>
            </a:r>
          </a:p>
          <a:p>
            <a:pPr marL="0" indent="0">
              <a:buNone/>
            </a:pPr>
            <a:endParaRPr lang="ru-RU" dirty="0"/>
          </a:p>
        </p:txBody>
      </p:sp>
    </p:spTree>
    <p:extLst>
      <p:ext uri="{BB962C8B-B14F-4D97-AF65-F5344CB8AC3E}">
        <p14:creationId xmlns:p14="http://schemas.microsoft.com/office/powerpoint/2010/main" val="32541432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92AB79-D9A4-B230-0FD4-47A88CE67776}"/>
              </a:ext>
            </a:extLst>
          </p:cNvPr>
          <p:cNvSpPr>
            <a:spLocks noGrp="1"/>
          </p:cNvSpPr>
          <p:nvPr>
            <p:ph type="title"/>
          </p:nvPr>
        </p:nvSpPr>
        <p:spPr/>
        <p:txBody>
          <a:bodyPr/>
          <a:lstStyle/>
          <a:p>
            <a:r>
              <a:rPr lang="ky-KG" dirty="0"/>
              <a:t>Өнүгүү багыттары</a:t>
            </a:r>
            <a:endParaRPr lang="ru-RU" dirty="0"/>
          </a:p>
        </p:txBody>
      </p:sp>
      <p:sp>
        <p:nvSpPr>
          <p:cNvPr id="3" name="Объект 2">
            <a:extLst>
              <a:ext uri="{FF2B5EF4-FFF2-40B4-BE49-F238E27FC236}">
                <a16:creationId xmlns:a16="http://schemas.microsoft.com/office/drawing/2014/main" id="{E84F5298-50E6-88FD-7ABE-A7C542F0652B}"/>
              </a:ext>
            </a:extLst>
          </p:cNvPr>
          <p:cNvSpPr>
            <a:spLocks noGrp="1"/>
          </p:cNvSpPr>
          <p:nvPr>
            <p:ph idx="1"/>
          </p:nvPr>
        </p:nvSpPr>
        <p:spPr/>
        <p:txBody>
          <a:bodyPr/>
          <a:lstStyle/>
          <a:p>
            <a:r>
              <a:rPr lang="ky-KG" sz="2800" b="1" dirty="0"/>
              <a:t>Өнүгүүнүн багыттары – </a:t>
            </a:r>
            <a:r>
              <a:rPr lang="ky-KG" sz="2800" dirty="0"/>
              <a:t>бул адамдын турмуш тиричилигинин конкреттүү чөйрөсүндө өнүгүүгө багытталган максаттардын, тапшырмалардын жана чаралардын тобу. Максаттарга жетүү инфраструктуралык жана башкарууулук тапшырмаларды аткаруу менен комплекстүү түрдө жүзөгө ашат.</a:t>
            </a:r>
          </a:p>
          <a:p>
            <a:endParaRPr lang="ky-KG" sz="2800" dirty="0"/>
          </a:p>
          <a:p>
            <a:r>
              <a:rPr lang="ky-KG" sz="2800" dirty="0"/>
              <a:t>Өнүгүү багыттары бюджеттик программаны түзүү үчүн негиз болуп саналат жана Өнүгүү программасынын негизги структуралык бөлүгү болот.</a:t>
            </a:r>
            <a:endParaRPr lang="ky-KG" dirty="0"/>
          </a:p>
          <a:p>
            <a:endParaRPr lang="ru-RU" dirty="0"/>
          </a:p>
        </p:txBody>
      </p:sp>
    </p:spTree>
    <p:extLst>
      <p:ext uri="{BB962C8B-B14F-4D97-AF65-F5344CB8AC3E}">
        <p14:creationId xmlns:p14="http://schemas.microsoft.com/office/powerpoint/2010/main" val="18916756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4F96FD-894C-BDBB-FE54-2CF52E288CC4}"/>
              </a:ext>
            </a:extLst>
          </p:cNvPr>
          <p:cNvSpPr>
            <a:spLocks noGrp="1"/>
          </p:cNvSpPr>
          <p:nvPr>
            <p:ph type="title"/>
          </p:nvPr>
        </p:nvSpPr>
        <p:spPr/>
        <p:txBody>
          <a:bodyPr/>
          <a:lstStyle/>
          <a:p>
            <a:r>
              <a:rPr lang="ky-KG" dirty="0"/>
              <a:t>Өнүгүү багыттары</a:t>
            </a:r>
            <a:endParaRPr lang="ru-RU" dirty="0"/>
          </a:p>
        </p:txBody>
      </p:sp>
      <p:sp>
        <p:nvSpPr>
          <p:cNvPr id="3" name="Объект 2">
            <a:extLst>
              <a:ext uri="{FF2B5EF4-FFF2-40B4-BE49-F238E27FC236}">
                <a16:creationId xmlns:a16="http://schemas.microsoft.com/office/drawing/2014/main" id="{F25025A0-1447-2925-B3C1-32F9164BEED9}"/>
              </a:ext>
            </a:extLst>
          </p:cNvPr>
          <p:cNvSpPr>
            <a:spLocks noGrp="1"/>
          </p:cNvSpPr>
          <p:nvPr>
            <p:ph idx="1"/>
          </p:nvPr>
        </p:nvSpPr>
        <p:spPr/>
        <p:txBody>
          <a:bodyPr/>
          <a:lstStyle/>
          <a:p>
            <a:pPr marL="457200" indent="-457200">
              <a:buFont typeface="+mj-lt"/>
              <a:buAutoNum type="arabicPeriod"/>
            </a:pPr>
            <a:r>
              <a:rPr lang="ru-RU" sz="2800" dirty="0"/>
              <a:t> </a:t>
            </a:r>
            <a:r>
              <a:rPr lang="ky-KG" sz="2800" dirty="0"/>
              <a:t>Пландоо, башкаруу жана администрациялоо</a:t>
            </a:r>
          </a:p>
          <a:p>
            <a:pPr marL="457200" indent="-457200">
              <a:buFont typeface="+mj-lt"/>
              <a:buAutoNum type="arabicPeriod"/>
            </a:pPr>
            <a:r>
              <a:rPr lang="ky-KG" sz="2800" dirty="0"/>
              <a:t>Экономикалык маселелер</a:t>
            </a:r>
          </a:p>
          <a:p>
            <a:pPr marL="457200" indent="-457200">
              <a:buFont typeface="+mj-lt"/>
              <a:buAutoNum type="arabicPeriod"/>
            </a:pPr>
            <a:r>
              <a:rPr lang="ky-KG" sz="2800" dirty="0"/>
              <a:t>Айлана-чөйрөнү коргоо</a:t>
            </a:r>
          </a:p>
          <a:p>
            <a:pPr marL="457200" indent="-457200">
              <a:buFont typeface="+mj-lt"/>
              <a:buAutoNum type="arabicPeriod"/>
            </a:pPr>
            <a:r>
              <a:rPr lang="ky-KG" sz="2800" dirty="0"/>
              <a:t>Коомдук тартип жана коопсуздук</a:t>
            </a:r>
          </a:p>
          <a:p>
            <a:pPr marL="457200" indent="-457200">
              <a:buFont typeface="+mj-lt"/>
              <a:buAutoNum type="arabicPeriod"/>
            </a:pPr>
            <a:r>
              <a:rPr lang="ky-KG" sz="2800" dirty="0"/>
              <a:t>Турак жай жана коммуналдык кызмат көрсөтүүлөр</a:t>
            </a:r>
          </a:p>
          <a:p>
            <a:pPr marL="457200" indent="-457200">
              <a:buFont typeface="+mj-lt"/>
              <a:buAutoNum type="arabicPeriod"/>
            </a:pPr>
            <a:r>
              <a:rPr lang="ky-KG" sz="2800" dirty="0"/>
              <a:t>Эс алуу, маданият жана спорт</a:t>
            </a:r>
          </a:p>
          <a:p>
            <a:pPr marL="457200" indent="-457200">
              <a:buFont typeface="+mj-lt"/>
              <a:buAutoNum type="arabicPeriod"/>
            </a:pPr>
            <a:r>
              <a:rPr lang="ky-KG" sz="2800" dirty="0"/>
              <a:t>Билим берүү</a:t>
            </a:r>
          </a:p>
          <a:p>
            <a:pPr marL="457200" indent="-457200">
              <a:buFont typeface="+mj-lt"/>
              <a:buAutoNum type="arabicPeriod"/>
            </a:pPr>
            <a:r>
              <a:rPr lang="ky-KG" sz="2800" dirty="0"/>
              <a:t>Социалдык коргоо</a:t>
            </a:r>
          </a:p>
          <a:p>
            <a:endParaRPr lang="ru-RU" dirty="0"/>
          </a:p>
        </p:txBody>
      </p:sp>
    </p:spTree>
    <p:extLst>
      <p:ext uri="{BB962C8B-B14F-4D97-AF65-F5344CB8AC3E}">
        <p14:creationId xmlns:p14="http://schemas.microsoft.com/office/powerpoint/2010/main" val="16858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6E4E48-431D-D00F-D3B3-8DDFF6C5F095}"/>
              </a:ext>
            </a:extLst>
          </p:cNvPr>
          <p:cNvSpPr>
            <a:spLocks noGrp="1"/>
          </p:cNvSpPr>
          <p:nvPr>
            <p:ph type="title"/>
          </p:nvPr>
        </p:nvSpPr>
        <p:spPr/>
        <p:txBody>
          <a:bodyPr/>
          <a:lstStyle/>
          <a:p>
            <a:r>
              <a:rPr lang="ky-KG"/>
              <a:t>Калкты социалдык коргоо деген эмне?</a:t>
            </a:r>
            <a:endParaRPr lang="ru-RU"/>
          </a:p>
        </p:txBody>
      </p:sp>
      <p:sp>
        <p:nvSpPr>
          <p:cNvPr id="3" name="Объект 2">
            <a:extLst>
              <a:ext uri="{FF2B5EF4-FFF2-40B4-BE49-F238E27FC236}">
                <a16:creationId xmlns:a16="http://schemas.microsoft.com/office/drawing/2014/main" id="{2F91DF44-87F5-4043-8017-52CE15614961}"/>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val="14535780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9035B3-86CA-4A4A-269C-AA2AEEED517D}"/>
              </a:ext>
            </a:extLst>
          </p:cNvPr>
          <p:cNvSpPr>
            <a:spLocks noGrp="1"/>
          </p:cNvSpPr>
          <p:nvPr>
            <p:ph type="title"/>
          </p:nvPr>
        </p:nvSpPr>
        <p:spPr/>
        <p:txBody>
          <a:bodyPr/>
          <a:lstStyle/>
          <a:p>
            <a:r>
              <a:rPr lang="ky-KG" dirty="0"/>
              <a:t>Өнүгүү багыттарынын максаты</a:t>
            </a:r>
            <a:endParaRPr lang="ru-RU" dirty="0"/>
          </a:p>
        </p:txBody>
      </p:sp>
      <p:sp>
        <p:nvSpPr>
          <p:cNvPr id="3" name="Объект 2">
            <a:extLst>
              <a:ext uri="{FF2B5EF4-FFF2-40B4-BE49-F238E27FC236}">
                <a16:creationId xmlns:a16="http://schemas.microsoft.com/office/drawing/2014/main" id="{5979EBFB-DAD5-3B80-83DD-4738F87E4FE1}"/>
              </a:ext>
            </a:extLst>
          </p:cNvPr>
          <p:cNvSpPr>
            <a:spLocks noGrp="1"/>
          </p:cNvSpPr>
          <p:nvPr>
            <p:ph idx="1"/>
          </p:nvPr>
        </p:nvSpPr>
        <p:spPr/>
        <p:txBody>
          <a:bodyPr/>
          <a:lstStyle/>
          <a:p>
            <a:r>
              <a:rPr lang="ky-KG" sz="2800" b="1" dirty="0"/>
              <a:t>Өнүгүү багыттарынын максаты – </a:t>
            </a:r>
            <a:r>
              <a:rPr lang="ky-KG" sz="2800" dirty="0"/>
              <a:t>бул Өнүгүү программасы жыйынтыкталган учурга карата жергиликтүү жамааттын (ушул артыкчылык боюнча) өнүгүүсүндө келечекте күтүлгөн жыйынтыгы же абалы</a:t>
            </a:r>
            <a:endParaRPr lang="ky-KG" dirty="0"/>
          </a:p>
          <a:p>
            <a:endParaRPr lang="ru-RU" dirty="0"/>
          </a:p>
        </p:txBody>
      </p:sp>
    </p:spTree>
    <p:extLst>
      <p:ext uri="{BB962C8B-B14F-4D97-AF65-F5344CB8AC3E}">
        <p14:creationId xmlns:p14="http://schemas.microsoft.com/office/powerpoint/2010/main" val="9060229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94B152-87A0-7572-6371-F2A9BE20DFE1}"/>
              </a:ext>
            </a:extLst>
          </p:cNvPr>
          <p:cNvSpPr>
            <a:spLocks noGrp="1"/>
          </p:cNvSpPr>
          <p:nvPr>
            <p:ph type="title"/>
          </p:nvPr>
        </p:nvSpPr>
        <p:spPr/>
        <p:txBody>
          <a:bodyPr>
            <a:normAutofit fontScale="90000"/>
          </a:bodyPr>
          <a:lstStyle/>
          <a:p>
            <a:r>
              <a:rPr lang="ky-KG" altLang="ru-RU" sz="4400" b="1" dirty="0">
                <a:latin typeface="Arial" pitchFamily="34" charset="0"/>
                <a:cs typeface="Arial" pitchFamily="34" charset="0"/>
              </a:rPr>
              <a:t>Максаттарды аныктап жатканда </a:t>
            </a:r>
            <a:r>
              <a:rPr lang="ky-KG" altLang="ru-RU" sz="4400" b="1" dirty="0">
                <a:solidFill>
                  <a:srgbClr val="C00000"/>
                </a:solidFill>
                <a:latin typeface="Arial" pitchFamily="34" charset="0"/>
                <a:cs typeface="Arial" pitchFamily="34" charset="0"/>
              </a:rPr>
              <a:t>SMART критерийлерин </a:t>
            </a:r>
            <a:r>
              <a:rPr lang="ky-KG" altLang="ru-RU" sz="4400" b="1" dirty="0">
                <a:latin typeface="Arial" pitchFamily="34" charset="0"/>
                <a:cs typeface="Arial" pitchFamily="34" charset="0"/>
              </a:rPr>
              <a:t>колдонуш керек:</a:t>
            </a:r>
            <a:br>
              <a:rPr lang="ky-KG" altLang="ru-RU" sz="4400" dirty="0">
                <a:latin typeface="Arial" pitchFamily="34" charset="0"/>
                <a:cs typeface="Arial" pitchFamily="34" charset="0"/>
              </a:rPr>
            </a:br>
            <a:endParaRPr lang="ru-RU" dirty="0"/>
          </a:p>
        </p:txBody>
      </p:sp>
      <p:graphicFrame>
        <p:nvGraphicFramePr>
          <p:cNvPr id="4" name="Таблица 3">
            <a:extLst>
              <a:ext uri="{FF2B5EF4-FFF2-40B4-BE49-F238E27FC236}">
                <a16:creationId xmlns:a16="http://schemas.microsoft.com/office/drawing/2014/main" id="{56AFD6F5-977A-F465-DB88-953A8787AB22}"/>
              </a:ext>
            </a:extLst>
          </p:cNvPr>
          <p:cNvGraphicFramePr>
            <a:graphicFrameLocks noGrp="1"/>
          </p:cNvGraphicFramePr>
          <p:nvPr>
            <p:extLst>
              <p:ext uri="{D42A27DB-BD31-4B8C-83A1-F6EECF244321}">
                <p14:modId xmlns:p14="http://schemas.microsoft.com/office/powerpoint/2010/main" val="3688586382"/>
              </p:ext>
            </p:extLst>
          </p:nvPr>
        </p:nvGraphicFramePr>
        <p:xfrm>
          <a:off x="838200" y="1690688"/>
          <a:ext cx="10188799" cy="5095874"/>
        </p:xfrm>
        <a:graphic>
          <a:graphicData uri="http://schemas.openxmlformats.org/drawingml/2006/table">
            <a:tbl>
              <a:tblPr firstRow="1" firstCol="1" lastRow="1" lastCol="1" bandRow="1" bandCol="1">
                <a:tableStyleId>{5940675A-B579-460E-94D1-54222C63F5DA}</a:tableStyleId>
              </a:tblPr>
              <a:tblGrid>
                <a:gridCol w="2071766">
                  <a:extLst>
                    <a:ext uri="{9D8B030D-6E8A-4147-A177-3AD203B41FA5}">
                      <a16:colId xmlns:a16="http://schemas.microsoft.com/office/drawing/2014/main" val="20000"/>
                    </a:ext>
                  </a:extLst>
                </a:gridCol>
                <a:gridCol w="2172577">
                  <a:extLst>
                    <a:ext uri="{9D8B030D-6E8A-4147-A177-3AD203B41FA5}">
                      <a16:colId xmlns:a16="http://schemas.microsoft.com/office/drawing/2014/main" val="20001"/>
                    </a:ext>
                  </a:extLst>
                </a:gridCol>
                <a:gridCol w="5944456">
                  <a:extLst>
                    <a:ext uri="{9D8B030D-6E8A-4147-A177-3AD203B41FA5}">
                      <a16:colId xmlns:a16="http://schemas.microsoft.com/office/drawing/2014/main" val="20002"/>
                    </a:ext>
                  </a:extLst>
                </a:gridCol>
              </a:tblGrid>
              <a:tr h="841338">
                <a:tc>
                  <a:txBody>
                    <a:bodyPr/>
                    <a:lstStyle/>
                    <a:p>
                      <a:pPr marL="92075" indent="0" algn="l">
                        <a:lnSpc>
                          <a:spcPct val="115000"/>
                        </a:lnSpc>
                        <a:spcAft>
                          <a:spcPts val="0"/>
                        </a:spcAft>
                      </a:pPr>
                      <a:r>
                        <a:rPr lang="en-US" sz="4000" b="1" dirty="0">
                          <a:solidFill>
                            <a:schemeClr val="bg1"/>
                          </a:solidFill>
                          <a:effectLst/>
                          <a:latin typeface="Arial" panose="020B0604020202020204" pitchFamily="34" charset="0"/>
                          <a:cs typeface="Arial" panose="020B0604020202020204" pitchFamily="34" charset="0"/>
                        </a:rPr>
                        <a:t>S</a:t>
                      </a:r>
                      <a:r>
                        <a:rPr lang="en-US" sz="1700" b="1" dirty="0">
                          <a:solidFill>
                            <a:schemeClr val="bg1"/>
                          </a:solidFill>
                          <a:effectLst/>
                          <a:latin typeface="Arial" panose="020B0604020202020204" pitchFamily="34" charset="0"/>
                          <a:cs typeface="Arial" panose="020B0604020202020204" pitchFamily="34" charset="0"/>
                        </a:rPr>
                        <a:t>pecific</a:t>
                      </a:r>
                      <a:endParaRPr lang="ru-RU" sz="1700" b="1" dirty="0">
                        <a:solidFill>
                          <a:schemeClr val="bg1"/>
                        </a:solidFill>
                        <a:effectLst/>
                        <a:latin typeface="Arial" panose="020B0604020202020204" pitchFamily="34" charset="0"/>
                        <a:ea typeface="Calibri"/>
                        <a:cs typeface="Arial" panose="020B0604020202020204" pitchFamily="34" charset="0"/>
                      </a:endParaRPr>
                    </a:p>
                  </a:txBody>
                  <a:tcPr marL="67097" marR="67097" marT="0" marB="0">
                    <a:solidFill>
                      <a:srgbClr val="C00000"/>
                    </a:solidFill>
                  </a:tcPr>
                </a:tc>
                <a:tc>
                  <a:txBody>
                    <a:bodyPr/>
                    <a:lstStyle/>
                    <a:p>
                      <a:pPr marL="88900" indent="0" algn="l">
                        <a:lnSpc>
                          <a:spcPct val="115000"/>
                        </a:lnSpc>
                        <a:spcAft>
                          <a:spcPts val="0"/>
                        </a:spcAft>
                      </a:pPr>
                      <a:r>
                        <a:rPr lang="ky-KG" sz="1700" noProof="0">
                          <a:effectLst/>
                          <a:latin typeface="Arial" panose="020B0604020202020204" pitchFamily="34" charset="0"/>
                          <a:cs typeface="Arial" panose="020B0604020202020204" pitchFamily="34" charset="0"/>
                        </a:rPr>
                        <a:t>Конкреттүүлүк</a:t>
                      </a:r>
                      <a:endParaRPr lang="ky-KG" sz="1700" noProof="0">
                        <a:solidFill>
                          <a:schemeClr val="tx1"/>
                        </a:solidFill>
                        <a:effectLst/>
                        <a:latin typeface="Arial" panose="020B0604020202020204" pitchFamily="34" charset="0"/>
                        <a:ea typeface="Calibri"/>
                        <a:cs typeface="Arial" panose="020B0604020202020204" pitchFamily="34" charset="0"/>
                      </a:endParaRPr>
                    </a:p>
                  </a:txBody>
                  <a:tcPr marL="67097" marR="67097" marT="0" marB="0"/>
                </a:tc>
                <a:tc>
                  <a:txBody>
                    <a:bodyPr/>
                    <a:lstStyle/>
                    <a:p>
                      <a:pPr marL="177800" indent="0" algn="just">
                        <a:lnSpc>
                          <a:spcPct val="115000"/>
                        </a:lnSpc>
                        <a:spcAft>
                          <a:spcPts val="1000"/>
                        </a:spcAft>
                      </a:pPr>
                      <a:r>
                        <a:rPr lang="ky-KG" sz="1700" noProof="0">
                          <a:effectLst/>
                          <a:latin typeface="Arial" panose="020B0604020202020204" pitchFamily="34" charset="0"/>
                          <a:cs typeface="Arial" panose="020B0604020202020204" pitchFamily="34" charset="0"/>
                        </a:rPr>
                        <a:t>Кандай кырдаал, кантип, кайсы жерде жана качан өзгөрүшү керек деген тапшырма түшүнүктүүбү?</a:t>
                      </a:r>
                      <a:endParaRPr lang="ky-KG" sz="1700" noProof="0">
                        <a:solidFill>
                          <a:schemeClr val="tx1"/>
                        </a:solidFill>
                        <a:effectLst/>
                        <a:latin typeface="Arial" panose="020B0604020202020204" pitchFamily="34" charset="0"/>
                        <a:ea typeface="Calibri"/>
                        <a:cs typeface="Arial" panose="020B0604020202020204" pitchFamily="34" charset="0"/>
                      </a:endParaRPr>
                    </a:p>
                  </a:txBody>
                  <a:tcPr marL="67097" marR="67097" marT="0" marB="0"/>
                </a:tc>
                <a:extLst>
                  <a:ext uri="{0D108BD9-81ED-4DB2-BD59-A6C34878D82A}">
                    <a16:rowId xmlns:a16="http://schemas.microsoft.com/office/drawing/2014/main" val="10000"/>
                  </a:ext>
                </a:extLst>
              </a:tr>
              <a:tr h="1121784">
                <a:tc>
                  <a:txBody>
                    <a:bodyPr/>
                    <a:lstStyle/>
                    <a:p>
                      <a:pPr marL="92075" indent="0" algn="l">
                        <a:lnSpc>
                          <a:spcPct val="115000"/>
                        </a:lnSpc>
                        <a:spcAft>
                          <a:spcPts val="0"/>
                        </a:spcAft>
                      </a:pPr>
                      <a:r>
                        <a:rPr lang="en-US" sz="4000" b="1" dirty="0">
                          <a:solidFill>
                            <a:schemeClr val="bg1"/>
                          </a:solidFill>
                          <a:effectLst/>
                          <a:latin typeface="Arial" panose="020B0604020202020204" pitchFamily="34" charset="0"/>
                          <a:cs typeface="Arial" panose="020B0604020202020204" pitchFamily="34" charset="0"/>
                        </a:rPr>
                        <a:t>M</a:t>
                      </a:r>
                      <a:r>
                        <a:rPr lang="en-US" sz="1700" b="1" dirty="0">
                          <a:solidFill>
                            <a:schemeClr val="bg1"/>
                          </a:solidFill>
                          <a:effectLst/>
                          <a:latin typeface="Arial" panose="020B0604020202020204" pitchFamily="34" charset="0"/>
                          <a:cs typeface="Arial" panose="020B0604020202020204" pitchFamily="34" charset="0"/>
                        </a:rPr>
                        <a:t>easurable</a:t>
                      </a:r>
                      <a:endParaRPr lang="ru-RU" sz="1700" b="1" dirty="0">
                        <a:solidFill>
                          <a:schemeClr val="bg1"/>
                        </a:solidFill>
                        <a:effectLst/>
                        <a:latin typeface="Arial" panose="020B0604020202020204" pitchFamily="34" charset="0"/>
                        <a:ea typeface="Calibri"/>
                        <a:cs typeface="Arial" panose="020B0604020202020204" pitchFamily="34" charset="0"/>
                      </a:endParaRPr>
                    </a:p>
                  </a:txBody>
                  <a:tcPr marL="67097" marR="67097" marT="0" marB="0">
                    <a:solidFill>
                      <a:srgbClr val="C00000"/>
                    </a:solidFill>
                  </a:tcPr>
                </a:tc>
                <a:tc>
                  <a:txBody>
                    <a:bodyPr/>
                    <a:lstStyle/>
                    <a:p>
                      <a:pPr marL="88900" indent="0" algn="l">
                        <a:lnSpc>
                          <a:spcPct val="115000"/>
                        </a:lnSpc>
                        <a:spcAft>
                          <a:spcPts val="0"/>
                        </a:spcAft>
                      </a:pPr>
                      <a:r>
                        <a:rPr lang="ky-KG" sz="1700" noProof="0">
                          <a:effectLst/>
                          <a:latin typeface="Arial" panose="020B0604020202020204" pitchFamily="34" charset="0"/>
                          <a:cs typeface="Arial" panose="020B0604020202020204" pitchFamily="34" charset="0"/>
                        </a:rPr>
                        <a:t>Өлчөөгө мүмкүн</a:t>
                      </a:r>
                      <a:endParaRPr lang="ky-KG" sz="1700" b="1" noProof="0">
                        <a:solidFill>
                          <a:schemeClr val="tx1"/>
                        </a:solidFill>
                        <a:effectLst/>
                        <a:latin typeface="Arial" panose="020B0604020202020204" pitchFamily="34" charset="0"/>
                        <a:ea typeface="Calibri"/>
                        <a:cs typeface="Arial" panose="020B0604020202020204" pitchFamily="34" charset="0"/>
                      </a:endParaRPr>
                    </a:p>
                  </a:txBody>
                  <a:tcPr marL="67097" marR="67097" marT="0" marB="0"/>
                </a:tc>
                <a:tc>
                  <a:txBody>
                    <a:bodyPr/>
                    <a:lstStyle/>
                    <a:p>
                      <a:pPr marL="177800" indent="0" algn="l">
                        <a:lnSpc>
                          <a:spcPct val="115000"/>
                        </a:lnSpc>
                        <a:spcAft>
                          <a:spcPts val="1000"/>
                        </a:spcAft>
                      </a:pPr>
                      <a:r>
                        <a:rPr lang="ky-KG" sz="1700" noProof="0">
                          <a:effectLst/>
                          <a:latin typeface="Arial" panose="020B0604020202020204" pitchFamily="34" charset="0"/>
                          <a:cs typeface="Arial" panose="020B0604020202020204" pitchFamily="34" charset="0"/>
                        </a:rPr>
                        <a:t>Максатты өлчөсө болобу? (мисалы, көрсөткүч канчалык өстү</a:t>
                      </a:r>
                      <a:r>
                        <a:rPr lang="ky-KG" sz="1700" baseline="0" noProof="0">
                          <a:effectLst/>
                          <a:latin typeface="Arial" panose="020B0604020202020204" pitchFamily="34" charset="0"/>
                          <a:cs typeface="Arial" panose="020B0604020202020204" pitchFamily="34" charset="0"/>
                        </a:rPr>
                        <a:t> же канча адам тартылат</a:t>
                      </a:r>
                      <a:r>
                        <a:rPr lang="ky-KG" sz="1700" noProof="0">
                          <a:effectLst/>
                          <a:latin typeface="Arial" panose="020B0604020202020204" pitchFamily="34" charset="0"/>
                          <a:cs typeface="Arial" panose="020B0604020202020204" pitchFamily="34" charset="0"/>
                        </a:rPr>
                        <a:t>?)</a:t>
                      </a:r>
                      <a:endParaRPr lang="ky-KG" sz="1700" b="1" noProof="0">
                        <a:solidFill>
                          <a:schemeClr val="tx1"/>
                        </a:solidFill>
                        <a:effectLst/>
                        <a:latin typeface="Arial" panose="020B0604020202020204" pitchFamily="34" charset="0"/>
                        <a:ea typeface="Calibri"/>
                        <a:cs typeface="Arial" panose="020B0604020202020204" pitchFamily="34" charset="0"/>
                      </a:endParaRPr>
                    </a:p>
                  </a:txBody>
                  <a:tcPr marL="67097" marR="67097" marT="0" marB="0"/>
                </a:tc>
                <a:extLst>
                  <a:ext uri="{0D108BD9-81ED-4DB2-BD59-A6C34878D82A}">
                    <a16:rowId xmlns:a16="http://schemas.microsoft.com/office/drawing/2014/main" val="10001"/>
                  </a:ext>
                </a:extLst>
              </a:tr>
              <a:tr h="841338">
                <a:tc>
                  <a:txBody>
                    <a:bodyPr/>
                    <a:lstStyle/>
                    <a:p>
                      <a:pPr marL="92075" indent="0" algn="l">
                        <a:lnSpc>
                          <a:spcPct val="115000"/>
                        </a:lnSpc>
                        <a:spcAft>
                          <a:spcPts val="0"/>
                        </a:spcAft>
                      </a:pPr>
                      <a:r>
                        <a:rPr lang="en-US" sz="4000" b="1" dirty="0">
                          <a:solidFill>
                            <a:schemeClr val="bg1"/>
                          </a:solidFill>
                          <a:effectLst/>
                          <a:latin typeface="Arial" panose="020B0604020202020204" pitchFamily="34" charset="0"/>
                          <a:cs typeface="Arial" panose="020B0604020202020204" pitchFamily="34" charset="0"/>
                        </a:rPr>
                        <a:t>A</a:t>
                      </a:r>
                      <a:r>
                        <a:rPr lang="en-US" sz="1700" b="1" dirty="0">
                          <a:solidFill>
                            <a:schemeClr val="bg1"/>
                          </a:solidFill>
                          <a:effectLst/>
                          <a:latin typeface="Arial" panose="020B0604020202020204" pitchFamily="34" charset="0"/>
                          <a:cs typeface="Arial" panose="020B0604020202020204" pitchFamily="34" charset="0"/>
                        </a:rPr>
                        <a:t>rea</a:t>
                      </a:r>
                      <a:r>
                        <a:rPr lang="ru-RU" sz="1700" b="1" dirty="0">
                          <a:solidFill>
                            <a:schemeClr val="bg1"/>
                          </a:solidFill>
                          <a:effectLst/>
                          <a:latin typeface="Arial" panose="020B0604020202020204" pitchFamily="34" charset="0"/>
                          <a:cs typeface="Arial" panose="020B0604020202020204" pitchFamily="34" charset="0"/>
                        </a:rPr>
                        <a:t>-</a:t>
                      </a:r>
                      <a:r>
                        <a:rPr lang="en-US" sz="1700" b="1" dirty="0">
                          <a:solidFill>
                            <a:schemeClr val="bg1"/>
                          </a:solidFill>
                          <a:effectLst/>
                          <a:latin typeface="Arial" panose="020B0604020202020204" pitchFamily="34" charset="0"/>
                          <a:cs typeface="Arial" panose="020B0604020202020204" pitchFamily="34" charset="0"/>
                        </a:rPr>
                        <a:t>specific</a:t>
                      </a:r>
                      <a:endParaRPr lang="ru-RU" sz="1700" b="1" dirty="0">
                        <a:solidFill>
                          <a:schemeClr val="bg1"/>
                        </a:solidFill>
                        <a:effectLst/>
                        <a:latin typeface="Arial" panose="020B0604020202020204" pitchFamily="34" charset="0"/>
                        <a:ea typeface="Calibri"/>
                        <a:cs typeface="Arial" panose="020B0604020202020204" pitchFamily="34" charset="0"/>
                      </a:endParaRPr>
                    </a:p>
                  </a:txBody>
                  <a:tcPr marL="67097" marR="67097" marT="0" marB="0">
                    <a:solidFill>
                      <a:srgbClr val="C00000"/>
                    </a:solidFill>
                  </a:tcPr>
                </a:tc>
                <a:tc>
                  <a:txBody>
                    <a:bodyPr/>
                    <a:lstStyle/>
                    <a:p>
                      <a:pPr marL="88900" indent="0" algn="l">
                        <a:lnSpc>
                          <a:spcPct val="115000"/>
                        </a:lnSpc>
                        <a:spcAft>
                          <a:spcPts val="0"/>
                        </a:spcAft>
                      </a:pPr>
                      <a:r>
                        <a:rPr lang="ky-KG" sz="1700" noProof="0">
                          <a:effectLst/>
                          <a:latin typeface="Arial" panose="020B0604020202020204" pitchFamily="34" charset="0"/>
                          <a:cs typeface="Arial" panose="020B0604020202020204" pitchFamily="34" charset="0"/>
                        </a:rPr>
                        <a:t>Аймактуулук</a:t>
                      </a:r>
                      <a:endParaRPr lang="ky-KG" sz="1700" b="1" noProof="0">
                        <a:solidFill>
                          <a:schemeClr val="tx1"/>
                        </a:solidFill>
                        <a:effectLst/>
                        <a:latin typeface="Arial" panose="020B0604020202020204" pitchFamily="34" charset="0"/>
                        <a:ea typeface="Calibri"/>
                        <a:cs typeface="Arial" panose="020B0604020202020204" pitchFamily="34" charset="0"/>
                      </a:endParaRPr>
                    </a:p>
                  </a:txBody>
                  <a:tcPr marL="67097" marR="67097" marT="0" marB="0"/>
                </a:tc>
                <a:tc>
                  <a:txBody>
                    <a:bodyPr/>
                    <a:lstStyle/>
                    <a:p>
                      <a:pPr marL="177800" indent="0" algn="l">
                        <a:lnSpc>
                          <a:spcPct val="115000"/>
                        </a:lnSpc>
                        <a:spcAft>
                          <a:spcPts val="1000"/>
                        </a:spcAft>
                      </a:pPr>
                      <a:r>
                        <a:rPr lang="ky-KG" sz="1700" noProof="0">
                          <a:effectLst/>
                          <a:latin typeface="Arial" panose="020B0604020202020204" pitchFamily="34" charset="0"/>
                          <a:cs typeface="Arial" panose="020B0604020202020204" pitchFamily="34" charset="0"/>
                        </a:rPr>
                        <a:t>Тапшырма районду же калкты көрсөтүп жатабы? (жынысы, жаш курагы, айыл)</a:t>
                      </a:r>
                      <a:endParaRPr lang="ky-KG" sz="1700" b="1" noProof="0">
                        <a:solidFill>
                          <a:schemeClr val="tx1"/>
                        </a:solidFill>
                        <a:effectLst/>
                        <a:latin typeface="Arial" panose="020B0604020202020204" pitchFamily="34" charset="0"/>
                        <a:ea typeface="Calibri"/>
                        <a:cs typeface="Arial" panose="020B0604020202020204" pitchFamily="34" charset="0"/>
                      </a:endParaRPr>
                    </a:p>
                  </a:txBody>
                  <a:tcPr marL="67097" marR="67097" marT="0" marB="0"/>
                </a:tc>
                <a:extLst>
                  <a:ext uri="{0D108BD9-81ED-4DB2-BD59-A6C34878D82A}">
                    <a16:rowId xmlns:a16="http://schemas.microsoft.com/office/drawing/2014/main" val="10002"/>
                  </a:ext>
                </a:extLst>
              </a:tr>
              <a:tr h="841338">
                <a:tc>
                  <a:txBody>
                    <a:bodyPr/>
                    <a:lstStyle/>
                    <a:p>
                      <a:pPr marL="92075" indent="0" algn="l">
                        <a:lnSpc>
                          <a:spcPct val="115000"/>
                        </a:lnSpc>
                        <a:spcAft>
                          <a:spcPts val="0"/>
                        </a:spcAft>
                      </a:pPr>
                      <a:r>
                        <a:rPr lang="en-US" sz="4000" b="1" dirty="0">
                          <a:solidFill>
                            <a:schemeClr val="bg1"/>
                          </a:solidFill>
                          <a:effectLst/>
                          <a:latin typeface="Arial" panose="020B0604020202020204" pitchFamily="34" charset="0"/>
                          <a:cs typeface="Arial" panose="020B0604020202020204" pitchFamily="34" charset="0"/>
                        </a:rPr>
                        <a:t>R</a:t>
                      </a:r>
                      <a:r>
                        <a:rPr lang="en-US" sz="1700" b="1" dirty="0">
                          <a:solidFill>
                            <a:schemeClr val="bg1"/>
                          </a:solidFill>
                          <a:effectLst/>
                          <a:latin typeface="Arial" panose="020B0604020202020204" pitchFamily="34" charset="0"/>
                          <a:cs typeface="Arial" panose="020B0604020202020204" pitchFamily="34" charset="0"/>
                        </a:rPr>
                        <a:t>ealistic</a:t>
                      </a:r>
                      <a:endParaRPr lang="ru-RU" sz="1700" b="1" dirty="0">
                        <a:solidFill>
                          <a:schemeClr val="bg1"/>
                        </a:solidFill>
                        <a:effectLst/>
                        <a:latin typeface="Arial" panose="020B0604020202020204" pitchFamily="34" charset="0"/>
                        <a:ea typeface="Calibri"/>
                        <a:cs typeface="Arial" panose="020B0604020202020204" pitchFamily="34" charset="0"/>
                      </a:endParaRPr>
                    </a:p>
                  </a:txBody>
                  <a:tcPr marL="67097" marR="67097" marT="0" marB="0">
                    <a:solidFill>
                      <a:srgbClr val="C00000"/>
                    </a:solidFill>
                  </a:tcPr>
                </a:tc>
                <a:tc>
                  <a:txBody>
                    <a:bodyPr/>
                    <a:lstStyle/>
                    <a:p>
                      <a:pPr marL="88900" indent="0" algn="l">
                        <a:lnSpc>
                          <a:spcPct val="115000"/>
                        </a:lnSpc>
                        <a:spcAft>
                          <a:spcPts val="0"/>
                        </a:spcAft>
                      </a:pPr>
                      <a:r>
                        <a:rPr lang="ky-KG" sz="1700" noProof="0" dirty="0">
                          <a:effectLst/>
                          <a:latin typeface="Arial" panose="020B0604020202020204" pitchFamily="34" charset="0"/>
                          <a:cs typeface="Arial" panose="020B0604020202020204" pitchFamily="34" charset="0"/>
                        </a:rPr>
                        <a:t>Реалдуулук</a:t>
                      </a:r>
                      <a:endParaRPr lang="ky-KG" sz="1700" b="1" noProof="0" dirty="0">
                        <a:solidFill>
                          <a:schemeClr val="tx1"/>
                        </a:solidFill>
                        <a:effectLst/>
                        <a:latin typeface="Arial" panose="020B0604020202020204" pitchFamily="34" charset="0"/>
                        <a:ea typeface="Calibri"/>
                        <a:cs typeface="Arial" panose="020B0604020202020204" pitchFamily="34" charset="0"/>
                      </a:endParaRPr>
                    </a:p>
                  </a:txBody>
                  <a:tcPr marL="67097" marR="67097" marT="0" marB="0"/>
                </a:tc>
                <a:tc>
                  <a:txBody>
                    <a:bodyPr/>
                    <a:lstStyle/>
                    <a:p>
                      <a:pPr marL="177800" indent="0" algn="l">
                        <a:lnSpc>
                          <a:spcPct val="115000"/>
                        </a:lnSpc>
                        <a:spcAft>
                          <a:spcPts val="1000"/>
                        </a:spcAft>
                      </a:pPr>
                      <a:r>
                        <a:rPr lang="ky-KG" sz="1700" noProof="0">
                          <a:effectLst/>
                          <a:latin typeface="Arial" panose="020B0604020202020204" pitchFamily="34" charset="0"/>
                          <a:cs typeface="Arial" panose="020B0604020202020204" pitchFamily="34" charset="0"/>
                        </a:rPr>
                        <a:t>Долбоор ар бир тапшырмада көрсөтүлгөн жылыштарга жана өзгөрүүлөргө алып келеби?</a:t>
                      </a:r>
                      <a:endParaRPr lang="ky-KG" sz="1700" b="1" noProof="0">
                        <a:solidFill>
                          <a:schemeClr val="tx1"/>
                        </a:solidFill>
                        <a:effectLst/>
                        <a:latin typeface="Arial" panose="020B0604020202020204" pitchFamily="34" charset="0"/>
                        <a:ea typeface="Calibri"/>
                        <a:cs typeface="Arial" panose="020B0604020202020204" pitchFamily="34" charset="0"/>
                      </a:endParaRPr>
                    </a:p>
                  </a:txBody>
                  <a:tcPr marL="67097" marR="67097" marT="0" marB="0"/>
                </a:tc>
                <a:extLst>
                  <a:ext uri="{0D108BD9-81ED-4DB2-BD59-A6C34878D82A}">
                    <a16:rowId xmlns:a16="http://schemas.microsoft.com/office/drawing/2014/main" val="10003"/>
                  </a:ext>
                </a:extLst>
              </a:tr>
              <a:tr h="1450076">
                <a:tc>
                  <a:txBody>
                    <a:bodyPr/>
                    <a:lstStyle/>
                    <a:p>
                      <a:pPr marL="92075" indent="0" algn="l">
                        <a:lnSpc>
                          <a:spcPct val="115000"/>
                        </a:lnSpc>
                        <a:spcAft>
                          <a:spcPts val="0"/>
                        </a:spcAft>
                      </a:pPr>
                      <a:r>
                        <a:rPr lang="en-US" sz="4000" b="1" dirty="0">
                          <a:solidFill>
                            <a:schemeClr val="bg1"/>
                          </a:solidFill>
                          <a:effectLst/>
                          <a:latin typeface="Arial" panose="020B0604020202020204" pitchFamily="34" charset="0"/>
                          <a:cs typeface="Arial" panose="020B0604020202020204" pitchFamily="34" charset="0"/>
                        </a:rPr>
                        <a:t>T</a:t>
                      </a:r>
                      <a:r>
                        <a:rPr lang="en-US" sz="1700" b="1" dirty="0">
                          <a:solidFill>
                            <a:schemeClr val="bg1"/>
                          </a:solidFill>
                          <a:effectLst/>
                          <a:latin typeface="Arial" panose="020B0604020202020204" pitchFamily="34" charset="0"/>
                          <a:cs typeface="Arial" panose="020B0604020202020204" pitchFamily="34" charset="0"/>
                        </a:rPr>
                        <a:t>ime</a:t>
                      </a:r>
                      <a:r>
                        <a:rPr lang="ru-RU" sz="1700" b="1" dirty="0">
                          <a:solidFill>
                            <a:schemeClr val="bg1"/>
                          </a:solidFill>
                          <a:effectLst/>
                          <a:latin typeface="Arial" panose="020B0604020202020204" pitchFamily="34" charset="0"/>
                          <a:cs typeface="Arial" panose="020B0604020202020204" pitchFamily="34" charset="0"/>
                        </a:rPr>
                        <a:t>-</a:t>
                      </a:r>
                      <a:r>
                        <a:rPr lang="en-US" sz="1700" b="1" dirty="0">
                          <a:solidFill>
                            <a:schemeClr val="bg1"/>
                          </a:solidFill>
                          <a:effectLst/>
                          <a:latin typeface="Arial" panose="020B0604020202020204" pitchFamily="34" charset="0"/>
                          <a:cs typeface="Arial" panose="020B0604020202020204" pitchFamily="34" charset="0"/>
                        </a:rPr>
                        <a:t>bound</a:t>
                      </a:r>
                      <a:endParaRPr lang="ru-RU" sz="1700" b="1" dirty="0">
                        <a:solidFill>
                          <a:schemeClr val="bg1"/>
                        </a:solidFill>
                        <a:effectLst/>
                        <a:latin typeface="Arial" panose="020B0604020202020204" pitchFamily="34" charset="0"/>
                        <a:ea typeface="Calibri"/>
                        <a:cs typeface="Arial" panose="020B0604020202020204" pitchFamily="34" charset="0"/>
                      </a:endParaRPr>
                    </a:p>
                  </a:txBody>
                  <a:tcPr marL="67097" marR="67097" marT="0" marB="0">
                    <a:solidFill>
                      <a:srgbClr val="C00000"/>
                    </a:solidFill>
                  </a:tcPr>
                </a:tc>
                <a:tc>
                  <a:txBody>
                    <a:bodyPr/>
                    <a:lstStyle/>
                    <a:p>
                      <a:pPr marL="88900" indent="0" algn="l">
                        <a:lnSpc>
                          <a:spcPct val="115000"/>
                        </a:lnSpc>
                        <a:spcAft>
                          <a:spcPts val="0"/>
                        </a:spcAft>
                      </a:pPr>
                      <a:r>
                        <a:rPr lang="ky-KG" sz="1700" noProof="0" dirty="0">
                          <a:effectLst/>
                          <a:latin typeface="Arial" panose="020B0604020202020204" pitchFamily="34" charset="0"/>
                          <a:cs typeface="Arial" panose="020B0604020202020204" pitchFamily="34" charset="0"/>
                        </a:rPr>
                        <a:t>Белгилүүлүк</a:t>
                      </a:r>
                      <a:endParaRPr lang="ky-KG" sz="1700" b="1" noProof="0" dirty="0">
                        <a:solidFill>
                          <a:schemeClr val="tx1"/>
                        </a:solidFill>
                        <a:effectLst/>
                        <a:latin typeface="Arial" panose="020B0604020202020204" pitchFamily="34" charset="0"/>
                        <a:ea typeface="Calibri"/>
                        <a:cs typeface="Arial" panose="020B0604020202020204" pitchFamily="34" charset="0"/>
                      </a:endParaRPr>
                    </a:p>
                  </a:txBody>
                  <a:tcPr marL="67097" marR="67097" marT="0" marB="0"/>
                </a:tc>
                <a:tc>
                  <a:txBody>
                    <a:bodyPr/>
                    <a:lstStyle/>
                    <a:p>
                      <a:pPr marL="177800" indent="0" algn="l">
                        <a:lnSpc>
                          <a:spcPct val="115000"/>
                        </a:lnSpc>
                        <a:spcAft>
                          <a:spcPts val="1000"/>
                        </a:spcAft>
                      </a:pPr>
                      <a:r>
                        <a:rPr lang="ky-KG" sz="1700" noProof="0" dirty="0">
                          <a:effectLst/>
                          <a:latin typeface="Arial" panose="020B0604020202020204" pitchFamily="34" charset="0"/>
                          <a:cs typeface="Arial" panose="020B0604020202020204" pitchFamily="34" charset="0"/>
                        </a:rPr>
                        <a:t>Тапшырма кайсы мезгилде аткарылышы керектиги – убакыт аралыгы көрсөтүлгөнбү? (мисалы, биринчи чейректе же жылдын алгачкы жарым жылдыгында)</a:t>
                      </a:r>
                      <a:endParaRPr lang="ky-KG" sz="1700" b="1" noProof="0" dirty="0">
                        <a:solidFill>
                          <a:schemeClr val="tx1"/>
                        </a:solidFill>
                        <a:effectLst/>
                        <a:latin typeface="Arial" panose="020B0604020202020204" pitchFamily="34" charset="0"/>
                        <a:ea typeface="Calibri"/>
                        <a:cs typeface="Arial" panose="020B0604020202020204" pitchFamily="34" charset="0"/>
                      </a:endParaRPr>
                    </a:p>
                  </a:txBody>
                  <a:tcPr marL="67097" marR="67097"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534204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B952CA3-0CB8-2991-98E4-804794C1A629}"/>
              </a:ext>
            </a:extLst>
          </p:cNvPr>
          <p:cNvSpPr>
            <a:spLocks noGrp="1"/>
          </p:cNvSpPr>
          <p:nvPr>
            <p:ph type="title"/>
          </p:nvPr>
        </p:nvSpPr>
        <p:spPr/>
        <p:txBody>
          <a:bodyPr/>
          <a:lstStyle/>
          <a:p>
            <a:r>
              <a:rPr lang="ky-KG" altLang="ru-RU" sz="4400" dirty="0"/>
              <a:t>Максатты аныктоо</a:t>
            </a:r>
            <a:endParaRPr lang="ru-RU" dirty="0"/>
          </a:p>
        </p:txBody>
      </p:sp>
      <p:sp>
        <p:nvSpPr>
          <p:cNvPr id="3" name="Объект 2">
            <a:extLst>
              <a:ext uri="{FF2B5EF4-FFF2-40B4-BE49-F238E27FC236}">
                <a16:creationId xmlns:a16="http://schemas.microsoft.com/office/drawing/2014/main" id="{01E0BBA3-6FCF-6225-711A-0C5146F8F977}"/>
              </a:ext>
            </a:extLst>
          </p:cNvPr>
          <p:cNvSpPr>
            <a:spLocks noGrp="1"/>
          </p:cNvSpPr>
          <p:nvPr>
            <p:ph idx="1"/>
          </p:nvPr>
        </p:nvSpPr>
        <p:spPr/>
        <p:txBody>
          <a:bodyPr>
            <a:normAutofit fontScale="92500" lnSpcReduction="20000"/>
          </a:bodyPr>
          <a:lstStyle/>
          <a:p>
            <a:pPr marL="0" indent="0">
              <a:buNone/>
              <a:defRPr/>
            </a:pPr>
            <a:r>
              <a:rPr lang="ky-KG" sz="2800" dirty="0"/>
              <a:t>Максат туура коюлганын төмөнкү суроолордун жардамы менен текшерсе болот.</a:t>
            </a:r>
          </a:p>
          <a:p>
            <a:pPr>
              <a:defRPr/>
            </a:pPr>
            <a:r>
              <a:rPr lang="ky-KG" sz="2800" dirty="0"/>
              <a:t>Биз эмнени өзгөрткүбүз келет?</a:t>
            </a:r>
          </a:p>
          <a:p>
            <a:pPr>
              <a:defRPr/>
            </a:pPr>
            <a:r>
              <a:rPr lang="ky-KG" sz="2800" dirty="0"/>
              <a:t>Кандай жыйынтыкка жеткибиз келгенин элестете алабызбы?</a:t>
            </a:r>
          </a:p>
          <a:p>
            <a:pPr>
              <a:defRPr/>
            </a:pPr>
            <a:r>
              <a:rPr lang="ky-KG" sz="2800" dirty="0"/>
              <a:t>Максатка жеткенибизди кантип билебиз?</a:t>
            </a:r>
          </a:p>
          <a:p>
            <a:pPr>
              <a:defRPr/>
            </a:pPr>
            <a:r>
              <a:rPr lang="ky-KG" sz="2800" dirty="0"/>
              <a:t>Бул максатка жетүү үчүн биз эмне кылабыз?</a:t>
            </a:r>
          </a:p>
          <a:p>
            <a:pPr>
              <a:defRPr/>
            </a:pPr>
            <a:r>
              <a:rPr lang="ky-KG" sz="2800" dirty="0"/>
              <a:t>Чындап эле ушул нерсени каалап жатканыбыз аныкпы?</a:t>
            </a:r>
          </a:p>
          <a:p>
            <a:pPr>
              <a:defRPr/>
            </a:pPr>
            <a:r>
              <a:rPr lang="ky-KG" sz="2800" dirty="0"/>
              <a:t>Алдыга коюлган максатка жетүү үчүн кандай ресурстар талап кылынат? Биздин колубузда ушул ресурстар барбы? Эгерде жок болсо, анда ошол ресурстарды тарта алабызбы?</a:t>
            </a:r>
          </a:p>
          <a:p>
            <a:pPr>
              <a:defRPr/>
            </a:pPr>
            <a:r>
              <a:rPr lang="ky-KG" sz="2800" dirty="0"/>
              <a:t>Максатка жетүү үчүн биз жумшай турган күч-аракет ошол жыйынтыкты актайбы?</a:t>
            </a:r>
          </a:p>
          <a:p>
            <a:endParaRPr lang="ru-RU" dirty="0"/>
          </a:p>
        </p:txBody>
      </p:sp>
    </p:spTree>
    <p:extLst>
      <p:ext uri="{BB962C8B-B14F-4D97-AF65-F5344CB8AC3E}">
        <p14:creationId xmlns:p14="http://schemas.microsoft.com/office/powerpoint/2010/main" val="16510531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ABEF50-9D5A-A971-8877-B652B7007A65}"/>
              </a:ext>
            </a:extLst>
          </p:cNvPr>
          <p:cNvSpPr>
            <a:spLocks noGrp="1"/>
          </p:cNvSpPr>
          <p:nvPr>
            <p:ph type="title"/>
          </p:nvPr>
        </p:nvSpPr>
        <p:spPr/>
        <p:txBody>
          <a:bodyPr/>
          <a:lstStyle/>
          <a:p>
            <a:r>
              <a:rPr lang="ky-KG" dirty="0"/>
              <a:t>Өнүгүү багыттарынын максаттарынын үлгүсү</a:t>
            </a:r>
            <a:endParaRPr lang="ru-RU" dirty="0"/>
          </a:p>
        </p:txBody>
      </p:sp>
      <p:sp>
        <p:nvSpPr>
          <p:cNvPr id="3" name="Объект 2">
            <a:extLst>
              <a:ext uri="{FF2B5EF4-FFF2-40B4-BE49-F238E27FC236}">
                <a16:creationId xmlns:a16="http://schemas.microsoft.com/office/drawing/2014/main" id="{CF9D37E0-75CA-7073-D283-7AE434B7C60D}"/>
              </a:ext>
            </a:extLst>
          </p:cNvPr>
          <p:cNvSpPr>
            <a:spLocks noGrp="1"/>
          </p:cNvSpPr>
          <p:nvPr>
            <p:ph idx="1"/>
          </p:nvPr>
        </p:nvSpPr>
        <p:spPr/>
        <p:txBody>
          <a:bodyPr/>
          <a:lstStyle/>
          <a:p>
            <a:r>
              <a:rPr lang="ky-KG" sz="2800" b="1" dirty="0"/>
              <a:t>Үч жылдын ичинде Манас айылдык аймагынын 4 миң адамына сапаттуу кызмат көрсөтүлөт жана кызмат көрсөтүүлөрдү жеткирүүчүлөрдүн туруктуу иши үчүн экономикалык шарттар түзүлөт.</a:t>
            </a:r>
          </a:p>
          <a:p>
            <a:endParaRPr lang="ru-RU" dirty="0"/>
          </a:p>
        </p:txBody>
      </p:sp>
    </p:spTree>
    <p:extLst>
      <p:ext uri="{BB962C8B-B14F-4D97-AF65-F5344CB8AC3E}">
        <p14:creationId xmlns:p14="http://schemas.microsoft.com/office/powerpoint/2010/main" val="34098844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7ABEC7-AE9B-311A-A568-2CE56785678F}"/>
              </a:ext>
            </a:extLst>
          </p:cNvPr>
          <p:cNvSpPr>
            <a:spLocks noGrp="1"/>
          </p:cNvSpPr>
          <p:nvPr>
            <p:ph type="title"/>
          </p:nvPr>
        </p:nvSpPr>
        <p:spPr/>
        <p:txBody>
          <a:bodyPr/>
          <a:lstStyle/>
          <a:p>
            <a:r>
              <a:rPr lang="ky-KG" dirty="0"/>
              <a:t>Өнүгүү багыттарынын тапшырмалары</a:t>
            </a:r>
            <a:endParaRPr lang="ru-RU" dirty="0"/>
          </a:p>
        </p:txBody>
      </p:sp>
      <p:sp>
        <p:nvSpPr>
          <p:cNvPr id="3" name="Объект 2">
            <a:extLst>
              <a:ext uri="{FF2B5EF4-FFF2-40B4-BE49-F238E27FC236}">
                <a16:creationId xmlns:a16="http://schemas.microsoft.com/office/drawing/2014/main" id="{A1562287-3729-65B2-F154-9BE128181E92}"/>
              </a:ext>
            </a:extLst>
          </p:cNvPr>
          <p:cNvSpPr>
            <a:spLocks noGrp="1"/>
          </p:cNvSpPr>
          <p:nvPr>
            <p:ph idx="1"/>
          </p:nvPr>
        </p:nvSpPr>
        <p:spPr/>
        <p:txBody>
          <a:bodyPr>
            <a:normAutofit fontScale="92500"/>
          </a:bodyPr>
          <a:lstStyle/>
          <a:p>
            <a:pPr marL="0" indent="0">
              <a:buNone/>
            </a:pPr>
            <a:r>
              <a:rPr lang="ky-KG" b="1" dirty="0"/>
              <a:t>Өнүгүү багыттарынын тапшырмалары – </a:t>
            </a:r>
            <a:r>
              <a:rPr lang="ky-KG" dirty="0"/>
              <a:t>бул алдыга коюлган максаттарга толук жетүүгө жол ачкан максаттардын ырааттуулугу (сериялар). </a:t>
            </a:r>
          </a:p>
          <a:p>
            <a:pPr>
              <a:defRPr/>
            </a:pPr>
            <a:r>
              <a:rPr lang="ky-KG" dirty="0"/>
              <a:t>Тапшырма процесс эмес, соңку жыйынтык болуп эсептелинет.</a:t>
            </a:r>
          </a:p>
          <a:p>
            <a:pPr>
              <a:defRPr/>
            </a:pPr>
            <a:r>
              <a:rPr lang="ky-KG" dirty="0"/>
              <a:t>«Кайсы жол менен баратабыз?» жана «Кантип баратабыз?» деген суроолорго жооп берет.</a:t>
            </a:r>
          </a:p>
          <a:p>
            <a:r>
              <a:rPr lang="ky-KG" dirty="0"/>
              <a:t>Тапшырмалардын аткарылышын «өлчөөгө» жана «баалоого» мүмкүн болчудай түзүлөт.</a:t>
            </a:r>
          </a:p>
          <a:p>
            <a:r>
              <a:rPr lang="ky-KG" dirty="0"/>
              <a:t>Ар бир айтылган максат боюнча тапшырмалардын топтому түзүлөт.</a:t>
            </a:r>
          </a:p>
          <a:p>
            <a:r>
              <a:rPr lang="ky-KG" dirty="0"/>
              <a:t>Тапшырмалар көп болбошу керек (бештен көп эмес).</a:t>
            </a:r>
          </a:p>
          <a:p>
            <a:endParaRPr lang="ru-RU" dirty="0"/>
          </a:p>
        </p:txBody>
      </p:sp>
    </p:spTree>
    <p:extLst>
      <p:ext uri="{BB962C8B-B14F-4D97-AF65-F5344CB8AC3E}">
        <p14:creationId xmlns:p14="http://schemas.microsoft.com/office/powerpoint/2010/main" val="4788391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59CD50-094C-9A54-2657-785142638488}"/>
              </a:ext>
            </a:extLst>
          </p:cNvPr>
          <p:cNvSpPr>
            <a:spLocks noGrp="1"/>
          </p:cNvSpPr>
          <p:nvPr>
            <p:ph type="title"/>
          </p:nvPr>
        </p:nvSpPr>
        <p:spPr/>
        <p:txBody>
          <a:bodyPr/>
          <a:lstStyle/>
          <a:p>
            <a:r>
              <a:rPr lang="ky-KG" dirty="0"/>
              <a:t>Тапшырмаларга коюлган талаптар</a:t>
            </a:r>
            <a:endParaRPr lang="ru-RU" dirty="0"/>
          </a:p>
        </p:txBody>
      </p:sp>
      <p:sp>
        <p:nvSpPr>
          <p:cNvPr id="3" name="Объект 2">
            <a:extLst>
              <a:ext uri="{FF2B5EF4-FFF2-40B4-BE49-F238E27FC236}">
                <a16:creationId xmlns:a16="http://schemas.microsoft.com/office/drawing/2014/main" id="{58645FC0-B5CD-FD32-7442-2668CF55CA23}"/>
              </a:ext>
            </a:extLst>
          </p:cNvPr>
          <p:cNvSpPr>
            <a:spLocks noGrp="1"/>
          </p:cNvSpPr>
          <p:nvPr>
            <p:ph idx="1"/>
          </p:nvPr>
        </p:nvSpPr>
        <p:spPr/>
        <p:txBody>
          <a:bodyPr/>
          <a:lstStyle/>
          <a:p>
            <a:pPr marL="0" indent="0">
              <a:buNone/>
            </a:pPr>
            <a:r>
              <a:rPr lang="ky-KG" dirty="0"/>
              <a:t>Өнүгүүнүн ар бир багытынын алкагында коюлган тапшырмалар төмөнкү талаптарга жооп берүүгө тийиш:</a:t>
            </a:r>
          </a:p>
          <a:p>
            <a:pPr marL="0" indent="0">
              <a:buNone/>
            </a:pPr>
            <a:r>
              <a:rPr lang="ky-KG" dirty="0"/>
              <a:t> </a:t>
            </a:r>
          </a:p>
          <a:p>
            <a:pPr marL="0" indent="0">
              <a:buNone/>
            </a:pPr>
            <a:r>
              <a:rPr lang="ky-KG" dirty="0"/>
              <a:t>1) финансы жана башка ресурстардын зарыл болгон көлөмү менен камсыздалышы керек;</a:t>
            </a:r>
          </a:p>
          <a:p>
            <a:pPr marL="0" indent="0">
              <a:buNone/>
            </a:pPr>
            <a:r>
              <a:rPr lang="ky-KG" dirty="0"/>
              <a:t>2) башкаруучулук чечимдер менен коштолууга тийиш;</a:t>
            </a:r>
          </a:p>
          <a:p>
            <a:pPr marL="0" indent="0">
              <a:buNone/>
            </a:pPr>
            <a:r>
              <a:rPr lang="ky-KG" dirty="0"/>
              <a:t>3) алдыга коюлган максаттарга шайкеш келип, максатка жеткенин көрсөткөн индикаторлор болушу керек.</a:t>
            </a:r>
          </a:p>
          <a:p>
            <a:pPr marL="0" indent="0">
              <a:buNone/>
            </a:pPr>
            <a:endParaRPr lang="ru-RU" dirty="0"/>
          </a:p>
        </p:txBody>
      </p:sp>
    </p:spTree>
    <p:extLst>
      <p:ext uri="{BB962C8B-B14F-4D97-AF65-F5344CB8AC3E}">
        <p14:creationId xmlns:p14="http://schemas.microsoft.com/office/powerpoint/2010/main" val="207302779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E09A32-A694-6F65-8510-4FE70FB46267}"/>
              </a:ext>
            </a:extLst>
          </p:cNvPr>
          <p:cNvSpPr>
            <a:spLocks noGrp="1"/>
          </p:cNvSpPr>
          <p:nvPr>
            <p:ph type="title"/>
          </p:nvPr>
        </p:nvSpPr>
        <p:spPr/>
        <p:txBody>
          <a:bodyPr>
            <a:normAutofit/>
          </a:bodyPr>
          <a:lstStyle/>
          <a:p>
            <a:r>
              <a:rPr lang="ru-RU" altLang="ru-RU" b="1" dirty="0">
                <a:latin typeface="Times New Roman" pitchFamily="18" charset="0"/>
                <a:cs typeface="Times New Roman" pitchFamily="18" charset="0"/>
              </a:rPr>
              <a:t>ТАПШЫРМАЛАР БОЮНЧА СУНУШТАМАЛАР</a:t>
            </a:r>
            <a:endParaRPr lang="ru-RU" dirty="0"/>
          </a:p>
        </p:txBody>
      </p:sp>
      <p:graphicFrame>
        <p:nvGraphicFramePr>
          <p:cNvPr id="6" name="Таблица 5">
            <a:extLst>
              <a:ext uri="{FF2B5EF4-FFF2-40B4-BE49-F238E27FC236}">
                <a16:creationId xmlns:a16="http://schemas.microsoft.com/office/drawing/2014/main" id="{CE8662E7-631E-D48A-938C-49F48D97D2D9}"/>
              </a:ext>
            </a:extLst>
          </p:cNvPr>
          <p:cNvGraphicFramePr>
            <a:graphicFrameLocks noGrp="1"/>
          </p:cNvGraphicFramePr>
          <p:nvPr>
            <p:extLst>
              <p:ext uri="{D42A27DB-BD31-4B8C-83A1-F6EECF244321}">
                <p14:modId xmlns:p14="http://schemas.microsoft.com/office/powerpoint/2010/main" val="3414216309"/>
              </p:ext>
            </p:extLst>
          </p:nvPr>
        </p:nvGraphicFramePr>
        <p:xfrm>
          <a:off x="1044405" y="1766885"/>
          <a:ext cx="7396210" cy="4725990"/>
        </p:xfrm>
        <a:graphic>
          <a:graphicData uri="http://schemas.openxmlformats.org/drawingml/2006/table">
            <a:tbl>
              <a:tblPr/>
              <a:tblGrid>
                <a:gridCol w="3492074">
                  <a:extLst>
                    <a:ext uri="{9D8B030D-6E8A-4147-A177-3AD203B41FA5}">
                      <a16:colId xmlns:a16="http://schemas.microsoft.com/office/drawing/2014/main" val="20000"/>
                    </a:ext>
                  </a:extLst>
                </a:gridCol>
                <a:gridCol w="3904136">
                  <a:extLst>
                    <a:ext uri="{9D8B030D-6E8A-4147-A177-3AD203B41FA5}">
                      <a16:colId xmlns:a16="http://schemas.microsoft.com/office/drawing/2014/main" val="20001"/>
                    </a:ext>
                  </a:extLst>
                </a:gridCol>
              </a:tblGrid>
              <a:tr h="887133">
                <a:tc>
                  <a:txBody>
                    <a:bodyPr/>
                    <a:lstStyle/>
                    <a:p>
                      <a:r>
                        <a:rPr lang="ky-KG" sz="1800" b="1" noProof="0" dirty="0">
                          <a:effectLst/>
                        </a:rPr>
                        <a:t>ПРОЦЕССТИ көрсөткөн сөздөрдөн АЛЫС БОЛУҢУЗ </a:t>
                      </a:r>
                      <a:r>
                        <a:rPr lang="ky-KG" sz="1800" noProof="0" dirty="0">
                          <a:effectLst/>
                        </a:rPr>
                        <a:t>‘</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ky-KG" sz="1800" b="1" noProof="0">
                          <a:effectLst/>
                        </a:rPr>
                        <a:t>СОҢУНА</a:t>
                      </a:r>
                      <a:r>
                        <a:rPr lang="ky-KG" sz="1800" b="1" baseline="0" noProof="0">
                          <a:effectLst/>
                        </a:rPr>
                        <a:t> ЧЫККАНЫН билдирген сөздөрдү КОЛДОНУҢУЗ</a:t>
                      </a:r>
                      <a:endParaRPr lang="ky-KG" sz="1800" noProof="0">
                        <a:effectLst/>
                      </a:endParaRP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8408">
                <a:tc>
                  <a:txBody>
                    <a:bodyPr/>
                    <a:lstStyle/>
                    <a:p>
                      <a:pPr marL="457200" indent="-228600">
                        <a:spcAft>
                          <a:spcPts val="0"/>
                        </a:spcAft>
                      </a:pPr>
                      <a:r>
                        <a:rPr lang="ky-KG" sz="1800" noProof="0" dirty="0">
                          <a:effectLst/>
                        </a:rPr>
                        <a:t>·         колдоо‚</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457200" indent="-228600">
                        <a:spcAft>
                          <a:spcPts val="0"/>
                        </a:spcAft>
                      </a:pPr>
                      <a:r>
                        <a:rPr lang="ky-KG" sz="1800" noProof="0">
                          <a:effectLst/>
                        </a:rPr>
                        <a:t>·         даярдоо</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548408">
                <a:tc>
                  <a:txBody>
                    <a:bodyPr/>
                    <a:lstStyle/>
                    <a:p>
                      <a:pPr marL="457200" indent="-228600">
                        <a:spcAft>
                          <a:spcPts val="0"/>
                        </a:spcAft>
                      </a:pPr>
                      <a:r>
                        <a:rPr lang="ky-KG" sz="1800" noProof="0">
                          <a:effectLst/>
                        </a:rPr>
                        <a:t>·         жакшыртуу</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457200" indent="-228600">
                        <a:spcAft>
                          <a:spcPts val="0"/>
                        </a:spcAft>
                      </a:pPr>
                      <a:r>
                        <a:rPr lang="ky-KG" sz="1800" noProof="0">
                          <a:effectLst/>
                        </a:rPr>
                        <a:t>·         бөлүштүрүү</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548408">
                <a:tc>
                  <a:txBody>
                    <a:bodyPr/>
                    <a:lstStyle/>
                    <a:p>
                      <a:pPr marL="457200" indent="-228600">
                        <a:spcAft>
                          <a:spcPts val="0"/>
                        </a:spcAft>
                      </a:pPr>
                      <a:r>
                        <a:rPr lang="ky-KG" sz="1800" noProof="0" dirty="0">
                          <a:effectLst/>
                        </a:rPr>
                        <a:t>·         күчтөндүрүү</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457200" indent="-228600">
                        <a:spcAft>
                          <a:spcPts val="0"/>
                        </a:spcAft>
                      </a:pPr>
                      <a:r>
                        <a:rPr lang="ky-KG" sz="1800" noProof="0">
                          <a:effectLst/>
                        </a:rPr>
                        <a:t>·         азайтуу</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548408">
                <a:tc>
                  <a:txBody>
                    <a:bodyPr/>
                    <a:lstStyle/>
                    <a:p>
                      <a:pPr marL="457200" indent="-228600">
                        <a:spcAft>
                          <a:spcPts val="0"/>
                        </a:spcAft>
                      </a:pPr>
                      <a:r>
                        <a:rPr lang="ky-KG" sz="1800" noProof="0">
                          <a:effectLst/>
                        </a:rPr>
                        <a:t>·         көмөктөшүү</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457200" indent="-228600">
                        <a:spcAft>
                          <a:spcPts val="0"/>
                        </a:spcAft>
                      </a:pPr>
                      <a:r>
                        <a:rPr lang="ky-KG" sz="1800" noProof="0">
                          <a:effectLst/>
                        </a:rPr>
                        <a:t>·         көбөйтүү</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548408">
                <a:tc>
                  <a:txBody>
                    <a:bodyPr/>
                    <a:lstStyle/>
                    <a:p>
                      <a:pPr marL="457200" indent="-228600">
                        <a:spcAft>
                          <a:spcPts val="0"/>
                        </a:spcAft>
                      </a:pPr>
                      <a:r>
                        <a:rPr lang="ky-KG" sz="1800" noProof="0">
                          <a:effectLst/>
                        </a:rPr>
                        <a:t>·         координациялоо</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457200" indent="-228600">
                        <a:spcAft>
                          <a:spcPts val="0"/>
                        </a:spcAft>
                      </a:pPr>
                      <a:r>
                        <a:rPr lang="ky-KG" sz="1800" noProof="0">
                          <a:effectLst/>
                        </a:rPr>
                        <a:t>·         уюштуруу</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1096817">
                <a:tc>
                  <a:txBody>
                    <a:bodyPr/>
                    <a:lstStyle/>
                    <a:p>
                      <a:pPr marL="457200" indent="-228600">
                        <a:spcAft>
                          <a:spcPts val="0"/>
                        </a:spcAft>
                      </a:pPr>
                      <a:r>
                        <a:rPr lang="ky-KG" sz="1800" noProof="0" dirty="0">
                          <a:effectLst/>
                        </a:rPr>
                        <a:t>·         ыңгайлашуу</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457200" indent="-228600">
                        <a:spcAft>
                          <a:spcPts val="0"/>
                        </a:spcAft>
                      </a:pPr>
                      <a:r>
                        <a:rPr lang="ky-KG" sz="1800" noProof="0" dirty="0">
                          <a:effectLst/>
                        </a:rPr>
                        <a:t>·        тартип орнотуу</a:t>
                      </a:r>
                    </a:p>
                  </a:txBody>
                  <a:tcPr marL="35559" marR="355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4981371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C0F11F2-1826-83D0-95C2-3A32F6465867}"/>
              </a:ext>
            </a:extLst>
          </p:cNvPr>
          <p:cNvSpPr>
            <a:spLocks noGrp="1"/>
          </p:cNvSpPr>
          <p:nvPr>
            <p:ph idx="1"/>
          </p:nvPr>
        </p:nvSpPr>
        <p:spPr>
          <a:xfrm>
            <a:off x="838200" y="492369"/>
            <a:ext cx="10515600" cy="5684594"/>
          </a:xfrm>
        </p:spPr>
        <p:txBody>
          <a:bodyPr>
            <a:normAutofit/>
          </a:bodyPr>
          <a:lstStyle/>
          <a:p>
            <a:pPr marL="0" indent="0">
              <a:buNone/>
              <a:defRPr/>
            </a:pPr>
            <a:r>
              <a:rPr lang="ky-KG" b="1" dirty="0">
                <a:solidFill>
                  <a:srgbClr val="C00000"/>
                </a:solidFill>
              </a:rPr>
              <a:t>МИСАЛ</a:t>
            </a:r>
          </a:p>
          <a:p>
            <a:pPr marL="0" indent="0">
              <a:buNone/>
              <a:defRPr/>
            </a:pPr>
            <a:r>
              <a:rPr lang="ky-KG" b="1" dirty="0"/>
              <a:t>Максат – жарандардын таштандыны жыйнап, чыгаруу боюнча кызмат көрсөтүүсүнө канааттануу деңгээлин жогорулатуу.</a:t>
            </a:r>
            <a:endParaRPr lang="ky-KG" dirty="0"/>
          </a:p>
          <a:p>
            <a:pPr>
              <a:defRPr/>
            </a:pPr>
            <a:r>
              <a:rPr lang="ky-KG" i="1" dirty="0"/>
              <a:t>1-тапшырма. Кызмат көрсөтүүнү аныктап алуу. </a:t>
            </a:r>
            <a:r>
              <a:rPr lang="ky-KG" dirty="0"/>
              <a:t>2019-жылы таштанды жыйнап, чыгаруу боюнча муниципалдык ишкананы түзүү.</a:t>
            </a:r>
          </a:p>
          <a:p>
            <a:pPr>
              <a:defRPr/>
            </a:pPr>
            <a:r>
              <a:rPr lang="ky-KG" i="1" dirty="0"/>
              <a:t>2-тапшырма. Кызмат көрсөтүүнүн наркын баалоо: </a:t>
            </a:r>
            <a:r>
              <a:rPr lang="ky-KG" dirty="0"/>
              <a:t>айылдык аймактын жашоочулары арасында маалыматтык жана түшүндүрүү иштерин жүргүзүп, таштанды чыгаруу үчүн тарифти калк менен макулдашуу.</a:t>
            </a:r>
          </a:p>
          <a:p>
            <a:pPr>
              <a:defRPr/>
            </a:pPr>
            <a:r>
              <a:rPr lang="ky-KG" i="1" dirty="0"/>
              <a:t>3-тапшырма. Кардарлардын базасын түзүү: </a:t>
            </a:r>
            <a:r>
              <a:rPr lang="ky-KG" dirty="0"/>
              <a:t>ар бир үй кожолук жана менчиктин бардык түрүндөгү жергиликтүү уюмдар менен келишим түзүү.</a:t>
            </a:r>
          </a:p>
          <a:p>
            <a:endParaRPr lang="ru-RU" dirty="0"/>
          </a:p>
        </p:txBody>
      </p:sp>
    </p:spTree>
    <p:extLst>
      <p:ext uri="{BB962C8B-B14F-4D97-AF65-F5344CB8AC3E}">
        <p14:creationId xmlns:p14="http://schemas.microsoft.com/office/powerpoint/2010/main" val="374765047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F5184F-78F6-FB01-C801-DE76B1CD390B}"/>
              </a:ext>
            </a:extLst>
          </p:cNvPr>
          <p:cNvSpPr>
            <a:spLocks noGrp="1"/>
          </p:cNvSpPr>
          <p:nvPr>
            <p:ph type="title"/>
          </p:nvPr>
        </p:nvSpPr>
        <p:spPr/>
        <p:txBody>
          <a:bodyPr/>
          <a:lstStyle/>
          <a:p>
            <a:r>
              <a:rPr lang="ky-KG" dirty="0">
                <a:latin typeface="Times New Roman" pitchFamily="18" charset="0"/>
                <a:cs typeface="Times New Roman" pitchFamily="18" charset="0"/>
              </a:rPr>
              <a:t>Топ ичинде практикалык тапшырма</a:t>
            </a:r>
            <a:endParaRPr lang="ru-RU" dirty="0"/>
          </a:p>
        </p:txBody>
      </p:sp>
      <p:sp>
        <p:nvSpPr>
          <p:cNvPr id="3" name="Объект 2">
            <a:extLst>
              <a:ext uri="{FF2B5EF4-FFF2-40B4-BE49-F238E27FC236}">
                <a16:creationId xmlns:a16="http://schemas.microsoft.com/office/drawing/2014/main" id="{0D4BAF68-F31D-096A-CA6B-20F5DFF81838}"/>
              </a:ext>
            </a:extLst>
          </p:cNvPr>
          <p:cNvSpPr>
            <a:spLocks noGrp="1"/>
          </p:cNvSpPr>
          <p:nvPr>
            <p:ph idx="1"/>
          </p:nvPr>
        </p:nvSpPr>
        <p:spPr/>
        <p:txBody>
          <a:bodyPr/>
          <a:lstStyle/>
          <a:p>
            <a:pPr>
              <a:defRPr/>
            </a:pPr>
            <a:r>
              <a:rPr lang="ky-KG" sz="2800" b="1" dirty="0">
                <a:latin typeface="Times New Roman" pitchFamily="18" charset="0"/>
                <a:cs typeface="Times New Roman" pitchFamily="18" charset="0"/>
              </a:rPr>
              <a:t>Ар бир топ өнүгүүнүн артыкчылыктуу бир багытын карап чыгат:</a:t>
            </a:r>
          </a:p>
          <a:p>
            <a:pPr marL="457200" indent="-457200">
              <a:buFontTx/>
              <a:buAutoNum type="arabicPeriod"/>
              <a:defRPr/>
            </a:pPr>
            <a:r>
              <a:rPr lang="ky-KG" sz="2800" b="1" dirty="0">
                <a:latin typeface="Times New Roman" pitchFamily="18" charset="0"/>
                <a:cs typeface="Times New Roman" pitchFamily="18" charset="0"/>
              </a:rPr>
              <a:t>Максатты аныктайт</a:t>
            </a:r>
          </a:p>
          <a:p>
            <a:pPr marL="457200" indent="-457200">
              <a:buFontTx/>
              <a:buAutoNum type="arabicPeriod"/>
              <a:defRPr/>
            </a:pPr>
            <a:r>
              <a:rPr lang="ky-KG" sz="2800" b="1" dirty="0">
                <a:latin typeface="Times New Roman" pitchFamily="18" charset="0"/>
                <a:cs typeface="Times New Roman" pitchFamily="18" charset="0"/>
              </a:rPr>
              <a:t>Тапшырмаларды түзөт</a:t>
            </a:r>
          </a:p>
          <a:p>
            <a:pPr marL="457200" indent="-457200">
              <a:buFontTx/>
              <a:buAutoNum type="arabicPeriod"/>
              <a:defRPr/>
            </a:pPr>
            <a:r>
              <a:rPr lang="ky-KG" sz="2800" b="1" dirty="0">
                <a:latin typeface="Times New Roman" pitchFamily="18" charset="0"/>
                <a:cs typeface="Times New Roman" pitchFamily="18" charset="0"/>
              </a:rPr>
              <a:t>Топтор аткарган тапшырманы көрсөтүп беришет</a:t>
            </a:r>
          </a:p>
          <a:p>
            <a:endParaRPr lang="ru-RU" dirty="0"/>
          </a:p>
        </p:txBody>
      </p:sp>
    </p:spTree>
    <p:extLst>
      <p:ext uri="{BB962C8B-B14F-4D97-AF65-F5344CB8AC3E}">
        <p14:creationId xmlns:p14="http://schemas.microsoft.com/office/powerpoint/2010/main" val="818169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C8FC2C5-D588-B91B-22E5-BCC08CB9442D}"/>
              </a:ext>
            </a:extLst>
          </p:cNvPr>
          <p:cNvSpPr>
            <a:spLocks noGrp="1"/>
          </p:cNvSpPr>
          <p:nvPr>
            <p:ph type="title"/>
          </p:nvPr>
        </p:nvSpPr>
        <p:spPr/>
        <p:txBody>
          <a:bodyPr/>
          <a:lstStyle/>
          <a:p>
            <a:r>
              <a:rPr lang="ky-KG" sz="4400" dirty="0"/>
              <a:t>Өнүгүүнү пландоо</a:t>
            </a:r>
            <a:endParaRPr lang="ru-RU" dirty="0"/>
          </a:p>
        </p:txBody>
      </p:sp>
      <p:sp>
        <p:nvSpPr>
          <p:cNvPr id="3" name="Объект 2">
            <a:extLst>
              <a:ext uri="{FF2B5EF4-FFF2-40B4-BE49-F238E27FC236}">
                <a16:creationId xmlns:a16="http://schemas.microsoft.com/office/drawing/2014/main" id="{58EBC021-7F19-4F16-638B-596A381D73EB}"/>
              </a:ext>
            </a:extLst>
          </p:cNvPr>
          <p:cNvSpPr>
            <a:spLocks noGrp="1"/>
          </p:cNvSpPr>
          <p:nvPr>
            <p:ph idx="1"/>
          </p:nvPr>
        </p:nvSpPr>
        <p:spPr/>
        <p:txBody>
          <a:bodyPr/>
          <a:lstStyle/>
          <a:p>
            <a:r>
              <a:rPr lang="kk-KZ" sz="2800" b="1" dirty="0">
                <a:solidFill>
                  <a:srgbClr val="000066"/>
                </a:solidFill>
              </a:rPr>
              <a:t>Пландоо</a:t>
            </a:r>
            <a:r>
              <a:rPr lang="kk-KZ" sz="2800" dirty="0"/>
              <a:t> — алдыга коюлган максатка жетүү үчүн ресурстарды туура бөлүштүрүү, максаттарды (тапшырмаларды) коюуга жана келечектеги иш-аракеттерге байланышкан ишмердик (процесстердин жыйындысы).</a:t>
            </a:r>
          </a:p>
          <a:p>
            <a:r>
              <a:rPr lang="kk-KZ" sz="2800" b="1" dirty="0">
                <a:solidFill>
                  <a:srgbClr val="000066"/>
                </a:solidFill>
              </a:rPr>
              <a:t>Социалдык-экономикалык өнүгүүнү пландоо </a:t>
            </a:r>
            <a:r>
              <a:rPr lang="kk-KZ" sz="2800" dirty="0"/>
              <a:t>жарандардын жашоосуна оң маанайдагы сандык жана сапаттык  өзгөртүүлөрдү киргизүү; калктын турмуш шартын жакшыртуу жана руханий өсүшүн көтөрүү максатын көздөйт</a:t>
            </a:r>
            <a:endParaRPr lang="ru-RU" sz="2800" dirty="0"/>
          </a:p>
          <a:p>
            <a:pPr marL="0" indent="0">
              <a:buNone/>
            </a:pPr>
            <a:endParaRPr lang="ru-RU" dirty="0"/>
          </a:p>
        </p:txBody>
      </p:sp>
    </p:spTree>
    <p:extLst>
      <p:ext uri="{BB962C8B-B14F-4D97-AF65-F5344CB8AC3E}">
        <p14:creationId xmlns:p14="http://schemas.microsoft.com/office/powerpoint/2010/main" val="1532651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2F5F84-1CE0-6186-8F9D-CD9872306E8A}"/>
              </a:ext>
            </a:extLst>
          </p:cNvPr>
          <p:cNvSpPr>
            <a:spLocks noGrp="1"/>
          </p:cNvSpPr>
          <p:nvPr>
            <p:ph type="title"/>
          </p:nvPr>
        </p:nvSpPr>
        <p:spPr/>
        <p:txBody>
          <a:bodyPr/>
          <a:lstStyle/>
          <a:p>
            <a:r>
              <a:rPr lang="ky-KG" sz="4400" dirty="0"/>
              <a:t>СЭӨП боюнча мыйзамдар</a:t>
            </a:r>
            <a:endParaRPr lang="ru-RU" dirty="0"/>
          </a:p>
        </p:txBody>
      </p:sp>
      <p:sp>
        <p:nvSpPr>
          <p:cNvPr id="3" name="Объект 2">
            <a:extLst>
              <a:ext uri="{FF2B5EF4-FFF2-40B4-BE49-F238E27FC236}">
                <a16:creationId xmlns:a16="http://schemas.microsoft.com/office/drawing/2014/main" id="{CFD56DD9-88AE-8B0C-E9FE-C5EC8E9CE78F}"/>
              </a:ext>
            </a:extLst>
          </p:cNvPr>
          <p:cNvSpPr>
            <a:spLocks noGrp="1"/>
          </p:cNvSpPr>
          <p:nvPr>
            <p:ph idx="1"/>
          </p:nvPr>
        </p:nvSpPr>
        <p:spPr/>
        <p:txBody>
          <a:bodyPr>
            <a:normAutofit fontScale="85000" lnSpcReduction="20000"/>
          </a:bodyPr>
          <a:lstStyle/>
          <a:p>
            <a:pPr lvl="0">
              <a:spcBef>
                <a:spcPts val="1200"/>
              </a:spcBef>
              <a:spcAft>
                <a:spcPts val="1200"/>
              </a:spcAft>
            </a:pPr>
            <a:r>
              <a:rPr lang="ky-KG" dirty="0"/>
              <a:t>КР Конституциясы;</a:t>
            </a:r>
          </a:p>
          <a:p>
            <a:pPr lvl="0">
              <a:spcBef>
                <a:spcPts val="1200"/>
              </a:spcBef>
              <a:spcAft>
                <a:spcPts val="1200"/>
              </a:spcAft>
            </a:pPr>
            <a:r>
              <a:rPr lang="ky-KG" dirty="0"/>
              <a:t>КР Бюджеттик кодекси;</a:t>
            </a:r>
          </a:p>
          <a:p>
            <a:pPr lvl="0">
              <a:spcBef>
                <a:spcPts val="1200"/>
              </a:spcBef>
              <a:spcAft>
                <a:spcPts val="1200"/>
              </a:spcAft>
            </a:pPr>
            <a:r>
              <a:rPr lang="ky-KG" dirty="0"/>
              <a:t>«Жергиликтүү өз алдынча башкаруу жөнүндө» КР Мыйзамы;</a:t>
            </a:r>
          </a:p>
          <a:p>
            <a:pPr lvl="0">
              <a:spcBef>
                <a:spcPts val="1200"/>
              </a:spcBef>
              <a:spcAft>
                <a:spcPts val="1200"/>
              </a:spcAft>
            </a:pPr>
            <a:r>
              <a:rPr lang="ky-KG" dirty="0"/>
              <a:t>Шаарларды жана айыл аймактарын социалдык-экономикалык өнүктүрүү программаларын иштеп чыгуу боюнча жергиликтүү өз алдынча башкаруу органдары үчүн усулдук методика</a:t>
            </a:r>
            <a:r>
              <a:rPr lang="ru-RU" dirty="0"/>
              <a:t> (</a:t>
            </a:r>
            <a:r>
              <a:rPr lang="ky-KG" dirty="0"/>
              <a:t>КР Экономика министрлигинин </a:t>
            </a:r>
            <a:r>
              <a:rPr lang="ru-RU" dirty="0"/>
              <a:t>2018-ж. 15 </a:t>
            </a:r>
            <a:r>
              <a:rPr lang="ru-RU" dirty="0" err="1"/>
              <a:t>майынын</a:t>
            </a:r>
            <a:r>
              <a:rPr lang="ru-RU" dirty="0"/>
              <a:t> №63-А </a:t>
            </a:r>
            <a:r>
              <a:rPr lang="ky-KG" dirty="0"/>
              <a:t>жана ЖӨБЭММАнын 2018-ж. 16 майынын №01-18/56 биргелешкен буйруктары менен бекитилген</a:t>
            </a:r>
            <a:r>
              <a:rPr lang="ru-RU" dirty="0"/>
              <a:t>).</a:t>
            </a:r>
          </a:p>
          <a:p>
            <a:pPr>
              <a:spcBef>
                <a:spcPts val="1200"/>
              </a:spcBef>
              <a:spcAft>
                <a:spcPts val="1200"/>
              </a:spcAft>
            </a:pPr>
            <a:r>
              <a:rPr lang="ru-RU" dirty="0" err="1"/>
              <a:t>Программалык</a:t>
            </a:r>
            <a:r>
              <a:rPr lang="ru-RU" dirty="0"/>
              <a:t> </a:t>
            </a:r>
            <a:r>
              <a:rPr lang="ru-RU" dirty="0" err="1"/>
              <a:t>негизде</a:t>
            </a:r>
            <a:r>
              <a:rPr lang="ru-RU" dirty="0"/>
              <a:t> </a:t>
            </a:r>
            <a:r>
              <a:rPr lang="ru-RU" dirty="0" err="1"/>
              <a:t>бюджеттерди</a:t>
            </a:r>
            <a:r>
              <a:rPr lang="ru-RU" dirty="0"/>
              <a:t> </a:t>
            </a:r>
            <a:r>
              <a:rPr lang="ru-RU" dirty="0" err="1"/>
              <a:t>түзүү</a:t>
            </a:r>
            <a:r>
              <a:rPr lang="ru-RU" dirty="0"/>
              <a:t>, </a:t>
            </a:r>
            <a:r>
              <a:rPr lang="ru-RU" dirty="0" err="1"/>
              <a:t>кароо</a:t>
            </a:r>
            <a:r>
              <a:rPr lang="ru-RU" dirty="0"/>
              <a:t> </a:t>
            </a:r>
            <a:r>
              <a:rPr lang="ru-RU" dirty="0" err="1"/>
              <a:t>жана</a:t>
            </a:r>
            <a:r>
              <a:rPr lang="ru-RU" dirty="0"/>
              <a:t> </a:t>
            </a:r>
            <a:r>
              <a:rPr lang="ru-RU" dirty="0" err="1"/>
              <a:t>аткаруу</a:t>
            </a:r>
            <a:r>
              <a:rPr lang="ru-RU" dirty="0"/>
              <a:t> </a:t>
            </a:r>
            <a:r>
              <a:rPr lang="ru-RU" dirty="0" err="1"/>
              <a:t>боюнча</a:t>
            </a:r>
            <a:r>
              <a:rPr lang="ru-RU" dirty="0"/>
              <a:t> </a:t>
            </a:r>
            <a:r>
              <a:rPr lang="ru-RU" dirty="0" err="1"/>
              <a:t>нускама</a:t>
            </a:r>
            <a:r>
              <a:rPr lang="ky-KG" dirty="0"/>
              <a:t> (КР Министрлер Кабинетинин 2021-жылдын 24-декабрындагы №349-Б Токтому менен бекитилген)</a:t>
            </a:r>
          </a:p>
          <a:p>
            <a:pPr marL="0" indent="0">
              <a:buNone/>
            </a:pPr>
            <a:endParaRPr lang="ru-RU" dirty="0"/>
          </a:p>
        </p:txBody>
      </p:sp>
    </p:spTree>
    <p:extLst>
      <p:ext uri="{BB962C8B-B14F-4D97-AF65-F5344CB8AC3E}">
        <p14:creationId xmlns:p14="http://schemas.microsoft.com/office/powerpoint/2010/main" val="2974918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030D7B-AEE5-B883-B7E2-72087E6E9084}"/>
              </a:ext>
            </a:extLst>
          </p:cNvPr>
          <p:cNvSpPr>
            <a:spLocks noGrp="1"/>
          </p:cNvSpPr>
          <p:nvPr>
            <p:ph type="title"/>
          </p:nvPr>
        </p:nvSpPr>
        <p:spPr/>
        <p:txBody>
          <a:bodyPr/>
          <a:lstStyle/>
          <a:p>
            <a:r>
              <a:rPr lang="ky-KG" sz="4400" dirty="0"/>
              <a:t>КР Мыйзамдарындагы талаптар</a:t>
            </a:r>
            <a:endParaRPr lang="ru-RU" dirty="0"/>
          </a:p>
        </p:txBody>
      </p:sp>
      <p:sp>
        <p:nvSpPr>
          <p:cNvPr id="3" name="Объект 2">
            <a:extLst>
              <a:ext uri="{FF2B5EF4-FFF2-40B4-BE49-F238E27FC236}">
                <a16:creationId xmlns:a16="http://schemas.microsoft.com/office/drawing/2014/main" id="{F7A55301-B03A-20F2-DBF9-3B4890293C6F}"/>
              </a:ext>
            </a:extLst>
          </p:cNvPr>
          <p:cNvSpPr>
            <a:spLocks noGrp="1"/>
          </p:cNvSpPr>
          <p:nvPr>
            <p:ph idx="1"/>
          </p:nvPr>
        </p:nvSpPr>
        <p:spPr/>
        <p:txBody>
          <a:bodyPr/>
          <a:lstStyle/>
          <a:p>
            <a:r>
              <a:rPr lang="ky-KG" sz="2800" b="1" dirty="0"/>
              <a:t>КР Конституциясы</a:t>
            </a:r>
          </a:p>
          <a:p>
            <a:endParaRPr lang="ky-KG" sz="2800" b="1" dirty="0"/>
          </a:p>
          <a:p>
            <a:r>
              <a:rPr lang="ky-KG" sz="2800" b="1" dirty="0"/>
              <a:t>113-берене.</a:t>
            </a:r>
          </a:p>
          <a:p>
            <a:pPr marL="0" indent="0">
              <a:buNone/>
            </a:pPr>
            <a:r>
              <a:rPr lang="ky-KG" sz="2800" dirty="0"/>
              <a:t>Жергиликтүү кеңештер мыйзамга ылайык, жергиликтүү жамааттын социалдык-экономикалык өнүгүшүнүн жана калкты социалдык коргоонун программаларын бекитет; </a:t>
            </a:r>
          </a:p>
          <a:p>
            <a:endParaRPr lang="ru-RU" dirty="0"/>
          </a:p>
        </p:txBody>
      </p:sp>
    </p:spTree>
    <p:extLst>
      <p:ext uri="{BB962C8B-B14F-4D97-AF65-F5344CB8AC3E}">
        <p14:creationId xmlns:p14="http://schemas.microsoft.com/office/powerpoint/2010/main" val="215555282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4169</Words>
  <Application>Microsoft Office PowerPoint</Application>
  <PresentationFormat>Широкоэкранный</PresentationFormat>
  <Paragraphs>466</Paragraphs>
  <Slides>68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68</vt:i4>
      </vt:variant>
    </vt:vector>
  </HeadingPairs>
  <TitlesOfParts>
    <vt:vector size="74" baseType="lpstr">
      <vt:lpstr>Arial</vt:lpstr>
      <vt:lpstr>Calibri</vt:lpstr>
      <vt:lpstr>Calibri Light</vt:lpstr>
      <vt:lpstr>Times New Roman</vt:lpstr>
      <vt:lpstr>Wingdings</vt:lpstr>
      <vt:lpstr>Тема Office</vt:lpstr>
      <vt:lpstr>Муниципалитеттин  социалдык-экономикалык өнүгүү жана калкты социалдык коргоо программаларын түзүү</vt:lpstr>
      <vt:lpstr>Өнүгүү (өнүктүрүү)дегенди кандай түшүнөсүз ?</vt:lpstr>
      <vt:lpstr>Өнүгүү:</vt:lpstr>
      <vt:lpstr>Социалдык-экономикалык өнүгүү деген эмне?</vt:lpstr>
      <vt:lpstr>Социалдык-экономикалык өнүгүү деген эмне?</vt:lpstr>
      <vt:lpstr>Калкты социалдык коргоо деген эмне?</vt:lpstr>
      <vt:lpstr>Өнүгүүнү пландоо</vt:lpstr>
      <vt:lpstr>СЭӨП боюнча мыйзамдар</vt:lpstr>
      <vt:lpstr>КР Мыйзамдарындагы талаптар</vt:lpstr>
      <vt:lpstr>КР Бюджеттик кодекси</vt:lpstr>
      <vt:lpstr>«Жергиликтүү мамлекеттик администрация  жана жергиликтүү өз алдынча башкаруу органдары  жөнүндө» КР Мыйзамы</vt:lpstr>
      <vt:lpstr>«Жергиликтүү өз алдынча башкаруу жөнүндө» КР Мыйзамы</vt:lpstr>
      <vt:lpstr>«Жергиликтүү өз алдынча башкаруу жөнүндө» КР Мыйзамы</vt:lpstr>
      <vt:lpstr>Презентация PowerPoint</vt:lpstr>
      <vt:lpstr>Пландоонун принциптери</vt:lpstr>
      <vt:lpstr>Презентация PowerPoint</vt:lpstr>
      <vt:lpstr>СЭӨПнын сунушталган структурасы</vt:lpstr>
      <vt:lpstr>СЭӨПнын сунушталган структурасы</vt:lpstr>
      <vt:lpstr>СЭӨПны даярдоо процессин уюштуруу</vt:lpstr>
      <vt:lpstr>СЭӨПны даярдоо процессин уюштуруу</vt:lpstr>
      <vt:lpstr>СЭӨПны даярдоо процессин уюштуруу</vt:lpstr>
      <vt:lpstr>Жумушчу топтун функциялары жана ыйгарым укуктары: </vt:lpstr>
      <vt:lpstr> Жумушчу топтун функциялары жана ыйгарым укуктары:</vt:lpstr>
      <vt:lpstr>Жумушчу топтун ишин уюштуруу:</vt:lpstr>
      <vt:lpstr>Жумушчу топтун ишин уюштуруу:</vt:lpstr>
      <vt:lpstr>Бул маанилүү: сунуштамалар</vt:lpstr>
      <vt:lpstr>Мисал: Жумушчу топтун планынын форматы</vt:lpstr>
      <vt:lpstr>СЭӨПны даярдоо боюнча жумушчу топтун  отурумунун алгоритми</vt:lpstr>
      <vt:lpstr>Учурдагы кырдаалды анализдөө</vt:lpstr>
      <vt:lpstr>Жумушчу топтун биринчи отуруму:</vt:lpstr>
      <vt:lpstr>АӨ адистери арасында милдеттерди бөлүштүрүү боюнча сунуштамалар</vt:lpstr>
      <vt:lpstr>СЭӨПны даярдоонун негизги этаптары</vt:lpstr>
      <vt:lpstr>1-этап. Учурдагы кырдаалга анализ үргүзүү.</vt:lpstr>
      <vt:lpstr>ЖМБА иш-чараларынын түрлөрү:</vt:lpstr>
      <vt:lpstr>ЖМБА иш-чараларынын түрлөрү</vt:lpstr>
      <vt:lpstr>Жалпы маалымат, ресурстарды анализдөө:</vt:lpstr>
      <vt:lpstr>Мисал: ресурстарга анализ жүргүзүү (муниципалдык менчик)</vt:lpstr>
      <vt:lpstr>Ресурстарга анализ жасоо </vt:lpstr>
      <vt:lpstr>Кирешелердин жана чыгашалардын таблицалары </vt:lpstr>
      <vt:lpstr>Жергиликтүү бюджетке жасалган анализдин үлгүсү</vt:lpstr>
      <vt:lpstr>Колдонуудагы СЭӨПга жасалган анализ</vt:lpstr>
      <vt:lpstr>Тышкы чөйрөгө анализ жасоо</vt:lpstr>
      <vt:lpstr>Тышкы чөйрөгө анализ жасоо</vt:lpstr>
      <vt:lpstr>Өнүгүүнүн багыттары боюнча анализ</vt:lpstr>
      <vt:lpstr>Өнүгүүнүн багыттары боюнча анализ</vt:lpstr>
      <vt:lpstr>Мисал: Экономика чөйрөсү боюнча адистин маалыматы </vt:lpstr>
      <vt:lpstr>Презентация PowerPoint</vt:lpstr>
      <vt:lpstr>Топ ичинде практикалык тапшырма</vt:lpstr>
      <vt:lpstr>2-этап. СЭӨПнын негизги жыйынтыктары боюнча максатты аныктоо</vt:lpstr>
      <vt:lpstr>СЭӨПнын негизги жыйынтыктары боюнча максатты аныктоо</vt:lpstr>
      <vt:lpstr>СЭӨПнын жалпы максаты</vt:lpstr>
      <vt:lpstr>СЭӨПнын жалпы максатынын критерийлери</vt:lpstr>
      <vt:lpstr>СЭӨПнын жалпы максатынын үлгүсү</vt:lpstr>
      <vt:lpstr>Топ ичинде тапшырма аткарылат</vt:lpstr>
      <vt:lpstr>3-этап. Өнүгүү багыттарын аныктоо</vt:lpstr>
      <vt:lpstr> Өнүгүү багыттарын аныктоо</vt:lpstr>
      <vt:lpstr> Өнүгүү багыттарын аныктоо</vt:lpstr>
      <vt:lpstr>Өнүгүү багыттары</vt:lpstr>
      <vt:lpstr>Өнүгүү багыттары</vt:lpstr>
      <vt:lpstr>Өнүгүү багыттарынын максаты</vt:lpstr>
      <vt:lpstr>Максаттарды аныктап жатканда SMART критерийлерин колдонуш керек: </vt:lpstr>
      <vt:lpstr>Максатты аныктоо</vt:lpstr>
      <vt:lpstr>Өнүгүү багыттарынын максаттарынын үлгүсү</vt:lpstr>
      <vt:lpstr>Өнүгүү багыттарынын тапшырмалары</vt:lpstr>
      <vt:lpstr>Тапшырмаларга коюлган талаптар</vt:lpstr>
      <vt:lpstr>ТАПШЫРМАЛАР БОЮНЧА СУНУШТАМАЛАР</vt:lpstr>
      <vt:lpstr>Презентация PowerPoint</vt:lpstr>
      <vt:lpstr>Топ ичинде практикалык тапшырма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Муниципалитеттин  социалдык-экономикалык өнүгүү программасын түзүү</dc:title>
  <dc:creator>AlphaTech</dc:creator>
  <cp:lastModifiedBy>Admin HSS</cp:lastModifiedBy>
  <cp:revision>4</cp:revision>
  <dcterms:created xsi:type="dcterms:W3CDTF">2024-02-26T10:19:48Z</dcterms:created>
  <dcterms:modified xsi:type="dcterms:W3CDTF">2024-02-27T02:47:29Z</dcterms:modified>
</cp:coreProperties>
</file>