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78" r:id="rId14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81" d="100"/>
          <a:sy n="81" d="100"/>
        </p:scale>
        <p:origin x="91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4B4C-EE85-4684-83ED-6363F3DE6D2E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EC23B2-AD3E-467F-874B-A882519585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804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77E2F-D966-48B5-8F2D-FA5624D6ECF1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8050"/>
            <a:ext cx="5435600" cy="44688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40502-FD18-41C5-8F40-2EAFF951C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4627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4094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867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75199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34957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504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066971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2249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11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805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272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247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68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06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8465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160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46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65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02.02.2024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56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  <p:sldLayoutId id="2147484152" r:id="rId12"/>
    <p:sldLayoutId id="2147484153" r:id="rId13"/>
    <p:sldLayoutId id="2147484154" r:id="rId14"/>
    <p:sldLayoutId id="2147484155" r:id="rId15"/>
    <p:sldLayoutId id="2147484156" r:id="rId16"/>
    <p:sldLayoutId id="214748415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Asanova-A@hss.de" TargetMode="Externa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2664296"/>
          </a:xfrm>
        </p:spPr>
        <p:txBody>
          <a:bodyPr>
            <a:noAutofit/>
          </a:bodyPr>
          <a:lstStyle/>
          <a:p>
            <a:pPr algn="ctr"/>
            <a:r>
              <a:rPr lang="ky-KG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роведение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y-KG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микротренингов 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выпускниками </a:t>
            </a:r>
            <a:b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Фонда </a:t>
            </a:r>
            <a:r>
              <a:rPr lang="ru-RU" sz="4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Ханнса</a:t>
            </a:r>
            <a:r>
              <a:rPr lang="ru-RU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Зайделя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373216"/>
            <a:ext cx="6400800" cy="108012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Кыргызская Республика</a:t>
            </a:r>
          </a:p>
          <a:p>
            <a:pPr algn="ctr"/>
            <a:r>
              <a:rPr lang="ru-RU" sz="2400" b="1" dirty="0">
                <a:solidFill>
                  <a:schemeClr val="tx1"/>
                </a:solidFill>
              </a:rPr>
              <a:t>Бишкек, 202</a:t>
            </a:r>
            <a:r>
              <a:rPr lang="en-US" sz="2400" b="1" dirty="0">
                <a:solidFill>
                  <a:schemeClr val="tx1"/>
                </a:solidFill>
              </a:rPr>
              <a:t>4</a:t>
            </a:r>
            <a:endParaRPr lang="ru-RU" sz="2400" b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8870" y="188641"/>
            <a:ext cx="2021241" cy="864096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4352671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D860E23-C835-5FD3-6856-95636BB72CE0}"/>
              </a:ext>
            </a:extLst>
          </p:cNvPr>
          <p:cNvSpPr txBox="1"/>
          <p:nvPr/>
        </p:nvSpPr>
        <p:spPr>
          <a:xfrm>
            <a:off x="251520" y="260648"/>
            <a:ext cx="8640960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/>
            <a:r>
              <a:rPr lang="ky-K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Указанные ниже документы должны быть представлены в течение 10 дней после проведения мероприятия: </a:t>
            </a:r>
          </a:p>
          <a:p>
            <a:pPr marL="560070" lvl="0" indent="-514350">
              <a:buAutoNum type="arabicParenR"/>
            </a:pPr>
            <a:r>
              <a:rPr lang="ky-K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о микротренинге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(бланк </a:t>
            </a:r>
            <a:r>
              <a:rPr lang="ky-K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отчета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Приложении 6)</a:t>
            </a:r>
          </a:p>
          <a:p>
            <a:pPr marL="45720" lvl="0"/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lvl="0" indent="0">
              <a:buNone/>
            </a:pPr>
            <a:r>
              <a:rPr lang="ky-K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2) Авансовый отчет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y-K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подписанный выпускником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(бланк </a:t>
            </a:r>
            <a:r>
              <a:rPr lang="ky-K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авансового отчета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Приложении </a:t>
            </a:r>
            <a:r>
              <a:rPr lang="ky-K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" lvl="0" indent="0">
              <a:buNone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lvl="0" indent="0">
              <a:buNone/>
            </a:pPr>
            <a:r>
              <a:rPr lang="ky-K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Квитанции и счета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y-K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оформленные согласно Законодательству КР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lvl="0" indent="0">
              <a:buNone/>
            </a:pP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lvl="0" indent="0">
              <a:buNone/>
            </a:pPr>
            <a:r>
              <a:rPr lang="ky-K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Список участников с их подписями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(бланк списка участников</a:t>
            </a:r>
            <a:r>
              <a:rPr lang="ky-KG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Приложении 3) </a:t>
            </a:r>
          </a:p>
        </p:txBody>
      </p:sp>
    </p:spTree>
    <p:extLst>
      <p:ext uri="{BB962C8B-B14F-4D97-AF65-F5344CB8AC3E}">
        <p14:creationId xmlns:p14="http://schemas.microsoft.com/office/powerpoint/2010/main" val="4204248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71E387-9138-4E9E-3AAA-462B538B3243}"/>
              </a:ext>
            </a:extLst>
          </p:cNvPr>
          <p:cNvSpPr txBox="1"/>
          <p:nvPr/>
        </p:nvSpPr>
        <p:spPr>
          <a:xfrm>
            <a:off x="323528" y="260648"/>
            <a:ext cx="856895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lvl="0" indent="0">
              <a:buNone/>
            </a:pP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Отчет о микротренинге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(бланк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отчета 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Приложении 6)</a:t>
            </a:r>
          </a:p>
          <a:p>
            <a:pPr marL="45720" indent="0">
              <a:buNone/>
            </a:pP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6)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Две или три лучшие фотографии с микротренинга 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желательно хорошего качества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" indent="0">
              <a:buNone/>
            </a:pP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lvl="0" indent="0">
              <a:buNone/>
            </a:pP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7) Заполненные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тесты (до и после) по теме микротренинга (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бланк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теста 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Приложении 4)</a:t>
            </a:r>
          </a:p>
          <a:p>
            <a:pPr marL="45720" lvl="0" indent="0">
              <a:buNone/>
            </a:pP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8)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Заполненные анкеты для участников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" indent="0">
              <a:buNone/>
            </a:pP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9)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имеются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статьи о микротренинге из прессы и других СМИ</a:t>
            </a:r>
            <a:endParaRPr lang="ru-RU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7579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8B9E74-6D83-F455-D864-37BABD6FDB66}"/>
              </a:ext>
            </a:extLst>
          </p:cNvPr>
          <p:cNvSpPr txBox="1"/>
          <p:nvPr/>
        </p:nvSpPr>
        <p:spPr>
          <a:xfrm>
            <a:off x="611560" y="1772816"/>
            <a:ext cx="7992888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" indent="0" algn="ctr">
              <a:buNone/>
            </a:pPr>
            <a:endParaRPr lang="en-US" sz="3200" b="1" i="1" u="sng" dirty="0">
              <a:solidFill>
                <a:schemeClr val="tx1"/>
              </a:solidFill>
            </a:endParaRPr>
          </a:p>
          <a:p>
            <a:pPr marL="45720" indent="0" algn="ctr">
              <a:buNone/>
            </a:pPr>
            <a:r>
              <a:rPr lang="ru-RU" sz="3200" b="1" u="sng" dirty="0">
                <a:solidFill>
                  <a:schemeClr val="tx1"/>
                </a:solidFill>
              </a:rPr>
              <a:t>Фонд перечисляет оставшуюся сумму организатору </a:t>
            </a:r>
            <a:r>
              <a:rPr lang="ru-RU" sz="3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течение 10 рабочих дней </a:t>
            </a:r>
            <a:r>
              <a:rPr lang="ru-RU" sz="3200" b="1" u="sng" dirty="0">
                <a:solidFill>
                  <a:schemeClr val="tx1"/>
                </a:solidFill>
              </a:rPr>
              <a:t>после получения и проверки вышеуказанных документов </a:t>
            </a:r>
            <a:r>
              <a:rPr lang="ky-KG" sz="3200" b="1" u="sng" dirty="0">
                <a:solidFill>
                  <a:schemeClr val="tx1"/>
                </a:solidFill>
              </a:rPr>
              <a:t>на </a:t>
            </a:r>
            <a:r>
              <a:rPr lang="ru-RU" sz="3200" b="1" u="sng" dirty="0">
                <a:solidFill>
                  <a:schemeClr val="tx1"/>
                </a:solidFill>
              </a:rPr>
              <a:t>полноту </a:t>
            </a:r>
            <a:r>
              <a:rPr lang="ky-KG" sz="3200" b="1" u="sng" dirty="0">
                <a:solidFill>
                  <a:schemeClr val="tx1"/>
                </a:solidFill>
              </a:rPr>
              <a:t>и правильность</a:t>
            </a:r>
            <a:endParaRPr lang="ru-RU" sz="3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471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609862E-48F9-45AC-8D44-67A0268A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410164" y="685799"/>
            <a:ext cx="5308250" cy="4892676"/>
          </a:xfrm>
        </p:spPr>
        <p:txBody>
          <a:bodyPr anchor="ctr">
            <a:normAutofit/>
          </a:bodyPr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 </a:t>
            </a:r>
            <a:endParaRPr lang="ru-RU" b="1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BEC335A-D1CD-4687-AB54-7E9FEC72B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044951" y="1532691"/>
            <a:ext cx="0" cy="3198892"/>
          </a:xfrm>
          <a:prstGeom prst="line">
            <a:avLst/>
          </a:prstGeom>
          <a:ln w="19050">
            <a:solidFill>
              <a:schemeClr val="tx1"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49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8F598C-C65F-2E13-32D1-2B63E691F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23392"/>
          </a:xfrm>
        </p:spPr>
        <p:txBody>
          <a:bodyPr>
            <a:noAutofit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Краткая информация</a:t>
            </a:r>
            <a:r>
              <a:rPr lang="de-DE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отчет по </a:t>
            </a:r>
            <a:r>
              <a:rPr lang="ru-RU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микротренингам</a:t>
            </a:r>
            <a:r>
              <a:rPr lang="ru-RU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b="1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921628-6D47-48C8-B5C2-ED496958A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412776"/>
            <a:ext cx="8359080" cy="4607024"/>
          </a:xfrm>
        </p:spPr>
        <p:txBody>
          <a:bodyPr>
            <a:normAutofit fontScale="25000" lnSpcReduction="20000"/>
          </a:bodyPr>
          <a:lstStyle/>
          <a:p>
            <a:endParaRPr lang="ru-RU" sz="9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9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202</a:t>
            </a:r>
            <a:r>
              <a:rPr lang="en-US" sz="9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9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году </a:t>
            </a:r>
            <a:r>
              <a:rPr lang="ru-RU" sz="9600" b="1" dirty="0">
                <a:solidFill>
                  <a:schemeClr val="tx1"/>
                </a:solidFill>
              </a:rPr>
              <a:t>при поддержке Фонда </a:t>
            </a:r>
            <a:r>
              <a:rPr lang="ky-KG" sz="9600" b="1" dirty="0">
                <a:solidFill>
                  <a:schemeClr val="tx1"/>
                </a:solidFill>
              </a:rPr>
              <a:t>практически </a:t>
            </a:r>
            <a:r>
              <a:rPr lang="ru-RU" sz="9600" b="1" dirty="0">
                <a:solidFill>
                  <a:schemeClr val="tx1"/>
                </a:solidFill>
              </a:rPr>
              <a:t>по всей территории Кыргызской Республики было осуществлено</a:t>
            </a:r>
            <a:r>
              <a:rPr lang="de-DE" sz="9600" b="1" dirty="0">
                <a:solidFill>
                  <a:schemeClr val="tx1"/>
                </a:solidFill>
              </a:rPr>
              <a:t> </a:t>
            </a:r>
            <a:r>
              <a:rPr lang="ky-KG" sz="1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более</a:t>
            </a:r>
            <a:r>
              <a:rPr lang="en-GB" sz="1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y-KG" sz="1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40</a:t>
            </a:r>
            <a:r>
              <a:rPr lang="ru-RU" sz="11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9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микротренингов</a:t>
            </a:r>
            <a:endParaRPr lang="ru-RU" sz="9600" b="1" dirty="0">
              <a:solidFill>
                <a:schemeClr val="tx1"/>
              </a:solidFill>
            </a:endParaRPr>
          </a:p>
          <a:p>
            <a:endParaRPr lang="ru-RU" sz="9600" b="1" dirty="0">
              <a:solidFill>
                <a:schemeClr val="tx1"/>
              </a:solidFill>
            </a:endParaRPr>
          </a:p>
          <a:p>
            <a:r>
              <a:rPr lang="ru-RU" sz="11200" b="1" dirty="0">
                <a:solidFill>
                  <a:schemeClr val="tx1"/>
                </a:solidFill>
              </a:rPr>
              <a:t>1397 </a:t>
            </a:r>
            <a:r>
              <a:rPr lang="ru-RU" sz="9600" b="1" dirty="0">
                <a:solidFill>
                  <a:schemeClr val="tx1"/>
                </a:solidFill>
              </a:rPr>
              <a:t>человек, из них </a:t>
            </a:r>
            <a:r>
              <a:rPr lang="ru-RU" sz="11200" b="1" dirty="0">
                <a:solidFill>
                  <a:schemeClr val="tx1"/>
                </a:solidFill>
              </a:rPr>
              <a:t>свыше 852 </a:t>
            </a:r>
            <a:r>
              <a:rPr lang="ru-RU" sz="9600" b="1" dirty="0">
                <a:solidFill>
                  <a:schemeClr val="tx1"/>
                </a:solidFill>
              </a:rPr>
              <a:t>женщин</a:t>
            </a:r>
            <a:r>
              <a:rPr lang="ru-RU" sz="11200" b="1" dirty="0">
                <a:solidFill>
                  <a:schemeClr val="tx1"/>
                </a:solidFill>
              </a:rPr>
              <a:t> </a:t>
            </a:r>
            <a:r>
              <a:rPr lang="ru-RU" sz="9600" b="1" dirty="0">
                <a:solidFill>
                  <a:schemeClr val="tx1"/>
                </a:solidFill>
              </a:rPr>
              <a:t>приобрели нужные навыки и знания благодаря </a:t>
            </a:r>
            <a:r>
              <a:rPr lang="ru-RU" sz="9600" b="1" dirty="0" err="1">
                <a:solidFill>
                  <a:schemeClr val="tx1"/>
                </a:solidFill>
              </a:rPr>
              <a:t>микротренингам</a:t>
            </a:r>
            <a:endParaRPr lang="ru-RU" sz="9600" b="1" dirty="0">
              <a:solidFill>
                <a:schemeClr val="tx1"/>
              </a:solidFill>
            </a:endParaRPr>
          </a:p>
          <a:p>
            <a:endParaRPr lang="ru-RU" sz="9600" b="1" dirty="0">
              <a:solidFill>
                <a:schemeClr val="tx1"/>
              </a:solidFill>
            </a:endParaRPr>
          </a:p>
          <a:p>
            <a:r>
              <a:rPr lang="ru-RU" sz="9600" b="1" dirty="0">
                <a:solidFill>
                  <a:schemeClr val="tx1"/>
                </a:solidFill>
              </a:rPr>
              <a:t>За 21 год работы было проведено </a:t>
            </a:r>
            <a:r>
              <a:rPr lang="ru-RU" sz="11200" b="1" dirty="0">
                <a:solidFill>
                  <a:schemeClr val="tx1"/>
                </a:solidFill>
              </a:rPr>
              <a:t>более 540 </a:t>
            </a:r>
            <a:r>
              <a:rPr lang="ru-RU" sz="9600" b="1" dirty="0" err="1">
                <a:solidFill>
                  <a:schemeClr val="tx1"/>
                </a:solidFill>
              </a:rPr>
              <a:t>микротренингов</a:t>
            </a:r>
            <a:r>
              <a:rPr lang="ru-RU" sz="9600" b="1" dirty="0">
                <a:solidFill>
                  <a:schemeClr val="tx1"/>
                </a:solidFill>
              </a:rPr>
              <a:t> при поддержке Фонда </a:t>
            </a:r>
            <a:r>
              <a:rPr lang="ru-RU" sz="9600" b="1" dirty="0" err="1">
                <a:solidFill>
                  <a:schemeClr val="tx1"/>
                </a:solidFill>
              </a:rPr>
              <a:t>Ханнса</a:t>
            </a:r>
            <a:r>
              <a:rPr lang="ru-RU" sz="9600" b="1" dirty="0">
                <a:solidFill>
                  <a:schemeClr val="tx1"/>
                </a:solidFill>
              </a:rPr>
              <a:t> Зайделя.</a:t>
            </a:r>
            <a:r>
              <a:rPr lang="de-DE" sz="9600" b="1" dirty="0">
                <a:solidFill>
                  <a:schemeClr val="tx1"/>
                </a:solidFill>
              </a:rPr>
              <a:t> </a:t>
            </a:r>
            <a:r>
              <a:rPr lang="ru-RU" sz="9600" b="1" dirty="0">
                <a:solidFill>
                  <a:schemeClr val="tx1"/>
                </a:solidFill>
              </a:rPr>
              <a:t>Свыше</a:t>
            </a:r>
            <a:r>
              <a:rPr lang="ru-RU" sz="11200" b="1" dirty="0">
                <a:solidFill>
                  <a:schemeClr val="tx1"/>
                </a:solidFill>
              </a:rPr>
              <a:t> 17.698 </a:t>
            </a:r>
            <a:r>
              <a:rPr lang="ru-RU" sz="9600" b="1" dirty="0">
                <a:solidFill>
                  <a:schemeClr val="tx1"/>
                </a:solidFill>
              </a:rPr>
              <a:t>человек, из них свыше</a:t>
            </a:r>
            <a:r>
              <a:rPr lang="ru-RU" sz="11200" b="1" dirty="0">
                <a:solidFill>
                  <a:schemeClr val="tx1"/>
                </a:solidFill>
              </a:rPr>
              <a:t> 8205 </a:t>
            </a:r>
            <a:r>
              <a:rPr lang="ru-RU" sz="9600" b="1" dirty="0">
                <a:solidFill>
                  <a:schemeClr val="tx1"/>
                </a:solidFill>
              </a:rPr>
              <a:t>женщин приобрели нужные навыки и знания благодаря </a:t>
            </a:r>
            <a:r>
              <a:rPr lang="ru-RU" sz="9600" b="1" dirty="0" err="1">
                <a:solidFill>
                  <a:schemeClr val="tx1"/>
                </a:solidFill>
              </a:rPr>
              <a:t>микротренингам</a:t>
            </a:r>
            <a:r>
              <a:rPr lang="ru-RU" sz="9600" b="1" dirty="0">
                <a:solidFill>
                  <a:schemeClr val="tx1"/>
                </a:solidFill>
              </a:rPr>
              <a:t> </a:t>
            </a:r>
          </a:p>
          <a:p>
            <a:endParaRPr lang="ru-RU" sz="5100" b="1" i="1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48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C1D7EB-95D7-87FF-4F5E-3D6B562BB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879376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Кто может проводить </a:t>
            </a:r>
            <a:b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Микротренинг</a:t>
            </a: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EDB0D77-48BF-AC0A-3D73-766E5123F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556792"/>
            <a:ext cx="8287072" cy="4463008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endParaRPr lang="ru-RU" sz="32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Aft>
                <a:spcPts val="600"/>
              </a:spcAft>
            </a:pPr>
            <a:r>
              <a:rPr lang="ru-RU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Микротренинг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может проводить </a:t>
            </a:r>
            <a:r>
              <a:rPr lang="ru-RU" sz="3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любой выпускник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образовательных программ Фонда</a:t>
            </a:r>
          </a:p>
          <a:p>
            <a:pPr>
              <a:spcAft>
                <a:spcPts val="600"/>
              </a:spcAft>
            </a:pP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этого необходимо следовать правилам, установленным в Положении о </a:t>
            </a:r>
            <a:r>
              <a:rPr lang="ru-RU" sz="32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микротренингах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6749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78EC1-767C-BCBF-D7C8-B81A8BCBE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32656"/>
            <a:ext cx="8077200" cy="100811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Какие темы могут быть использованы?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38EF56-59F5-2450-A7B4-D665E39A5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340768"/>
            <a:ext cx="8359080" cy="467903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endParaRPr lang="ru-RU" sz="1800" b="1" i="1" dirty="0">
              <a:solidFill>
                <a:schemeClr val="tx1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Прежде всего темы для </a:t>
            </a:r>
            <a:r>
              <a:rPr lang="ru-RU" sz="3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микротренингов</a:t>
            </a: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должны быть вне политики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</a:t>
            </a:r>
            <a:r>
              <a:rPr lang="ru-RU" sz="3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микротренинга</a:t>
            </a:r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должно соответствовать утвержденной программе</a:t>
            </a:r>
          </a:p>
          <a:p>
            <a:pPr lvl="0"/>
            <a:r>
              <a:rPr lang="ky-KG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всех раздаточных и презентационных материалах должен быть размещен логотип Фонда, также должно быть указано, что микротренинг проводится при поддержке Фонда</a:t>
            </a:r>
            <a:endParaRPr lang="ru-RU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7892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27D08F-D470-DD3C-46E5-E5EEFF7BE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1023392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 подачи заявки 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899CA0C-0BF5-22C3-A006-EE7DC50290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556792"/>
            <a:ext cx="8077200" cy="4463008"/>
          </a:xfrm>
        </p:spPr>
        <p:txBody>
          <a:bodyPr/>
          <a:lstStyle/>
          <a:p>
            <a:r>
              <a:rPr lang="ky-KG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выпускник хочет организовать микротренинг при поддержке Фонда, он должен как минимум за 30 календарных дней до проведения микротренинга отправить в Фонд на адрес </a:t>
            </a:r>
            <a:r>
              <a:rPr lang="ky-KG" sz="3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Asanova-A@hss.de</a:t>
            </a:r>
            <a:r>
              <a:rPr lang="ky-KG" sz="3200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y-KG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следующие документы: 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8373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0F940417-CA34-19A3-1D82-AE431D02B492}"/>
              </a:ext>
            </a:extLst>
          </p:cNvPr>
          <p:cNvSpPr txBox="1"/>
          <p:nvPr/>
        </p:nvSpPr>
        <p:spPr>
          <a:xfrm>
            <a:off x="395536" y="548680"/>
            <a:ext cx="820891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lvl="0" indent="-514350">
              <a:buAutoNum type="arabicParenR"/>
            </a:pPr>
            <a:r>
              <a:rPr lang="ky-KG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Заявка на проведение микротренинга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(бланк </a:t>
            </a:r>
            <a:r>
              <a:rPr lang="ky-KG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заявки 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Приложении 1)</a:t>
            </a:r>
          </a:p>
          <a:p>
            <a:pPr lvl="0"/>
            <a:b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2) </a:t>
            </a:r>
            <a:r>
              <a:rPr lang="ky-KG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микротренинга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y-KG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раздаточные материалы в электронном виде 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(бланк </a:t>
            </a:r>
            <a:r>
              <a:rPr lang="ky-KG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программы 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Приложении 2)</a:t>
            </a:r>
          </a:p>
          <a:p>
            <a:pPr lvl="0"/>
            <a:b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 Список участников без подписей (бланк списка участников в Приложении 3) </a:t>
            </a:r>
          </a:p>
          <a:p>
            <a:pPr lvl="0"/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ky-KG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 Тест по теме микротренинга 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(бланк </a:t>
            </a:r>
            <a:r>
              <a:rPr lang="ky-KG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теста 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Приложении 4)</a:t>
            </a:r>
          </a:p>
          <a:p>
            <a:pPr marL="0" lvl="0" indent="0">
              <a:buNone/>
            </a:pPr>
            <a:endParaRPr lang="ru-RU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5) </a:t>
            </a:r>
            <a:r>
              <a:rPr lang="ky-KG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 микротренинга 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(бланк </a:t>
            </a:r>
            <a:r>
              <a:rPr lang="ky-KG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бюджета 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Приложении </a:t>
            </a:r>
            <a:r>
              <a:rPr lang="ky-KG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580717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96F4820-9981-8CB1-D938-EE1C7F584044}"/>
              </a:ext>
            </a:extLst>
          </p:cNvPr>
          <p:cNvSpPr txBox="1"/>
          <p:nvPr/>
        </p:nvSpPr>
        <p:spPr>
          <a:xfrm>
            <a:off x="323528" y="404664"/>
            <a:ext cx="8496944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Лимит финансирования Фондом: не выше 1000 </a:t>
            </a: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сом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1 человек/день (например, при однодневном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микротренинге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 участников бюджет не должен превышать 20.000 сом)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Собственный вклад местных органов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напр. помещение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оборудование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приветствуется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Фонд НЕ финансирует следующие расходы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аренда помещения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оборудование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траспортные расходы </a:t>
            </a:r>
            <a:r>
              <a:rPr lang="ky-KG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участников</a:t>
            </a:r>
            <a:r>
              <a:rPr lang="ru-RU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8427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C3A53A7-E2FD-F58E-1E3A-F370E56E33CE}"/>
              </a:ext>
            </a:extLst>
          </p:cNvPr>
          <p:cNvSpPr txBox="1"/>
          <p:nvPr/>
        </p:nvSpPr>
        <p:spPr>
          <a:xfrm>
            <a:off x="467544" y="332656"/>
            <a:ext cx="8352928" cy="64940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y-KG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Тренерами могут быть стипендиаты ФХЗ.</a:t>
            </a:r>
          </a:p>
          <a:p>
            <a:r>
              <a:rPr lang="ky-KG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Гонорар для стипендиатов не предусмотрен. Могут быть возмещены транспортные расходы и расходы на проживание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.</a:t>
            </a:r>
            <a:endParaRPr lang="ky-KG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ky-KG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  <a:p>
            <a:r>
              <a:rPr lang="ky-KG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Во избежание конфликта интересов, материалы для микротренингов, обеды и т.д. (т.е. расходы, финансируемые Фондом) не должны приобретаться у членов семьи, родственников организаторов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.</a:t>
            </a:r>
            <a:endParaRPr lang="ru-RU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9119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F011DD0-0086-F1D7-B9E9-E17D57065D00}"/>
              </a:ext>
            </a:extLst>
          </p:cNvPr>
          <p:cNvSpPr txBox="1"/>
          <p:nvPr/>
        </p:nvSpPr>
        <p:spPr>
          <a:xfrm>
            <a:off x="251520" y="260648"/>
            <a:ext cx="8640960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buNone/>
            </a:pP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 получения согласия Фонда на поддержку микротренинга выпускник должен еще раз сообщить Фонду окончательную дату проведения микротренинга 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ky-KG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 этого Фонд перечисляет выпускнику аванс в размере 50% от общей суммы бюджета микротренинга и отправляет сертификаты (в электронном или распечатанном виде) и анкету для участников. Данная анкета должна быть распечатана в хорошем качестве</a:t>
            </a:r>
            <a:r>
              <a:rPr lang="ru-RU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ky-KG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Запрещается ксерокопировать анкету</a:t>
            </a:r>
            <a:endParaRPr lang="ru-RU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3614736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TM04033921[[fn=Дамаск]]</Template>
  <TotalTime>439</TotalTime>
  <Words>583</Words>
  <Application>Microsoft Office PowerPoint</Application>
  <PresentationFormat>Экран (4:3)</PresentationFormat>
  <Paragraphs>61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Calibri</vt:lpstr>
      <vt:lpstr>Century Gothic</vt:lpstr>
      <vt:lpstr>Times New Roman</vt:lpstr>
      <vt:lpstr>Wingdings 3</vt:lpstr>
      <vt:lpstr>Сектор</vt:lpstr>
      <vt:lpstr>Проведение микротренингов выпускниками  Фонда Ханнса Зайделя</vt:lpstr>
      <vt:lpstr>Краткая информация-отчет по микротренингам  </vt:lpstr>
      <vt:lpstr>Кто может проводить  Микротренинг?</vt:lpstr>
      <vt:lpstr>Какие темы могут быть использованы?</vt:lpstr>
      <vt:lpstr>Порядок подачи заявки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Проведение микротренингов выпускников  Фонда Ханнса Зайделя</dc:title>
  <dc:creator>Sanzhar Kadyrakunov</dc:creator>
  <cp:lastModifiedBy>Alia Asanova</cp:lastModifiedBy>
  <cp:revision>89</cp:revision>
  <cp:lastPrinted>2020-02-06T07:53:58Z</cp:lastPrinted>
  <dcterms:created xsi:type="dcterms:W3CDTF">2020-02-05T04:57:59Z</dcterms:created>
  <dcterms:modified xsi:type="dcterms:W3CDTF">2024-02-02T09:24:23Z</dcterms:modified>
</cp:coreProperties>
</file>