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432" r:id="rId2"/>
    <p:sldId id="468" r:id="rId3"/>
    <p:sldId id="470" r:id="rId4"/>
    <p:sldId id="471" r:id="rId5"/>
    <p:sldId id="494" r:id="rId6"/>
    <p:sldId id="473" r:id="rId7"/>
    <p:sldId id="474" r:id="rId8"/>
    <p:sldId id="475" r:id="rId9"/>
    <p:sldId id="476" r:id="rId10"/>
    <p:sldId id="477" r:id="rId11"/>
    <p:sldId id="478" r:id="rId12"/>
    <p:sldId id="479" r:id="rId13"/>
    <p:sldId id="481" r:id="rId14"/>
    <p:sldId id="491" r:id="rId15"/>
    <p:sldId id="493" r:id="rId16"/>
    <p:sldId id="492" r:id="rId17"/>
    <p:sldId id="485" r:id="rId18"/>
    <p:sldId id="486" r:id="rId19"/>
    <p:sldId id="487" r:id="rId20"/>
    <p:sldId id="488" r:id="rId21"/>
    <p:sldId id="440" r:id="rId22"/>
    <p:sldId id="257" r:id="rId23"/>
    <p:sldId id="259" r:id="rId24"/>
    <p:sldId id="441" r:id="rId25"/>
    <p:sldId id="500" r:id="rId26"/>
    <p:sldId id="495" r:id="rId27"/>
    <p:sldId id="496" r:id="rId28"/>
    <p:sldId id="299" r:id="rId29"/>
    <p:sldId id="442" r:id="rId30"/>
    <p:sldId id="443" r:id="rId31"/>
    <p:sldId id="318" r:id="rId32"/>
    <p:sldId id="322" r:id="rId33"/>
    <p:sldId id="497" r:id="rId34"/>
    <p:sldId id="498" r:id="rId35"/>
    <p:sldId id="444" r:id="rId36"/>
    <p:sldId id="337" r:id="rId37"/>
    <p:sldId id="339" r:id="rId38"/>
    <p:sldId id="345" r:id="rId39"/>
    <p:sldId id="465" r:id="rId40"/>
    <p:sldId id="466" r:id="rId41"/>
    <p:sldId id="340" r:id="rId42"/>
    <p:sldId id="346" r:id="rId43"/>
    <p:sldId id="461" r:id="rId44"/>
    <p:sldId id="467" r:id="rId4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55" autoAdjust="0"/>
    <p:restoredTop sz="94660"/>
  </p:normalViewPr>
  <p:slideViewPr>
    <p:cSldViewPr>
      <p:cViewPr varScale="1">
        <p:scale>
          <a:sx n="69" d="100"/>
          <a:sy n="69" d="100"/>
        </p:scale>
        <p:origin x="122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Лист1!$C$22</c:f>
              <c:strCache>
                <c:ptCount val="1"/>
                <c:pt idx="0">
                  <c:v>Всего расходов (тыс. сом)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Лист1!$B$23:$B$29</c:f>
              <c:strCache>
                <c:ptCount val="7"/>
                <c:pt idx="0">
                  <c:v>Нарынская</c:v>
                </c:pt>
                <c:pt idx="1">
                  <c:v>Ошская </c:v>
                </c:pt>
                <c:pt idx="2">
                  <c:v>Джалал-Абадская</c:v>
                </c:pt>
                <c:pt idx="3">
                  <c:v>Чуйская</c:v>
                </c:pt>
                <c:pt idx="4">
                  <c:v>Иссык-Кульская</c:v>
                </c:pt>
                <c:pt idx="5">
                  <c:v>Баткенская </c:v>
                </c:pt>
                <c:pt idx="6">
                  <c:v>Таласская</c:v>
                </c:pt>
              </c:strCache>
            </c:strRef>
          </c:cat>
          <c:val>
            <c:numRef>
              <c:f>Лист1!$C$23:$C$29</c:f>
              <c:numCache>
                <c:formatCode>#,##0</c:formatCode>
                <c:ptCount val="7"/>
                <c:pt idx="0">
                  <c:v>1053797.7</c:v>
                </c:pt>
                <c:pt idx="1">
                  <c:v>2851476.3</c:v>
                </c:pt>
                <c:pt idx="2">
                  <c:v>2267323.9</c:v>
                </c:pt>
                <c:pt idx="3">
                  <c:v>2710450.2</c:v>
                </c:pt>
                <c:pt idx="4">
                  <c:v>1494957.5</c:v>
                </c:pt>
                <c:pt idx="5">
                  <c:v>793977.9</c:v>
                </c:pt>
                <c:pt idx="6">
                  <c:v>1006299.4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34-4258-A25E-82C0B6BA2DE9}"/>
            </c:ext>
          </c:extLst>
        </c:ser>
        <c:ser>
          <c:idx val="1"/>
          <c:order val="1"/>
          <c:tx>
            <c:strRef>
              <c:f>Лист1!$D$22</c:f>
              <c:strCache>
                <c:ptCount val="1"/>
                <c:pt idx="0">
                  <c:v>Активы и прочие в структуре местных бюджетов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Лист1!$B$23:$B$29</c:f>
              <c:strCache>
                <c:ptCount val="7"/>
                <c:pt idx="0">
                  <c:v>Нарынская</c:v>
                </c:pt>
                <c:pt idx="1">
                  <c:v>Ошская </c:v>
                </c:pt>
                <c:pt idx="2">
                  <c:v>Джалал-Абадская</c:v>
                </c:pt>
                <c:pt idx="3">
                  <c:v>Чуйская</c:v>
                </c:pt>
                <c:pt idx="4">
                  <c:v>Иссык-Кульская</c:v>
                </c:pt>
                <c:pt idx="5">
                  <c:v>Баткенская </c:v>
                </c:pt>
                <c:pt idx="6">
                  <c:v>Таласская</c:v>
                </c:pt>
              </c:strCache>
            </c:strRef>
          </c:cat>
          <c:val>
            <c:numRef>
              <c:f>Лист1!$D$23:$D$29</c:f>
              <c:numCache>
                <c:formatCode>#,##0.00</c:formatCode>
                <c:ptCount val="7"/>
                <c:pt idx="0">
                  <c:v>93656.6</c:v>
                </c:pt>
                <c:pt idx="1">
                  <c:v>472350.3</c:v>
                </c:pt>
                <c:pt idx="2">
                  <c:v>561018.69999999995</c:v>
                </c:pt>
                <c:pt idx="3">
                  <c:v>674432.8</c:v>
                </c:pt>
                <c:pt idx="4">
                  <c:v>385017</c:v>
                </c:pt>
                <c:pt idx="5">
                  <c:v>220145.3</c:v>
                </c:pt>
                <c:pt idx="6">
                  <c:v>385588.6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34-4258-A25E-82C0B6BA2D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69"/>
        <c:axId val="421179824"/>
        <c:axId val="421182120"/>
      </c:barChart>
      <c:lineChart>
        <c:grouping val="standard"/>
        <c:varyColors val="0"/>
        <c:ser>
          <c:idx val="2"/>
          <c:order val="2"/>
          <c:tx>
            <c:strRef>
              <c:f>Лист1!$E$22</c:f>
              <c:strCache>
                <c:ptCount val="1"/>
                <c:pt idx="0">
                  <c:v>Доля активов и прочих в структуре местных бюджетов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Лист1!$B$23:$B$29</c:f>
              <c:strCache>
                <c:ptCount val="7"/>
                <c:pt idx="0">
                  <c:v>Нарынская</c:v>
                </c:pt>
                <c:pt idx="1">
                  <c:v>Ошская </c:v>
                </c:pt>
                <c:pt idx="2">
                  <c:v>Джалал-Абадская</c:v>
                </c:pt>
                <c:pt idx="3">
                  <c:v>Чуйская</c:v>
                </c:pt>
                <c:pt idx="4">
                  <c:v>Иссык-Кульская</c:v>
                </c:pt>
                <c:pt idx="5">
                  <c:v>Баткенская </c:v>
                </c:pt>
                <c:pt idx="6">
                  <c:v>Таласская</c:v>
                </c:pt>
              </c:strCache>
            </c:strRef>
          </c:cat>
          <c:val>
            <c:numRef>
              <c:f>Лист1!$E$23:$E$29</c:f>
              <c:numCache>
                <c:formatCode>0.00%</c:formatCode>
                <c:ptCount val="7"/>
                <c:pt idx="0">
                  <c:v>8.8999999999999996E-2</c:v>
                </c:pt>
                <c:pt idx="1">
                  <c:v>0.16600000000000001</c:v>
                </c:pt>
                <c:pt idx="2">
                  <c:v>0.247</c:v>
                </c:pt>
                <c:pt idx="3">
                  <c:v>0.249</c:v>
                </c:pt>
                <c:pt idx="4">
                  <c:v>0.25800000000000001</c:v>
                </c:pt>
                <c:pt idx="5">
                  <c:v>0.27700000000000002</c:v>
                </c:pt>
                <c:pt idx="6">
                  <c:v>0.38300000000000001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34-4258-A25E-82C0B6BA2D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21180152"/>
        <c:axId val="421181464"/>
      </c:lineChart>
      <c:catAx>
        <c:axId val="421179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1182120"/>
        <c:crosses val="autoZero"/>
        <c:auto val="1"/>
        <c:lblAlgn val="ctr"/>
        <c:lblOffset val="100"/>
        <c:noMultiLvlLbl val="0"/>
      </c:catAx>
      <c:valAx>
        <c:axId val="421182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1179824"/>
        <c:crosses val="autoZero"/>
        <c:crossBetween val="between"/>
      </c:valAx>
      <c:valAx>
        <c:axId val="421181464"/>
        <c:scaling>
          <c:orientation val="minMax"/>
        </c:scaling>
        <c:delete val="0"/>
        <c:axPos val="r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1180152"/>
        <c:crosses val="max"/>
        <c:crossBetween val="between"/>
      </c:valAx>
      <c:catAx>
        <c:axId val="4211801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211814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Лист1!$C$50</c:f>
              <c:strCache>
                <c:ptCount val="1"/>
                <c:pt idx="0">
                  <c:v>Объем ВТ на 1 человека (сом/чел)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Лист1!$B$51:$B$57</c:f>
              <c:strCache>
                <c:ptCount val="7"/>
                <c:pt idx="0">
                  <c:v>Баткенская </c:v>
                </c:pt>
                <c:pt idx="1">
                  <c:v>Нарынская</c:v>
                </c:pt>
                <c:pt idx="2">
                  <c:v>Ошская </c:v>
                </c:pt>
                <c:pt idx="3">
                  <c:v>Таласская</c:v>
                </c:pt>
                <c:pt idx="4">
                  <c:v>Иссык-Кульская</c:v>
                </c:pt>
                <c:pt idx="5">
                  <c:v>Джалал-Абадская</c:v>
                </c:pt>
                <c:pt idx="6">
                  <c:v>Чуйская</c:v>
                </c:pt>
              </c:strCache>
            </c:strRef>
          </c:cat>
          <c:val>
            <c:numRef>
              <c:f>Лист1!$C$51:$C$57</c:f>
              <c:numCache>
                <c:formatCode>0</c:formatCode>
                <c:ptCount val="7"/>
                <c:pt idx="0">
                  <c:v>1064.8346303501946</c:v>
                </c:pt>
                <c:pt idx="1">
                  <c:v>838.86670169907165</c:v>
                </c:pt>
                <c:pt idx="2">
                  <c:v>717.47826086956525</c:v>
                </c:pt>
                <c:pt idx="3">
                  <c:v>704.98354661791598</c:v>
                </c:pt>
                <c:pt idx="4">
                  <c:v>503.42867756315013</c:v>
                </c:pt>
                <c:pt idx="5">
                  <c:v>382.55430019172832</c:v>
                </c:pt>
                <c:pt idx="6">
                  <c:v>307.07120800973144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45-402C-8D41-55701729DE7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59002704"/>
        <c:axId val="414791896"/>
      </c:barChart>
      <c:catAx>
        <c:axId val="3590027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4791896"/>
        <c:crosses val="autoZero"/>
        <c:auto val="1"/>
        <c:lblAlgn val="ctr"/>
        <c:lblOffset val="100"/>
        <c:noMultiLvlLbl val="0"/>
      </c:catAx>
      <c:valAx>
        <c:axId val="414791896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359002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7B5C44-DE9A-4F23-A2B9-58615653A10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0BC84B4-E66E-40A2-B2C2-14A7EE4EC776}">
      <dgm:prSet phldrT="[Текст]"/>
      <dgm:spPr/>
      <dgm:t>
        <a:bodyPr/>
        <a:lstStyle/>
        <a:p>
          <a:r>
            <a:rPr lang="ru-RU" b="1" dirty="0" smtClean="0"/>
            <a:t>МАМЛЕКЕТТИК БЮДЖЕТ</a:t>
          </a:r>
          <a:endParaRPr lang="ru-RU" b="1" dirty="0"/>
        </a:p>
      </dgm:t>
    </dgm:pt>
    <dgm:pt modelId="{15272599-0043-4A00-A1E8-145641CFC08D}" type="parTrans" cxnId="{5D6297C9-29B8-4A02-8534-778038F7D916}">
      <dgm:prSet/>
      <dgm:spPr/>
      <dgm:t>
        <a:bodyPr/>
        <a:lstStyle/>
        <a:p>
          <a:endParaRPr lang="ru-RU"/>
        </a:p>
      </dgm:t>
    </dgm:pt>
    <dgm:pt modelId="{62E821BA-0340-49B9-825E-9900150345B5}" type="sibTrans" cxnId="{5D6297C9-29B8-4A02-8534-778038F7D916}">
      <dgm:prSet/>
      <dgm:spPr/>
      <dgm:t>
        <a:bodyPr/>
        <a:lstStyle/>
        <a:p>
          <a:endParaRPr lang="ru-RU"/>
        </a:p>
      </dgm:t>
    </dgm:pt>
    <dgm:pt modelId="{16CB9F9A-E031-4399-9BAE-C58FF79D07E1}">
      <dgm:prSet phldrT="[Текст]"/>
      <dgm:spPr/>
      <dgm:t>
        <a:bodyPr/>
        <a:lstStyle/>
        <a:p>
          <a:r>
            <a:rPr lang="ru-RU" b="1" dirty="0" smtClean="0"/>
            <a:t>РЕСПУБЛИКАЛЫК</a:t>
          </a:r>
          <a:endParaRPr lang="ru-RU" b="1" dirty="0"/>
        </a:p>
        <a:p>
          <a:r>
            <a:rPr lang="ru-RU" b="1" dirty="0"/>
            <a:t>БЮДЖЕТ</a:t>
          </a:r>
        </a:p>
      </dgm:t>
    </dgm:pt>
    <dgm:pt modelId="{7D088709-437E-4FBA-823E-286C1B6AC4C7}" type="parTrans" cxnId="{19287E76-CB40-40F8-A58A-8242D33C1821}">
      <dgm:prSet/>
      <dgm:spPr/>
      <dgm:t>
        <a:bodyPr/>
        <a:lstStyle/>
        <a:p>
          <a:endParaRPr lang="ru-RU"/>
        </a:p>
      </dgm:t>
    </dgm:pt>
    <dgm:pt modelId="{A9283511-E9DF-4952-A5DA-C7084FD11B2F}" type="sibTrans" cxnId="{19287E76-CB40-40F8-A58A-8242D33C1821}">
      <dgm:prSet/>
      <dgm:spPr/>
      <dgm:t>
        <a:bodyPr/>
        <a:lstStyle/>
        <a:p>
          <a:endParaRPr lang="ru-RU"/>
        </a:p>
      </dgm:t>
    </dgm:pt>
    <dgm:pt modelId="{D415AD9F-241D-4DC9-A7E7-D80145F69928}">
      <dgm:prSet phldrT="[Текст]"/>
      <dgm:spPr/>
      <dgm:t>
        <a:bodyPr/>
        <a:lstStyle/>
        <a:p>
          <a:r>
            <a:rPr lang="ky-KG" b="1" dirty="0" smtClean="0"/>
            <a:t>ЖЕРГИЛИКТҮҮ</a:t>
          </a:r>
          <a:endParaRPr lang="ru-RU" b="1" dirty="0"/>
        </a:p>
        <a:p>
          <a:r>
            <a:rPr lang="ru-RU" b="1" dirty="0"/>
            <a:t>БЮДЖЕТ</a:t>
          </a:r>
        </a:p>
      </dgm:t>
    </dgm:pt>
    <dgm:pt modelId="{B85CECBA-D2BF-4015-820D-3878DBE1202C}" type="parTrans" cxnId="{3B28A5C1-F5EE-4CB4-BBBA-71AB393573F5}">
      <dgm:prSet/>
      <dgm:spPr/>
      <dgm:t>
        <a:bodyPr/>
        <a:lstStyle/>
        <a:p>
          <a:endParaRPr lang="ru-RU"/>
        </a:p>
      </dgm:t>
    </dgm:pt>
    <dgm:pt modelId="{EBD88FBF-C9CA-4D75-9FDD-3EEA5D7C5787}" type="sibTrans" cxnId="{3B28A5C1-F5EE-4CB4-BBBA-71AB393573F5}">
      <dgm:prSet/>
      <dgm:spPr/>
      <dgm:t>
        <a:bodyPr/>
        <a:lstStyle/>
        <a:p>
          <a:endParaRPr lang="ru-RU"/>
        </a:p>
      </dgm:t>
    </dgm:pt>
    <dgm:pt modelId="{FCACD1EC-CFDB-4B5B-B81A-65BA3E80C4FE}" type="pres">
      <dgm:prSet presAssocID="{DA7B5C44-DE9A-4F23-A2B9-58615653A10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412C50F-B239-46B2-971A-963DC3216178}" type="pres">
      <dgm:prSet presAssocID="{60BC84B4-E66E-40A2-B2C2-14A7EE4EC776}" presName="hierRoot1" presStyleCnt="0"/>
      <dgm:spPr/>
    </dgm:pt>
    <dgm:pt modelId="{72B8E199-8331-4539-BE3C-E9F1ABC70A89}" type="pres">
      <dgm:prSet presAssocID="{60BC84B4-E66E-40A2-B2C2-14A7EE4EC776}" presName="composite" presStyleCnt="0"/>
      <dgm:spPr/>
    </dgm:pt>
    <dgm:pt modelId="{AB05DF16-B289-4170-9450-957C1D2C80AF}" type="pres">
      <dgm:prSet presAssocID="{60BC84B4-E66E-40A2-B2C2-14A7EE4EC776}" presName="background" presStyleLbl="node0" presStyleIdx="0" presStyleCnt="1"/>
      <dgm:spPr/>
    </dgm:pt>
    <dgm:pt modelId="{D7CFB630-0297-4C88-9FBF-D62F50951863}" type="pres">
      <dgm:prSet presAssocID="{60BC84B4-E66E-40A2-B2C2-14A7EE4EC77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BCB60BE-CE63-48EF-9686-AEA18A006F74}" type="pres">
      <dgm:prSet presAssocID="{60BC84B4-E66E-40A2-B2C2-14A7EE4EC776}" presName="hierChild2" presStyleCnt="0"/>
      <dgm:spPr/>
    </dgm:pt>
    <dgm:pt modelId="{B0FAD75F-6FC1-48BE-A65E-BCB1D6601223}" type="pres">
      <dgm:prSet presAssocID="{7D088709-437E-4FBA-823E-286C1B6AC4C7}" presName="Name10" presStyleLbl="parChTrans1D2" presStyleIdx="0" presStyleCnt="2"/>
      <dgm:spPr/>
      <dgm:t>
        <a:bodyPr/>
        <a:lstStyle/>
        <a:p>
          <a:endParaRPr lang="ru-RU"/>
        </a:p>
      </dgm:t>
    </dgm:pt>
    <dgm:pt modelId="{0341555A-468E-4891-BC74-9CE433FB001D}" type="pres">
      <dgm:prSet presAssocID="{16CB9F9A-E031-4399-9BAE-C58FF79D07E1}" presName="hierRoot2" presStyleCnt="0"/>
      <dgm:spPr/>
    </dgm:pt>
    <dgm:pt modelId="{AD9CAE2D-9A9C-4FB8-8151-D1EEFC12D095}" type="pres">
      <dgm:prSet presAssocID="{16CB9F9A-E031-4399-9BAE-C58FF79D07E1}" presName="composite2" presStyleCnt="0"/>
      <dgm:spPr/>
    </dgm:pt>
    <dgm:pt modelId="{BBA01C49-E8E7-461A-92B3-A5B271308F39}" type="pres">
      <dgm:prSet presAssocID="{16CB9F9A-E031-4399-9BAE-C58FF79D07E1}" presName="background2" presStyleLbl="node2" presStyleIdx="0" presStyleCnt="2"/>
      <dgm:spPr/>
    </dgm:pt>
    <dgm:pt modelId="{E14459F5-B213-4EBD-9CAD-8A02C5147C6E}" type="pres">
      <dgm:prSet presAssocID="{16CB9F9A-E031-4399-9BAE-C58FF79D07E1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1A4AFF4-0E1C-456D-ACA4-253ED5380AA6}" type="pres">
      <dgm:prSet presAssocID="{16CB9F9A-E031-4399-9BAE-C58FF79D07E1}" presName="hierChild3" presStyleCnt="0"/>
      <dgm:spPr/>
    </dgm:pt>
    <dgm:pt modelId="{4446929E-E700-45C2-9E2C-E2F7E62684BA}" type="pres">
      <dgm:prSet presAssocID="{B85CECBA-D2BF-4015-820D-3878DBE1202C}" presName="Name10" presStyleLbl="parChTrans1D2" presStyleIdx="1" presStyleCnt="2"/>
      <dgm:spPr/>
      <dgm:t>
        <a:bodyPr/>
        <a:lstStyle/>
        <a:p>
          <a:endParaRPr lang="ru-RU"/>
        </a:p>
      </dgm:t>
    </dgm:pt>
    <dgm:pt modelId="{119B57A8-2541-499B-80AA-5531323E37EE}" type="pres">
      <dgm:prSet presAssocID="{D415AD9F-241D-4DC9-A7E7-D80145F69928}" presName="hierRoot2" presStyleCnt="0"/>
      <dgm:spPr/>
    </dgm:pt>
    <dgm:pt modelId="{3B51ECB6-6909-48CC-8C80-A33E5F3BD7C5}" type="pres">
      <dgm:prSet presAssocID="{D415AD9F-241D-4DC9-A7E7-D80145F69928}" presName="composite2" presStyleCnt="0"/>
      <dgm:spPr/>
    </dgm:pt>
    <dgm:pt modelId="{312BBC95-E2BF-4086-9709-B95D7673940D}" type="pres">
      <dgm:prSet presAssocID="{D415AD9F-241D-4DC9-A7E7-D80145F69928}" presName="background2" presStyleLbl="node2" presStyleIdx="1" presStyleCnt="2"/>
      <dgm:spPr/>
    </dgm:pt>
    <dgm:pt modelId="{1264B594-E3EE-4062-B640-30CFACCCC344}" type="pres">
      <dgm:prSet presAssocID="{D415AD9F-241D-4DC9-A7E7-D80145F69928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D7C975E-F28D-4BED-8727-65837FD953DC}" type="pres">
      <dgm:prSet presAssocID="{D415AD9F-241D-4DC9-A7E7-D80145F69928}" presName="hierChild3" presStyleCnt="0"/>
      <dgm:spPr/>
    </dgm:pt>
  </dgm:ptLst>
  <dgm:cxnLst>
    <dgm:cxn modelId="{CD8F850C-7F4D-4ECD-90A9-0C2C8CE0E558}" type="presOf" srcId="{7D088709-437E-4FBA-823E-286C1B6AC4C7}" destId="{B0FAD75F-6FC1-48BE-A65E-BCB1D6601223}" srcOrd="0" destOrd="0" presId="urn:microsoft.com/office/officeart/2005/8/layout/hierarchy1"/>
    <dgm:cxn modelId="{21141ACD-9F57-4C63-8402-DA0904800168}" type="presOf" srcId="{16CB9F9A-E031-4399-9BAE-C58FF79D07E1}" destId="{E14459F5-B213-4EBD-9CAD-8A02C5147C6E}" srcOrd="0" destOrd="0" presId="urn:microsoft.com/office/officeart/2005/8/layout/hierarchy1"/>
    <dgm:cxn modelId="{5D6297C9-29B8-4A02-8534-778038F7D916}" srcId="{DA7B5C44-DE9A-4F23-A2B9-58615653A108}" destId="{60BC84B4-E66E-40A2-B2C2-14A7EE4EC776}" srcOrd="0" destOrd="0" parTransId="{15272599-0043-4A00-A1E8-145641CFC08D}" sibTransId="{62E821BA-0340-49B9-825E-9900150345B5}"/>
    <dgm:cxn modelId="{67B0A528-2F23-44BB-BAA9-F8A57E357D4E}" type="presOf" srcId="{B85CECBA-D2BF-4015-820D-3878DBE1202C}" destId="{4446929E-E700-45C2-9E2C-E2F7E62684BA}" srcOrd="0" destOrd="0" presId="urn:microsoft.com/office/officeart/2005/8/layout/hierarchy1"/>
    <dgm:cxn modelId="{3B28A5C1-F5EE-4CB4-BBBA-71AB393573F5}" srcId="{60BC84B4-E66E-40A2-B2C2-14A7EE4EC776}" destId="{D415AD9F-241D-4DC9-A7E7-D80145F69928}" srcOrd="1" destOrd="0" parTransId="{B85CECBA-D2BF-4015-820D-3878DBE1202C}" sibTransId="{EBD88FBF-C9CA-4D75-9FDD-3EEA5D7C5787}"/>
    <dgm:cxn modelId="{7670AF37-E893-4318-B3DE-1A0D188630E2}" type="presOf" srcId="{D415AD9F-241D-4DC9-A7E7-D80145F69928}" destId="{1264B594-E3EE-4062-B640-30CFACCCC344}" srcOrd="0" destOrd="0" presId="urn:microsoft.com/office/officeart/2005/8/layout/hierarchy1"/>
    <dgm:cxn modelId="{FF2F564F-2B80-45B2-8AC1-11F8FC816065}" type="presOf" srcId="{60BC84B4-E66E-40A2-B2C2-14A7EE4EC776}" destId="{D7CFB630-0297-4C88-9FBF-D62F50951863}" srcOrd="0" destOrd="0" presId="urn:microsoft.com/office/officeart/2005/8/layout/hierarchy1"/>
    <dgm:cxn modelId="{530A3A83-D055-4AC9-BABD-20FBCD1D4961}" type="presOf" srcId="{DA7B5C44-DE9A-4F23-A2B9-58615653A108}" destId="{FCACD1EC-CFDB-4B5B-B81A-65BA3E80C4FE}" srcOrd="0" destOrd="0" presId="urn:microsoft.com/office/officeart/2005/8/layout/hierarchy1"/>
    <dgm:cxn modelId="{19287E76-CB40-40F8-A58A-8242D33C1821}" srcId="{60BC84B4-E66E-40A2-B2C2-14A7EE4EC776}" destId="{16CB9F9A-E031-4399-9BAE-C58FF79D07E1}" srcOrd="0" destOrd="0" parTransId="{7D088709-437E-4FBA-823E-286C1B6AC4C7}" sibTransId="{A9283511-E9DF-4952-A5DA-C7084FD11B2F}"/>
    <dgm:cxn modelId="{BB52947A-1795-4E74-86B0-0ECA6F69B94D}" type="presParOf" srcId="{FCACD1EC-CFDB-4B5B-B81A-65BA3E80C4FE}" destId="{4412C50F-B239-46B2-971A-963DC3216178}" srcOrd="0" destOrd="0" presId="urn:microsoft.com/office/officeart/2005/8/layout/hierarchy1"/>
    <dgm:cxn modelId="{9DBDD883-C3EA-4581-A436-CEAF8195CA44}" type="presParOf" srcId="{4412C50F-B239-46B2-971A-963DC3216178}" destId="{72B8E199-8331-4539-BE3C-E9F1ABC70A89}" srcOrd="0" destOrd="0" presId="urn:microsoft.com/office/officeart/2005/8/layout/hierarchy1"/>
    <dgm:cxn modelId="{AD96C1EF-2A77-4549-A9F7-72DFF71D7FBD}" type="presParOf" srcId="{72B8E199-8331-4539-BE3C-E9F1ABC70A89}" destId="{AB05DF16-B289-4170-9450-957C1D2C80AF}" srcOrd="0" destOrd="0" presId="urn:microsoft.com/office/officeart/2005/8/layout/hierarchy1"/>
    <dgm:cxn modelId="{989988DA-4509-469E-A5C3-9B506A03C8F0}" type="presParOf" srcId="{72B8E199-8331-4539-BE3C-E9F1ABC70A89}" destId="{D7CFB630-0297-4C88-9FBF-D62F50951863}" srcOrd="1" destOrd="0" presId="urn:microsoft.com/office/officeart/2005/8/layout/hierarchy1"/>
    <dgm:cxn modelId="{3CC3070C-8725-4757-9597-313F4AF563BD}" type="presParOf" srcId="{4412C50F-B239-46B2-971A-963DC3216178}" destId="{8BCB60BE-CE63-48EF-9686-AEA18A006F74}" srcOrd="1" destOrd="0" presId="urn:microsoft.com/office/officeart/2005/8/layout/hierarchy1"/>
    <dgm:cxn modelId="{44083D18-6F50-4FB9-B3C1-62DB0E3209C8}" type="presParOf" srcId="{8BCB60BE-CE63-48EF-9686-AEA18A006F74}" destId="{B0FAD75F-6FC1-48BE-A65E-BCB1D6601223}" srcOrd="0" destOrd="0" presId="urn:microsoft.com/office/officeart/2005/8/layout/hierarchy1"/>
    <dgm:cxn modelId="{0BB523E6-F181-46CF-96D0-1C2C0F700D2E}" type="presParOf" srcId="{8BCB60BE-CE63-48EF-9686-AEA18A006F74}" destId="{0341555A-468E-4891-BC74-9CE433FB001D}" srcOrd="1" destOrd="0" presId="urn:microsoft.com/office/officeart/2005/8/layout/hierarchy1"/>
    <dgm:cxn modelId="{D6C3C9A7-5AB6-4839-A64E-FB4656BF61BC}" type="presParOf" srcId="{0341555A-468E-4891-BC74-9CE433FB001D}" destId="{AD9CAE2D-9A9C-4FB8-8151-D1EEFC12D095}" srcOrd="0" destOrd="0" presId="urn:microsoft.com/office/officeart/2005/8/layout/hierarchy1"/>
    <dgm:cxn modelId="{65FA27A2-A183-463D-9E46-7FAFD16515A7}" type="presParOf" srcId="{AD9CAE2D-9A9C-4FB8-8151-D1EEFC12D095}" destId="{BBA01C49-E8E7-461A-92B3-A5B271308F39}" srcOrd="0" destOrd="0" presId="urn:microsoft.com/office/officeart/2005/8/layout/hierarchy1"/>
    <dgm:cxn modelId="{7653404F-E78F-4B06-B816-C30782EB9361}" type="presParOf" srcId="{AD9CAE2D-9A9C-4FB8-8151-D1EEFC12D095}" destId="{E14459F5-B213-4EBD-9CAD-8A02C5147C6E}" srcOrd="1" destOrd="0" presId="urn:microsoft.com/office/officeart/2005/8/layout/hierarchy1"/>
    <dgm:cxn modelId="{0BF36E3D-B63A-448E-8451-6EA8FAD2DF5C}" type="presParOf" srcId="{0341555A-468E-4891-BC74-9CE433FB001D}" destId="{C1A4AFF4-0E1C-456D-ACA4-253ED5380AA6}" srcOrd="1" destOrd="0" presId="urn:microsoft.com/office/officeart/2005/8/layout/hierarchy1"/>
    <dgm:cxn modelId="{EFD68ABE-B17C-4A4E-A84B-F7BC14A2C88B}" type="presParOf" srcId="{8BCB60BE-CE63-48EF-9686-AEA18A006F74}" destId="{4446929E-E700-45C2-9E2C-E2F7E62684BA}" srcOrd="2" destOrd="0" presId="urn:microsoft.com/office/officeart/2005/8/layout/hierarchy1"/>
    <dgm:cxn modelId="{5883CC90-5CBD-4E9F-B775-0DF116D6E6EB}" type="presParOf" srcId="{8BCB60BE-CE63-48EF-9686-AEA18A006F74}" destId="{119B57A8-2541-499B-80AA-5531323E37EE}" srcOrd="3" destOrd="0" presId="urn:microsoft.com/office/officeart/2005/8/layout/hierarchy1"/>
    <dgm:cxn modelId="{5CAB6243-B64B-4BB9-9DA7-A728260E4976}" type="presParOf" srcId="{119B57A8-2541-499B-80AA-5531323E37EE}" destId="{3B51ECB6-6909-48CC-8C80-A33E5F3BD7C5}" srcOrd="0" destOrd="0" presId="urn:microsoft.com/office/officeart/2005/8/layout/hierarchy1"/>
    <dgm:cxn modelId="{18C6EF11-10C6-4235-B9A7-D453EB98683C}" type="presParOf" srcId="{3B51ECB6-6909-48CC-8C80-A33E5F3BD7C5}" destId="{312BBC95-E2BF-4086-9709-B95D7673940D}" srcOrd="0" destOrd="0" presId="urn:microsoft.com/office/officeart/2005/8/layout/hierarchy1"/>
    <dgm:cxn modelId="{AF7E2F21-EBDB-40F8-913C-6798CEB5D884}" type="presParOf" srcId="{3B51ECB6-6909-48CC-8C80-A33E5F3BD7C5}" destId="{1264B594-E3EE-4062-B640-30CFACCCC344}" srcOrd="1" destOrd="0" presId="urn:microsoft.com/office/officeart/2005/8/layout/hierarchy1"/>
    <dgm:cxn modelId="{4ACFB236-4DEE-43C7-BFA8-78E260B1FBF9}" type="presParOf" srcId="{119B57A8-2541-499B-80AA-5531323E37EE}" destId="{8D7C975E-F28D-4BED-8727-65837FD953D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77AF32-1E48-480B-B192-DEDECAFD3618}" type="doc">
      <dgm:prSet loTypeId="urn:microsoft.com/office/officeart/2005/8/layout/process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9C42ACED-8F39-493D-ACBF-F9F0C034188B}">
      <dgm:prSet phldrT="[Текст]"/>
      <dgm:spPr/>
      <dgm:t>
        <a:bodyPr/>
        <a:lstStyle/>
        <a:p>
          <a:r>
            <a:rPr lang="en-US" b="1" dirty="0" smtClean="0"/>
            <a:t>M</a:t>
          </a:r>
          <a:r>
            <a:rPr lang="ky-KG" b="1" dirty="0" smtClean="0"/>
            <a:t>АК</a:t>
          </a:r>
          <a:r>
            <a:rPr lang="en-US" b="1" dirty="0" smtClean="0"/>
            <a:t> </a:t>
          </a:r>
          <a:r>
            <a:rPr lang="ru-RU" b="1" dirty="0" smtClean="0"/>
            <a:t>боюнча меморандум</a:t>
          </a:r>
          <a:endParaRPr lang="ru-RU" b="1" dirty="0"/>
        </a:p>
      </dgm:t>
    </dgm:pt>
    <dgm:pt modelId="{0A2B8C43-7493-40FE-B1D4-52FA0FC909AC}" type="parTrans" cxnId="{9D514615-CAC6-47EF-BF0B-826824AD35AD}">
      <dgm:prSet/>
      <dgm:spPr/>
      <dgm:t>
        <a:bodyPr/>
        <a:lstStyle/>
        <a:p>
          <a:endParaRPr lang="ru-RU"/>
        </a:p>
      </dgm:t>
    </dgm:pt>
    <dgm:pt modelId="{92C181AD-DEDA-47D6-B89D-57F40C914A2D}" type="sibTrans" cxnId="{9D514615-CAC6-47EF-BF0B-826824AD35AD}">
      <dgm:prSet/>
      <dgm:spPr/>
      <dgm:t>
        <a:bodyPr/>
        <a:lstStyle/>
        <a:p>
          <a:endParaRPr lang="ru-RU"/>
        </a:p>
      </dgm:t>
    </dgm:pt>
    <dgm:pt modelId="{E0D38D4A-B9B7-417E-91A6-0ECAB0E7174D}">
      <dgm:prSet phldrT="[Текст]"/>
      <dgm:spPr/>
      <dgm:t>
        <a:bodyPr/>
        <a:lstStyle/>
        <a:p>
          <a:r>
            <a:rPr lang="ru-RU" b="1" dirty="0" smtClean="0"/>
            <a:t>ЖК-</a:t>
          </a:r>
          <a:r>
            <a:rPr lang="ru-RU" b="1" dirty="0" err="1" smtClean="0"/>
            <a:t>ын</a:t>
          </a:r>
          <a:r>
            <a:rPr lang="ru-RU" b="1" dirty="0" smtClean="0"/>
            <a:t> </a:t>
          </a:r>
          <a:r>
            <a:rPr lang="ru-RU" b="1" dirty="0" err="1" smtClean="0"/>
            <a:t>токтомунун</a:t>
          </a:r>
          <a:r>
            <a:rPr lang="ru-RU" b="1" dirty="0" smtClean="0"/>
            <a:t> </a:t>
          </a:r>
          <a:r>
            <a:rPr lang="ru-RU" b="1" dirty="0" err="1" smtClean="0"/>
            <a:t>долбоору</a:t>
          </a:r>
          <a:endParaRPr lang="ru-RU" b="1" dirty="0"/>
        </a:p>
      </dgm:t>
    </dgm:pt>
    <dgm:pt modelId="{7B82C2FF-81EC-4F8A-AD62-AC923923B0B1}" type="parTrans" cxnId="{4E70A93F-3BFC-4E9B-B43D-46F244A8EEF3}">
      <dgm:prSet/>
      <dgm:spPr/>
      <dgm:t>
        <a:bodyPr/>
        <a:lstStyle/>
        <a:p>
          <a:endParaRPr lang="ru-RU"/>
        </a:p>
      </dgm:t>
    </dgm:pt>
    <dgm:pt modelId="{F93971D0-B196-431E-82D4-5370E99B2072}" type="sibTrans" cxnId="{4E70A93F-3BFC-4E9B-B43D-46F244A8EEF3}">
      <dgm:prSet/>
      <dgm:spPr/>
      <dgm:t>
        <a:bodyPr/>
        <a:lstStyle/>
        <a:p>
          <a:endParaRPr lang="ru-RU"/>
        </a:p>
      </dgm:t>
    </dgm:pt>
    <dgm:pt modelId="{A7045140-DDF9-4910-87B2-7E44C89858B9}">
      <dgm:prSet phldrT="[Текст]"/>
      <dgm:spPr/>
      <dgm:t>
        <a:bodyPr/>
        <a:lstStyle/>
        <a:p>
          <a:r>
            <a:rPr lang="ky-KG" b="1" dirty="0" smtClean="0"/>
            <a:t>ЖК чечими</a:t>
          </a:r>
          <a:endParaRPr lang="ru-RU" b="1" dirty="0"/>
        </a:p>
      </dgm:t>
    </dgm:pt>
    <dgm:pt modelId="{2825B957-D2BE-4EDA-AB38-BD7C4C367D8A}" type="parTrans" cxnId="{404DBE68-F249-4A97-9170-90A8156E55AD}">
      <dgm:prSet/>
      <dgm:spPr/>
      <dgm:t>
        <a:bodyPr/>
        <a:lstStyle/>
        <a:p>
          <a:endParaRPr lang="ru-RU"/>
        </a:p>
      </dgm:t>
    </dgm:pt>
    <dgm:pt modelId="{20AACDF6-BAE4-4E95-9353-3EBDC3B2CD01}" type="sibTrans" cxnId="{404DBE68-F249-4A97-9170-90A8156E55AD}">
      <dgm:prSet/>
      <dgm:spPr/>
      <dgm:t>
        <a:bodyPr/>
        <a:lstStyle/>
        <a:p>
          <a:endParaRPr lang="ru-RU"/>
        </a:p>
      </dgm:t>
    </dgm:pt>
    <dgm:pt modelId="{336F4DB7-512D-43A3-ADF8-0E7A9DAEBCC6}">
      <dgm:prSet phldrT="[Текст]"/>
      <dgm:spPr/>
      <dgm:t>
        <a:bodyPr/>
        <a:lstStyle/>
        <a:p>
          <a:r>
            <a:rPr lang="ru-RU" b="1" dirty="0" smtClean="0"/>
            <a:t>Жергиликтүү </a:t>
          </a:r>
          <a:r>
            <a:rPr lang="ru-RU" b="1" dirty="0" err="1" smtClean="0"/>
            <a:t>бюджетке</a:t>
          </a:r>
          <a:r>
            <a:rPr lang="ru-RU" b="1" dirty="0" smtClean="0"/>
            <a:t> </a:t>
          </a:r>
          <a:r>
            <a:rPr lang="ru-RU" b="1" dirty="0" err="1" smtClean="0"/>
            <a:t>өзгөртүүлөрдү</a:t>
          </a:r>
          <a:r>
            <a:rPr lang="ru-RU" b="1" dirty="0" smtClean="0"/>
            <a:t> киргизүү</a:t>
          </a:r>
          <a:endParaRPr lang="ru-RU" b="1" dirty="0"/>
        </a:p>
      </dgm:t>
    </dgm:pt>
    <dgm:pt modelId="{7F30D3C6-EEAA-4C81-9C3F-9EC1E6A9BA33}" type="parTrans" cxnId="{5CB6D22F-CEA3-4C53-8CF1-A1994844F403}">
      <dgm:prSet/>
      <dgm:spPr/>
      <dgm:t>
        <a:bodyPr/>
        <a:lstStyle/>
        <a:p>
          <a:endParaRPr lang="ru-RU"/>
        </a:p>
      </dgm:t>
    </dgm:pt>
    <dgm:pt modelId="{D36F57EA-5EE6-4474-9AF6-BC8B419C8DE0}" type="sibTrans" cxnId="{5CB6D22F-CEA3-4C53-8CF1-A1994844F403}">
      <dgm:prSet/>
      <dgm:spPr/>
      <dgm:t>
        <a:bodyPr/>
        <a:lstStyle/>
        <a:p>
          <a:endParaRPr lang="ru-RU"/>
        </a:p>
      </dgm:t>
    </dgm:pt>
    <dgm:pt modelId="{D38B83B3-8306-4CC1-850E-5F8B6F51BFF7}">
      <dgm:prSet phldrT="[Текст]"/>
      <dgm:spPr/>
      <dgm:t>
        <a:bodyPr/>
        <a:lstStyle/>
        <a:p>
          <a:r>
            <a:rPr lang="ru-RU" b="1" dirty="0" err="1" smtClean="0"/>
            <a:t>Акча</a:t>
          </a:r>
          <a:r>
            <a:rPr lang="ru-RU" b="1" dirty="0" smtClean="0"/>
            <a:t> </a:t>
          </a:r>
          <a:r>
            <a:rPr lang="ru-RU" b="1" dirty="0" err="1" smtClean="0"/>
            <a:t>каражат</a:t>
          </a:r>
          <a:r>
            <a:rPr lang="ru-RU" b="1" dirty="0" smtClean="0"/>
            <a:t> </a:t>
          </a:r>
          <a:r>
            <a:rPr lang="ru-RU" b="1" dirty="0" err="1" smtClean="0"/>
            <a:t>которуу</a:t>
          </a:r>
          <a:endParaRPr lang="ru-RU" b="1" dirty="0"/>
        </a:p>
      </dgm:t>
    </dgm:pt>
    <dgm:pt modelId="{2C66CAF2-B825-48B6-B849-5BA2DD6CCDFB}" type="parTrans" cxnId="{F4681844-641E-4872-BD44-812B78F69017}">
      <dgm:prSet/>
      <dgm:spPr/>
      <dgm:t>
        <a:bodyPr/>
        <a:lstStyle/>
        <a:p>
          <a:endParaRPr lang="ru-RU"/>
        </a:p>
      </dgm:t>
    </dgm:pt>
    <dgm:pt modelId="{84D74588-00FA-4FD7-9A0E-16549D3B9183}" type="sibTrans" cxnId="{F4681844-641E-4872-BD44-812B78F69017}">
      <dgm:prSet/>
      <dgm:spPr/>
      <dgm:t>
        <a:bodyPr/>
        <a:lstStyle/>
        <a:p>
          <a:endParaRPr lang="ru-RU"/>
        </a:p>
      </dgm:t>
    </dgm:pt>
    <dgm:pt modelId="{099FBA2D-CF60-4D8C-9CB2-A9CE6CD98F9A}" type="pres">
      <dgm:prSet presAssocID="{1F77AF32-1E48-480B-B192-DEDECAFD361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C61EEE-4648-423C-B13B-7EB67EA0E024}" type="pres">
      <dgm:prSet presAssocID="{9C42ACED-8F39-493D-ACBF-F9F0C034188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5F7226-B4BA-4FBC-892C-FE05E2D0534C}" type="pres">
      <dgm:prSet presAssocID="{92C181AD-DEDA-47D6-B89D-57F40C914A2D}" presName="sibTrans" presStyleLbl="sibTrans2D1" presStyleIdx="0" presStyleCnt="4"/>
      <dgm:spPr/>
      <dgm:t>
        <a:bodyPr/>
        <a:lstStyle/>
        <a:p>
          <a:endParaRPr lang="ru-RU"/>
        </a:p>
      </dgm:t>
    </dgm:pt>
    <dgm:pt modelId="{5EED098B-A608-4689-94C1-C72C0B7282CF}" type="pres">
      <dgm:prSet presAssocID="{92C181AD-DEDA-47D6-B89D-57F40C914A2D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6372E74B-14D1-48B8-B973-2ABE3CBC0452}" type="pres">
      <dgm:prSet presAssocID="{E0D38D4A-B9B7-417E-91A6-0ECAB0E7174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CE5E11-3B62-44A6-82FB-24FED36F1CB3}" type="pres">
      <dgm:prSet presAssocID="{F93971D0-B196-431E-82D4-5370E99B2072}" presName="sibTrans" presStyleLbl="sibTrans2D1" presStyleIdx="1" presStyleCnt="4"/>
      <dgm:spPr/>
      <dgm:t>
        <a:bodyPr/>
        <a:lstStyle/>
        <a:p>
          <a:endParaRPr lang="ru-RU"/>
        </a:p>
      </dgm:t>
    </dgm:pt>
    <dgm:pt modelId="{539928A6-ED7D-42DA-A5E5-26F378ADEAC5}" type="pres">
      <dgm:prSet presAssocID="{F93971D0-B196-431E-82D4-5370E99B2072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4C27C830-DFF7-408D-9E9E-4E7D6784B9E4}" type="pres">
      <dgm:prSet presAssocID="{A7045140-DDF9-4910-87B2-7E44C89858B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206FE-C5B1-4AF2-817F-DA27E6027931}" type="pres">
      <dgm:prSet presAssocID="{20AACDF6-BAE4-4E95-9353-3EBDC3B2CD01}" presName="sibTrans" presStyleLbl="sibTrans2D1" presStyleIdx="2" presStyleCnt="4"/>
      <dgm:spPr/>
      <dgm:t>
        <a:bodyPr/>
        <a:lstStyle/>
        <a:p>
          <a:endParaRPr lang="ru-RU"/>
        </a:p>
      </dgm:t>
    </dgm:pt>
    <dgm:pt modelId="{3E47253E-6DE5-455D-9325-4010026C9500}" type="pres">
      <dgm:prSet presAssocID="{20AACDF6-BAE4-4E95-9353-3EBDC3B2CD01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072F8E33-0AF1-482F-B891-FC9B9664FDAC}" type="pres">
      <dgm:prSet presAssocID="{336F4DB7-512D-43A3-ADF8-0E7A9DAEBCC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24D683-194D-4EC5-A56D-25A0D8BF3BA2}" type="pres">
      <dgm:prSet presAssocID="{D36F57EA-5EE6-4474-9AF6-BC8B419C8DE0}" presName="sibTrans" presStyleLbl="sibTrans2D1" presStyleIdx="3" presStyleCnt="4"/>
      <dgm:spPr/>
      <dgm:t>
        <a:bodyPr/>
        <a:lstStyle/>
        <a:p>
          <a:endParaRPr lang="ru-RU"/>
        </a:p>
      </dgm:t>
    </dgm:pt>
    <dgm:pt modelId="{D400C264-1B23-49FB-820B-2290F8C6B8C6}" type="pres">
      <dgm:prSet presAssocID="{D36F57EA-5EE6-4474-9AF6-BC8B419C8DE0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3BF104A7-6140-45D5-BFA8-572143F2E7EA}" type="pres">
      <dgm:prSet presAssocID="{D38B83B3-8306-4CC1-850E-5F8B6F51BFF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010B72-702F-45FD-95F4-EFE6BE2293BF}" type="presOf" srcId="{336F4DB7-512D-43A3-ADF8-0E7A9DAEBCC6}" destId="{072F8E33-0AF1-482F-B891-FC9B9664FDAC}" srcOrd="0" destOrd="0" presId="urn:microsoft.com/office/officeart/2005/8/layout/process5"/>
    <dgm:cxn modelId="{F9C88F67-8BF6-4656-8B69-89436F531AEF}" type="presOf" srcId="{20AACDF6-BAE4-4E95-9353-3EBDC3B2CD01}" destId="{934206FE-C5B1-4AF2-817F-DA27E6027931}" srcOrd="0" destOrd="0" presId="urn:microsoft.com/office/officeart/2005/8/layout/process5"/>
    <dgm:cxn modelId="{5CB6D22F-CEA3-4C53-8CF1-A1994844F403}" srcId="{1F77AF32-1E48-480B-B192-DEDECAFD3618}" destId="{336F4DB7-512D-43A3-ADF8-0E7A9DAEBCC6}" srcOrd="3" destOrd="0" parTransId="{7F30D3C6-EEAA-4C81-9C3F-9EC1E6A9BA33}" sibTransId="{D36F57EA-5EE6-4474-9AF6-BC8B419C8DE0}"/>
    <dgm:cxn modelId="{B1A3FD1D-A2AB-45C1-AC99-3909ED6370EC}" type="presOf" srcId="{F93971D0-B196-431E-82D4-5370E99B2072}" destId="{539928A6-ED7D-42DA-A5E5-26F378ADEAC5}" srcOrd="1" destOrd="0" presId="urn:microsoft.com/office/officeart/2005/8/layout/process5"/>
    <dgm:cxn modelId="{FDF6183F-BA44-4825-8C7E-38A4BC78EB78}" type="presOf" srcId="{F93971D0-B196-431E-82D4-5370E99B2072}" destId="{C2CE5E11-3B62-44A6-82FB-24FED36F1CB3}" srcOrd="0" destOrd="0" presId="urn:microsoft.com/office/officeart/2005/8/layout/process5"/>
    <dgm:cxn modelId="{94C2745A-9512-44CD-8A5C-74E68A0877DB}" type="presOf" srcId="{E0D38D4A-B9B7-417E-91A6-0ECAB0E7174D}" destId="{6372E74B-14D1-48B8-B973-2ABE3CBC0452}" srcOrd="0" destOrd="0" presId="urn:microsoft.com/office/officeart/2005/8/layout/process5"/>
    <dgm:cxn modelId="{99F963DE-8CA6-4979-84EE-F52D75592DA7}" type="presOf" srcId="{D36F57EA-5EE6-4474-9AF6-BC8B419C8DE0}" destId="{DC24D683-194D-4EC5-A56D-25A0D8BF3BA2}" srcOrd="0" destOrd="0" presId="urn:microsoft.com/office/officeart/2005/8/layout/process5"/>
    <dgm:cxn modelId="{FC6AFE32-C520-417A-8975-D33E1ADE0AAA}" type="presOf" srcId="{92C181AD-DEDA-47D6-B89D-57F40C914A2D}" destId="{0C5F7226-B4BA-4FBC-892C-FE05E2D0534C}" srcOrd="0" destOrd="0" presId="urn:microsoft.com/office/officeart/2005/8/layout/process5"/>
    <dgm:cxn modelId="{B9C79C1C-16ED-471A-AE15-46A5C92B04FC}" type="presOf" srcId="{9C42ACED-8F39-493D-ACBF-F9F0C034188B}" destId="{97C61EEE-4648-423C-B13B-7EB67EA0E024}" srcOrd="0" destOrd="0" presId="urn:microsoft.com/office/officeart/2005/8/layout/process5"/>
    <dgm:cxn modelId="{4E70A93F-3BFC-4E9B-B43D-46F244A8EEF3}" srcId="{1F77AF32-1E48-480B-B192-DEDECAFD3618}" destId="{E0D38D4A-B9B7-417E-91A6-0ECAB0E7174D}" srcOrd="1" destOrd="0" parTransId="{7B82C2FF-81EC-4F8A-AD62-AC923923B0B1}" sibTransId="{F93971D0-B196-431E-82D4-5370E99B2072}"/>
    <dgm:cxn modelId="{9D514615-CAC6-47EF-BF0B-826824AD35AD}" srcId="{1F77AF32-1E48-480B-B192-DEDECAFD3618}" destId="{9C42ACED-8F39-493D-ACBF-F9F0C034188B}" srcOrd="0" destOrd="0" parTransId="{0A2B8C43-7493-40FE-B1D4-52FA0FC909AC}" sibTransId="{92C181AD-DEDA-47D6-B89D-57F40C914A2D}"/>
    <dgm:cxn modelId="{D4CB73C3-8234-48DF-95BE-86D2B4C59B12}" type="presOf" srcId="{1F77AF32-1E48-480B-B192-DEDECAFD3618}" destId="{099FBA2D-CF60-4D8C-9CB2-A9CE6CD98F9A}" srcOrd="0" destOrd="0" presId="urn:microsoft.com/office/officeart/2005/8/layout/process5"/>
    <dgm:cxn modelId="{C94F78B7-7B55-43DD-876A-07F471A723D3}" type="presOf" srcId="{D36F57EA-5EE6-4474-9AF6-BC8B419C8DE0}" destId="{D400C264-1B23-49FB-820B-2290F8C6B8C6}" srcOrd="1" destOrd="0" presId="urn:microsoft.com/office/officeart/2005/8/layout/process5"/>
    <dgm:cxn modelId="{F4681844-641E-4872-BD44-812B78F69017}" srcId="{1F77AF32-1E48-480B-B192-DEDECAFD3618}" destId="{D38B83B3-8306-4CC1-850E-5F8B6F51BFF7}" srcOrd="4" destOrd="0" parTransId="{2C66CAF2-B825-48B6-B849-5BA2DD6CCDFB}" sibTransId="{84D74588-00FA-4FD7-9A0E-16549D3B9183}"/>
    <dgm:cxn modelId="{59A44C9D-C3C2-4D41-B58E-1CA2DBD995A6}" type="presOf" srcId="{A7045140-DDF9-4910-87B2-7E44C89858B9}" destId="{4C27C830-DFF7-408D-9E9E-4E7D6784B9E4}" srcOrd="0" destOrd="0" presId="urn:microsoft.com/office/officeart/2005/8/layout/process5"/>
    <dgm:cxn modelId="{CBCD602A-2ED4-4BF4-B1BF-F24CF970F046}" type="presOf" srcId="{D38B83B3-8306-4CC1-850E-5F8B6F51BFF7}" destId="{3BF104A7-6140-45D5-BFA8-572143F2E7EA}" srcOrd="0" destOrd="0" presId="urn:microsoft.com/office/officeart/2005/8/layout/process5"/>
    <dgm:cxn modelId="{404DBE68-F249-4A97-9170-90A8156E55AD}" srcId="{1F77AF32-1E48-480B-B192-DEDECAFD3618}" destId="{A7045140-DDF9-4910-87B2-7E44C89858B9}" srcOrd="2" destOrd="0" parTransId="{2825B957-D2BE-4EDA-AB38-BD7C4C367D8A}" sibTransId="{20AACDF6-BAE4-4E95-9353-3EBDC3B2CD01}"/>
    <dgm:cxn modelId="{8247F09B-0271-4C98-842A-F1DE2977034D}" type="presOf" srcId="{92C181AD-DEDA-47D6-B89D-57F40C914A2D}" destId="{5EED098B-A608-4689-94C1-C72C0B7282CF}" srcOrd="1" destOrd="0" presId="urn:microsoft.com/office/officeart/2005/8/layout/process5"/>
    <dgm:cxn modelId="{868213F1-5DF1-47F1-91B1-B8ACFB79F664}" type="presOf" srcId="{20AACDF6-BAE4-4E95-9353-3EBDC3B2CD01}" destId="{3E47253E-6DE5-455D-9325-4010026C9500}" srcOrd="1" destOrd="0" presId="urn:microsoft.com/office/officeart/2005/8/layout/process5"/>
    <dgm:cxn modelId="{C26C3331-BB5B-4B45-A075-16DD8E2DAD0A}" type="presParOf" srcId="{099FBA2D-CF60-4D8C-9CB2-A9CE6CD98F9A}" destId="{97C61EEE-4648-423C-B13B-7EB67EA0E024}" srcOrd="0" destOrd="0" presId="urn:microsoft.com/office/officeart/2005/8/layout/process5"/>
    <dgm:cxn modelId="{763B2879-9D26-4B80-B13A-5085214BB99E}" type="presParOf" srcId="{099FBA2D-CF60-4D8C-9CB2-A9CE6CD98F9A}" destId="{0C5F7226-B4BA-4FBC-892C-FE05E2D0534C}" srcOrd="1" destOrd="0" presId="urn:microsoft.com/office/officeart/2005/8/layout/process5"/>
    <dgm:cxn modelId="{58198B51-C8B5-41F7-907D-66429BB6E865}" type="presParOf" srcId="{0C5F7226-B4BA-4FBC-892C-FE05E2D0534C}" destId="{5EED098B-A608-4689-94C1-C72C0B7282CF}" srcOrd="0" destOrd="0" presId="urn:microsoft.com/office/officeart/2005/8/layout/process5"/>
    <dgm:cxn modelId="{27516D5D-D780-4ED3-A4FE-25772014144C}" type="presParOf" srcId="{099FBA2D-CF60-4D8C-9CB2-A9CE6CD98F9A}" destId="{6372E74B-14D1-48B8-B973-2ABE3CBC0452}" srcOrd="2" destOrd="0" presId="urn:microsoft.com/office/officeart/2005/8/layout/process5"/>
    <dgm:cxn modelId="{7F11224E-718D-49C8-B8AF-F4BC9AB58CAA}" type="presParOf" srcId="{099FBA2D-CF60-4D8C-9CB2-A9CE6CD98F9A}" destId="{C2CE5E11-3B62-44A6-82FB-24FED36F1CB3}" srcOrd="3" destOrd="0" presId="urn:microsoft.com/office/officeart/2005/8/layout/process5"/>
    <dgm:cxn modelId="{54262E82-1C97-4AD4-BADE-010D3D1CB772}" type="presParOf" srcId="{C2CE5E11-3B62-44A6-82FB-24FED36F1CB3}" destId="{539928A6-ED7D-42DA-A5E5-26F378ADEAC5}" srcOrd="0" destOrd="0" presId="urn:microsoft.com/office/officeart/2005/8/layout/process5"/>
    <dgm:cxn modelId="{84CDF605-A41C-4E49-8D8A-9D7D135A2EE2}" type="presParOf" srcId="{099FBA2D-CF60-4D8C-9CB2-A9CE6CD98F9A}" destId="{4C27C830-DFF7-408D-9E9E-4E7D6784B9E4}" srcOrd="4" destOrd="0" presId="urn:microsoft.com/office/officeart/2005/8/layout/process5"/>
    <dgm:cxn modelId="{98DD8829-6AC0-4DC1-B9B6-C8A85EA75131}" type="presParOf" srcId="{099FBA2D-CF60-4D8C-9CB2-A9CE6CD98F9A}" destId="{934206FE-C5B1-4AF2-817F-DA27E6027931}" srcOrd="5" destOrd="0" presId="urn:microsoft.com/office/officeart/2005/8/layout/process5"/>
    <dgm:cxn modelId="{05578576-E57D-4571-9BEB-46F118E62884}" type="presParOf" srcId="{934206FE-C5B1-4AF2-817F-DA27E6027931}" destId="{3E47253E-6DE5-455D-9325-4010026C9500}" srcOrd="0" destOrd="0" presId="urn:microsoft.com/office/officeart/2005/8/layout/process5"/>
    <dgm:cxn modelId="{B0AAB9A8-72D8-4B15-A6AB-A1965D0E487A}" type="presParOf" srcId="{099FBA2D-CF60-4D8C-9CB2-A9CE6CD98F9A}" destId="{072F8E33-0AF1-482F-B891-FC9B9664FDAC}" srcOrd="6" destOrd="0" presId="urn:microsoft.com/office/officeart/2005/8/layout/process5"/>
    <dgm:cxn modelId="{53D64625-BA28-4A0B-B6AE-1E3E8823C961}" type="presParOf" srcId="{099FBA2D-CF60-4D8C-9CB2-A9CE6CD98F9A}" destId="{DC24D683-194D-4EC5-A56D-25A0D8BF3BA2}" srcOrd="7" destOrd="0" presId="urn:microsoft.com/office/officeart/2005/8/layout/process5"/>
    <dgm:cxn modelId="{B24BC9F6-95C7-4820-B9EF-21976293E902}" type="presParOf" srcId="{DC24D683-194D-4EC5-A56D-25A0D8BF3BA2}" destId="{D400C264-1B23-49FB-820B-2290F8C6B8C6}" srcOrd="0" destOrd="0" presId="urn:microsoft.com/office/officeart/2005/8/layout/process5"/>
    <dgm:cxn modelId="{4E0061E5-FFCF-4921-8FA4-ACEC3B5621F2}" type="presParOf" srcId="{099FBA2D-CF60-4D8C-9CB2-A9CE6CD98F9A}" destId="{3BF104A7-6140-45D5-BFA8-572143F2E7EA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46929E-E700-45C2-9E2C-E2F7E62684BA}">
      <dsp:nvSpPr>
        <dsp:cNvPr id="0" name=""/>
        <dsp:cNvSpPr/>
      </dsp:nvSpPr>
      <dsp:spPr>
        <a:xfrm>
          <a:off x="3957682" y="1796126"/>
          <a:ext cx="1728296" cy="8225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0517"/>
              </a:lnTo>
              <a:lnTo>
                <a:pt x="1728296" y="560517"/>
              </a:lnTo>
              <a:lnTo>
                <a:pt x="1728296" y="82251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FAD75F-6FC1-48BE-A65E-BCB1D6601223}">
      <dsp:nvSpPr>
        <dsp:cNvPr id="0" name=""/>
        <dsp:cNvSpPr/>
      </dsp:nvSpPr>
      <dsp:spPr>
        <a:xfrm>
          <a:off x="2229385" y="1796126"/>
          <a:ext cx="1728296" cy="822511"/>
        </a:xfrm>
        <a:custGeom>
          <a:avLst/>
          <a:gdLst/>
          <a:ahLst/>
          <a:cxnLst/>
          <a:rect l="0" t="0" r="0" b="0"/>
          <a:pathLst>
            <a:path>
              <a:moveTo>
                <a:pt x="1728296" y="0"/>
              </a:moveTo>
              <a:lnTo>
                <a:pt x="1728296" y="560517"/>
              </a:lnTo>
              <a:lnTo>
                <a:pt x="0" y="560517"/>
              </a:lnTo>
              <a:lnTo>
                <a:pt x="0" y="82251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05DF16-B289-4170-9450-957C1D2C80AF}">
      <dsp:nvSpPr>
        <dsp:cNvPr id="0" name=""/>
        <dsp:cNvSpPr/>
      </dsp:nvSpPr>
      <dsp:spPr>
        <a:xfrm>
          <a:off x="2543621" y="269"/>
          <a:ext cx="2828121" cy="17958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CFB630-0297-4C88-9FBF-D62F50951863}">
      <dsp:nvSpPr>
        <dsp:cNvPr id="0" name=""/>
        <dsp:cNvSpPr/>
      </dsp:nvSpPr>
      <dsp:spPr>
        <a:xfrm>
          <a:off x="2857857" y="298792"/>
          <a:ext cx="2828121" cy="17958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МАМЛЕКЕТТИК БЮДЖЕТ</a:t>
          </a:r>
          <a:endParaRPr lang="ru-RU" sz="2500" b="1" kern="1200" dirty="0"/>
        </a:p>
      </dsp:txBody>
      <dsp:txXfrm>
        <a:off x="2910456" y="351391"/>
        <a:ext cx="2722923" cy="1690659"/>
      </dsp:txXfrm>
    </dsp:sp>
    <dsp:sp modelId="{BBA01C49-E8E7-461A-92B3-A5B271308F39}">
      <dsp:nvSpPr>
        <dsp:cNvPr id="0" name=""/>
        <dsp:cNvSpPr/>
      </dsp:nvSpPr>
      <dsp:spPr>
        <a:xfrm>
          <a:off x="815325" y="2618638"/>
          <a:ext cx="2828121" cy="179585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4459F5-B213-4EBD-9CAD-8A02C5147C6E}">
      <dsp:nvSpPr>
        <dsp:cNvPr id="0" name=""/>
        <dsp:cNvSpPr/>
      </dsp:nvSpPr>
      <dsp:spPr>
        <a:xfrm>
          <a:off x="1129560" y="2917161"/>
          <a:ext cx="2828121" cy="17958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РЕСПУБЛИКАЛЫК</a:t>
          </a:r>
          <a:endParaRPr lang="ru-RU" sz="2500" b="1" kern="1200" dirty="0"/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/>
            <a:t>БЮДЖЕТ</a:t>
          </a:r>
        </a:p>
      </dsp:txBody>
      <dsp:txXfrm>
        <a:off x="1182159" y="2969760"/>
        <a:ext cx="2722923" cy="1690659"/>
      </dsp:txXfrm>
    </dsp:sp>
    <dsp:sp modelId="{312BBC95-E2BF-4086-9709-B95D7673940D}">
      <dsp:nvSpPr>
        <dsp:cNvPr id="0" name=""/>
        <dsp:cNvSpPr/>
      </dsp:nvSpPr>
      <dsp:spPr>
        <a:xfrm>
          <a:off x="4271917" y="2618638"/>
          <a:ext cx="2828121" cy="179585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64B594-E3EE-4062-B640-30CFACCCC344}">
      <dsp:nvSpPr>
        <dsp:cNvPr id="0" name=""/>
        <dsp:cNvSpPr/>
      </dsp:nvSpPr>
      <dsp:spPr>
        <a:xfrm>
          <a:off x="4586153" y="2917161"/>
          <a:ext cx="2828121" cy="17958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2500" b="1" kern="1200" dirty="0" smtClean="0"/>
            <a:t>ЖЕРГИЛИКТҮҮ</a:t>
          </a:r>
          <a:endParaRPr lang="ru-RU" sz="2500" b="1" kern="1200" dirty="0"/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/>
            <a:t>БЮДЖЕТ</a:t>
          </a:r>
        </a:p>
      </dsp:txBody>
      <dsp:txXfrm>
        <a:off x="4638752" y="2969760"/>
        <a:ext cx="2722923" cy="16906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C61EEE-4648-423C-B13B-7EB67EA0E024}">
      <dsp:nvSpPr>
        <dsp:cNvPr id="0" name=""/>
        <dsp:cNvSpPr/>
      </dsp:nvSpPr>
      <dsp:spPr>
        <a:xfrm>
          <a:off x="6931" y="257738"/>
          <a:ext cx="2071799" cy="12430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</a:t>
          </a:r>
          <a:r>
            <a:rPr lang="ky-KG" sz="1800" b="1" kern="1200" dirty="0" smtClean="0"/>
            <a:t>АК</a:t>
          </a:r>
          <a:r>
            <a:rPr lang="en-US" sz="1800" b="1" kern="1200" dirty="0" smtClean="0"/>
            <a:t> </a:t>
          </a:r>
          <a:r>
            <a:rPr lang="ru-RU" sz="1800" b="1" kern="1200" dirty="0" smtClean="0"/>
            <a:t>боюнча меморандум</a:t>
          </a:r>
          <a:endParaRPr lang="ru-RU" sz="1800" b="1" kern="1200" dirty="0"/>
        </a:p>
      </dsp:txBody>
      <dsp:txXfrm>
        <a:off x="43340" y="294147"/>
        <a:ext cx="1998981" cy="1170261"/>
      </dsp:txXfrm>
    </dsp:sp>
    <dsp:sp modelId="{0C5F7226-B4BA-4FBC-892C-FE05E2D0534C}">
      <dsp:nvSpPr>
        <dsp:cNvPr id="0" name=""/>
        <dsp:cNvSpPr/>
      </dsp:nvSpPr>
      <dsp:spPr>
        <a:xfrm>
          <a:off x="2261049" y="622374"/>
          <a:ext cx="439221" cy="51380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2261049" y="725135"/>
        <a:ext cx="307455" cy="308284"/>
      </dsp:txXfrm>
    </dsp:sp>
    <dsp:sp modelId="{6372E74B-14D1-48B8-B973-2ABE3CBC0452}">
      <dsp:nvSpPr>
        <dsp:cNvPr id="0" name=""/>
        <dsp:cNvSpPr/>
      </dsp:nvSpPr>
      <dsp:spPr>
        <a:xfrm>
          <a:off x="2907450" y="257738"/>
          <a:ext cx="2071799" cy="12430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ЖК-</a:t>
          </a:r>
          <a:r>
            <a:rPr lang="ru-RU" sz="1800" b="1" kern="1200" dirty="0" err="1" smtClean="0"/>
            <a:t>ын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токтомунун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долбоору</a:t>
          </a:r>
          <a:endParaRPr lang="ru-RU" sz="1800" b="1" kern="1200" dirty="0"/>
        </a:p>
      </dsp:txBody>
      <dsp:txXfrm>
        <a:off x="2943859" y="294147"/>
        <a:ext cx="1998981" cy="1170261"/>
      </dsp:txXfrm>
    </dsp:sp>
    <dsp:sp modelId="{C2CE5E11-3B62-44A6-82FB-24FED36F1CB3}">
      <dsp:nvSpPr>
        <dsp:cNvPr id="0" name=""/>
        <dsp:cNvSpPr/>
      </dsp:nvSpPr>
      <dsp:spPr>
        <a:xfrm>
          <a:off x="5161567" y="622374"/>
          <a:ext cx="439221" cy="51380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5161567" y="725135"/>
        <a:ext cx="307455" cy="308284"/>
      </dsp:txXfrm>
    </dsp:sp>
    <dsp:sp modelId="{4C27C830-DFF7-408D-9E9E-4E7D6784B9E4}">
      <dsp:nvSpPr>
        <dsp:cNvPr id="0" name=""/>
        <dsp:cNvSpPr/>
      </dsp:nvSpPr>
      <dsp:spPr>
        <a:xfrm>
          <a:off x="5807969" y="257738"/>
          <a:ext cx="2071799" cy="12430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1800" b="1" kern="1200" dirty="0" smtClean="0"/>
            <a:t>ЖК чечими</a:t>
          </a:r>
          <a:endParaRPr lang="ru-RU" sz="1800" b="1" kern="1200" dirty="0"/>
        </a:p>
      </dsp:txBody>
      <dsp:txXfrm>
        <a:off x="5844378" y="294147"/>
        <a:ext cx="1998981" cy="1170261"/>
      </dsp:txXfrm>
    </dsp:sp>
    <dsp:sp modelId="{934206FE-C5B1-4AF2-817F-DA27E6027931}">
      <dsp:nvSpPr>
        <dsp:cNvPr id="0" name=""/>
        <dsp:cNvSpPr/>
      </dsp:nvSpPr>
      <dsp:spPr>
        <a:xfrm rot="5400000">
          <a:off x="6624258" y="1645843"/>
          <a:ext cx="439221" cy="51380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6689727" y="1683135"/>
        <a:ext cx="308284" cy="307455"/>
      </dsp:txXfrm>
    </dsp:sp>
    <dsp:sp modelId="{072F8E33-0AF1-482F-B891-FC9B9664FDAC}">
      <dsp:nvSpPr>
        <dsp:cNvPr id="0" name=""/>
        <dsp:cNvSpPr/>
      </dsp:nvSpPr>
      <dsp:spPr>
        <a:xfrm>
          <a:off x="5807969" y="2329537"/>
          <a:ext cx="2071799" cy="12430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Жергиликтүү </a:t>
          </a:r>
          <a:r>
            <a:rPr lang="ru-RU" sz="1800" b="1" kern="1200" dirty="0" err="1" smtClean="0"/>
            <a:t>бюджетке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өзгөртүүлөрдү</a:t>
          </a:r>
          <a:r>
            <a:rPr lang="ru-RU" sz="1800" b="1" kern="1200" dirty="0" smtClean="0"/>
            <a:t> киргизүү</a:t>
          </a:r>
          <a:endParaRPr lang="ru-RU" sz="1800" b="1" kern="1200" dirty="0"/>
        </a:p>
      </dsp:txBody>
      <dsp:txXfrm>
        <a:off x="5844378" y="2365946"/>
        <a:ext cx="1998981" cy="1170261"/>
      </dsp:txXfrm>
    </dsp:sp>
    <dsp:sp modelId="{DC24D683-194D-4EC5-A56D-25A0D8BF3BA2}">
      <dsp:nvSpPr>
        <dsp:cNvPr id="0" name=""/>
        <dsp:cNvSpPr/>
      </dsp:nvSpPr>
      <dsp:spPr>
        <a:xfrm rot="10800000">
          <a:off x="5186429" y="2694173"/>
          <a:ext cx="439221" cy="51380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0800000">
        <a:off x="5318195" y="2796934"/>
        <a:ext cx="307455" cy="308284"/>
      </dsp:txXfrm>
    </dsp:sp>
    <dsp:sp modelId="{3BF104A7-6140-45D5-BFA8-572143F2E7EA}">
      <dsp:nvSpPr>
        <dsp:cNvPr id="0" name=""/>
        <dsp:cNvSpPr/>
      </dsp:nvSpPr>
      <dsp:spPr>
        <a:xfrm>
          <a:off x="2907450" y="2329537"/>
          <a:ext cx="2071799" cy="12430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/>
            <a:t>Акча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каражат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которуу</a:t>
          </a:r>
          <a:endParaRPr lang="ru-RU" sz="1800" b="1" kern="1200" dirty="0"/>
        </a:p>
      </dsp:txBody>
      <dsp:txXfrm>
        <a:off x="2943859" y="2365946"/>
        <a:ext cx="1998981" cy="1170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C7EF0-0289-48FB-966D-760BF16C062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75931-36BC-4B63-9690-146B481F4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849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Вопросы для обсуждения: какие из названных полномочий вызывают затруднения при выполнении?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75931-36BC-4B63-9690-146B481F4BD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62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6A5E-9728-4EA9-9F5B-257513C221CB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6D234-F56C-4370-98A8-BD1CFA271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696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6A5E-9728-4EA9-9F5B-257513C221CB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6D234-F56C-4370-98A8-BD1CFA271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607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6A5E-9728-4EA9-9F5B-257513C221CB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6D234-F56C-4370-98A8-BD1CFA271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28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Title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rgbClr val="373737"/>
                </a:solidFill>
              </a:defRPr>
            </a:lvl1pPr>
            <a:lvl2pPr>
              <a:defRPr>
                <a:solidFill>
                  <a:srgbClr val="373737"/>
                </a:solidFill>
              </a:defRPr>
            </a:lvl2pPr>
            <a:lvl3pPr>
              <a:defRPr>
                <a:solidFill>
                  <a:srgbClr val="373737"/>
                </a:solidFill>
              </a:defRPr>
            </a:lvl3pPr>
            <a:lvl4pPr>
              <a:defRPr>
                <a:solidFill>
                  <a:srgbClr val="373737"/>
                </a:solidFill>
              </a:defRPr>
            </a:lvl4pPr>
            <a:lvl5pPr>
              <a:defRPr>
                <a:solidFill>
                  <a:srgbClr val="373737"/>
                </a:solidFill>
              </a:defRPr>
            </a:lvl5pPr>
          </a:lstStyle>
          <a:p>
            <a:pPr lvl="0"/>
            <a:r>
              <a:rPr lang="de-DE" dirty="0" err="1"/>
              <a:t>Choose</a:t>
            </a:r>
            <a:r>
              <a:rPr lang="de-DE" dirty="0"/>
              <a:t> </a:t>
            </a:r>
            <a:r>
              <a:rPr lang="de-DE" dirty="0" err="1"/>
              <a:t>format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3183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6A5E-9728-4EA9-9F5B-257513C221CB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6D234-F56C-4370-98A8-BD1CFA271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918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6A5E-9728-4EA9-9F5B-257513C221CB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6D234-F56C-4370-98A8-BD1CFA271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069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6A5E-9728-4EA9-9F5B-257513C221CB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6D234-F56C-4370-98A8-BD1CFA271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10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6A5E-9728-4EA9-9F5B-257513C221CB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6D234-F56C-4370-98A8-BD1CFA271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239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6A5E-9728-4EA9-9F5B-257513C221CB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6D234-F56C-4370-98A8-BD1CFA271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67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6A5E-9728-4EA9-9F5B-257513C221CB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6D234-F56C-4370-98A8-BD1CFA271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49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6A5E-9728-4EA9-9F5B-257513C221CB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6D234-F56C-4370-98A8-BD1CFA271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941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6A5E-9728-4EA9-9F5B-257513C221CB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6D234-F56C-4370-98A8-BD1CFA271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475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06A5E-9728-4EA9-9F5B-257513C221CB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6D234-F56C-4370-98A8-BD1CFA271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804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4E9F9B-4104-5B40-F1EA-FCB3F2EC3B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216024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Кыргыз Республикасында жергиликтүү </a:t>
            </a:r>
            <a:r>
              <a:rPr lang="ru-RU" b="1" dirty="0" err="1">
                <a:solidFill>
                  <a:srgbClr val="FF0000"/>
                </a:solidFill>
              </a:rPr>
              <a:t>бюджеттерди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түзүү</a:t>
            </a:r>
            <a:r>
              <a:rPr lang="ru-RU" b="1" dirty="0">
                <a:solidFill>
                  <a:srgbClr val="FF0000"/>
                </a:solidFill>
              </a:rPr>
              <a:t> жана аткаруу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B08A608-54F8-0595-447C-21AF2BE23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168774"/>
            <a:ext cx="6400800" cy="1470025"/>
          </a:xfrm>
        </p:spPr>
        <p:txBody>
          <a:bodyPr/>
          <a:lstStyle/>
          <a:p>
            <a:r>
              <a:rPr lang="ky-KG" dirty="0"/>
              <a:t>Ханс Зайдель </a:t>
            </a:r>
            <a:r>
              <a:rPr lang="ky-KG" dirty="0" smtClean="0"/>
              <a:t>фонду</a:t>
            </a:r>
          </a:p>
          <a:p>
            <a:r>
              <a:rPr lang="ky-KG" dirty="0" smtClean="0"/>
              <a:t>2024 </a:t>
            </a:r>
            <a:r>
              <a:rPr lang="ky-KG" dirty="0"/>
              <a:t>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9059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solidFill>
                  <a:srgbClr val="FF0000"/>
                </a:solidFill>
              </a:rPr>
              <a:t>Трансферттер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Трансферттер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белгилүү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максатта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же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максатсыз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бюджеттен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экинчи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бюджетке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бекер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которулган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каражаттар.</a:t>
            </a:r>
          </a:p>
          <a:p>
            <a:pPr marL="0" indent="0" algn="just">
              <a:buFontTx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Мамлекеттик органдар менен жергиликтүү өз алдынча башкаруу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органдарынын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ортосундагы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ошондой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эле жергиликтүү өз алдынча башкаруу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органдарынын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ортосундагы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трансферттер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болот.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9616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CB46FE-3895-731A-E55C-3C06C2A26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FF0000"/>
                </a:solidFill>
              </a:rPr>
              <a:t>Бюджеттер</a:t>
            </a:r>
            <a:r>
              <a:rPr lang="ru-RU" b="1" dirty="0">
                <a:solidFill>
                  <a:srgbClr val="FF0000"/>
                </a:solidFill>
              </a:rPr>
              <a:t> аралык </a:t>
            </a:r>
            <a:r>
              <a:rPr lang="ru-RU" b="1" dirty="0" err="1">
                <a:solidFill>
                  <a:srgbClr val="FF0000"/>
                </a:solidFill>
              </a:rPr>
              <a:t>трансферттер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0A8C05-1D21-619E-BCE7-16D75D2D9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1) </a:t>
            </a:r>
            <a:r>
              <a:rPr lang="ru-RU" b="1" dirty="0" smtClean="0"/>
              <a:t>Теңдештирүүчү </a:t>
            </a:r>
            <a:r>
              <a:rPr lang="ru-RU" b="1" dirty="0" err="1"/>
              <a:t>трансферттер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(КР Министрлер </a:t>
            </a:r>
            <a:r>
              <a:rPr lang="ru-RU" dirty="0"/>
              <a:t>Кабинетинин </a:t>
            </a:r>
            <a:r>
              <a:rPr lang="ru-RU" dirty="0" err="1"/>
              <a:t>токтому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2023-жылдын 23-июнундагы № 315)</a:t>
            </a:r>
          </a:p>
          <a:p>
            <a:pPr marL="0" indent="0">
              <a:buNone/>
            </a:pPr>
            <a:r>
              <a:rPr lang="ru-RU" dirty="0"/>
              <a:t>2) </a:t>
            </a:r>
            <a:r>
              <a:rPr lang="ru-RU" b="1" dirty="0" err="1" smtClean="0"/>
              <a:t>Максаттуу</a:t>
            </a:r>
            <a:r>
              <a:rPr lang="ru-RU" b="1" dirty="0" smtClean="0"/>
              <a:t> </a:t>
            </a:r>
            <a:r>
              <a:rPr lang="ru-RU" b="1" dirty="0" err="1" smtClean="0"/>
              <a:t>трансферттер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(</a:t>
            </a:r>
            <a:r>
              <a:rPr lang="ru-RU" dirty="0" smtClean="0"/>
              <a:t>КР </a:t>
            </a:r>
            <a:r>
              <a:rPr lang="ru-RU" dirty="0"/>
              <a:t>Министрлер Кабинетинин </a:t>
            </a:r>
            <a:r>
              <a:rPr lang="ru-RU" dirty="0" err="1"/>
              <a:t>токтому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2022-жылдын 8-апрелиндеги № 201)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7053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Теңдештирүүчү </a:t>
            </a:r>
            <a:r>
              <a:rPr lang="ru-RU" sz="4000" b="1" dirty="0" err="1">
                <a:solidFill>
                  <a:srgbClr val="FF0000"/>
                </a:solidFill>
              </a:rPr>
              <a:t>трансферттер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/>
              <a:t>Теңдештирүүчү </a:t>
            </a:r>
            <a:r>
              <a:rPr lang="ru-RU" b="1" dirty="0" err="1"/>
              <a:t>трансферттер</a:t>
            </a:r>
            <a:r>
              <a:rPr lang="ru-RU" b="1" dirty="0"/>
              <a:t> </a:t>
            </a:r>
            <a:r>
              <a:rPr lang="ru-RU" dirty="0"/>
              <a:t>– жергиликтүү </a:t>
            </a:r>
            <a:r>
              <a:rPr lang="ru-RU" dirty="0" err="1"/>
              <a:t>бюджеттердин</a:t>
            </a:r>
            <a:r>
              <a:rPr lang="ru-RU" dirty="0"/>
              <a:t> </a:t>
            </a:r>
            <a:r>
              <a:rPr lang="ru-RU" dirty="0" err="1"/>
              <a:t>чыгашалары</a:t>
            </a:r>
            <a:r>
              <a:rPr lang="ru-RU" dirty="0"/>
              <a:t> менен кирешелеринин </a:t>
            </a:r>
            <a:r>
              <a:rPr lang="ru-RU" dirty="0" err="1"/>
              <a:t>ортосундагы</a:t>
            </a:r>
            <a:r>
              <a:rPr lang="ru-RU" dirty="0"/>
              <a:t> </a:t>
            </a:r>
            <a:r>
              <a:rPr lang="ru-RU" dirty="0" err="1"/>
              <a:t>ажырымды</a:t>
            </a:r>
            <a:r>
              <a:rPr lang="ru-RU" dirty="0"/>
              <a:t> каржылоо үчүн </a:t>
            </a:r>
            <a:r>
              <a:rPr lang="ru-RU" dirty="0" err="1"/>
              <a:t>республикалык</a:t>
            </a:r>
            <a:r>
              <a:rPr lang="ru-RU" dirty="0"/>
              <a:t> бюджеттен </a:t>
            </a:r>
            <a:r>
              <a:rPr lang="ru-RU" dirty="0" err="1"/>
              <a:t>берилүүчү</a:t>
            </a:r>
            <a:r>
              <a:rPr lang="ru-RU" dirty="0"/>
              <a:t> каражаттар.</a:t>
            </a:r>
          </a:p>
          <a:p>
            <a:pPr marL="0" indent="0" algn="just">
              <a:buNone/>
            </a:pPr>
            <a:r>
              <a:rPr lang="ru-RU" dirty="0"/>
              <a:t>(</a:t>
            </a:r>
            <a:r>
              <a:rPr lang="ru-RU" dirty="0" smtClean="0"/>
              <a:t>КР </a:t>
            </a:r>
            <a:r>
              <a:rPr lang="ru-RU" dirty="0"/>
              <a:t>Бюджеттик кодексинин 54-беренеси)</a:t>
            </a:r>
          </a:p>
        </p:txBody>
      </p:sp>
    </p:spTree>
    <p:extLst>
      <p:ext uri="{BB962C8B-B14F-4D97-AF65-F5344CB8AC3E}">
        <p14:creationId xmlns:p14="http://schemas.microsoft.com/office/powerpoint/2010/main" val="321899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991474-9B6D-44AA-B2DA-1B9178059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60648"/>
            <a:ext cx="8352927" cy="496363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Жергиликтүү </a:t>
            </a:r>
            <a:r>
              <a:rPr lang="ru-RU" sz="3200" b="1" dirty="0" err="1">
                <a:solidFill>
                  <a:srgbClr val="FF0000"/>
                </a:solidFill>
              </a:rPr>
              <a:t>бюджеттердин</a:t>
            </a:r>
            <a:r>
              <a:rPr lang="ru-RU" sz="3200" b="1" dirty="0">
                <a:solidFill>
                  <a:srgbClr val="FF0000"/>
                </a:solidFill>
              </a:rPr>
              <a:t> негизги </a:t>
            </a:r>
            <a:r>
              <a:rPr lang="ru-RU" sz="3200" b="1" dirty="0" err="1">
                <a:solidFill>
                  <a:srgbClr val="FF0000"/>
                </a:solidFill>
              </a:rPr>
              <a:t>көйгөйү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эмнеде</a:t>
            </a:r>
            <a:r>
              <a:rPr lang="ru-RU" sz="32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4C91A2-BE09-4602-978D-4BAF98DC1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19573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dirty="0" err="1" smtClean="0"/>
              <a:t>Чыгымдар</a:t>
            </a: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операциялык</a:t>
            </a:r>
            <a:r>
              <a:rPr lang="ru-RU" dirty="0"/>
              <a:t> </a:t>
            </a:r>
            <a:r>
              <a:rPr lang="ru-RU" dirty="0" err="1"/>
              <a:t>чыгашалардан</a:t>
            </a:r>
            <a:r>
              <a:rPr lang="ru-RU" dirty="0"/>
              <a:t>» жана «</a:t>
            </a:r>
            <a:r>
              <a:rPr lang="ru-RU" dirty="0" err="1"/>
              <a:t>капиталдык</a:t>
            </a:r>
            <a:r>
              <a:rPr lang="ru-RU" dirty="0"/>
              <a:t> </a:t>
            </a:r>
            <a:r>
              <a:rPr lang="ru-RU" dirty="0" err="1"/>
              <a:t>салымдардан</a:t>
            </a:r>
            <a:r>
              <a:rPr lang="ru-RU" dirty="0"/>
              <a:t>» турат.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Көпчүлүк</a:t>
            </a:r>
            <a:r>
              <a:rPr lang="ru-RU" dirty="0"/>
              <a:t> </a:t>
            </a:r>
            <a:r>
              <a:rPr lang="ru-RU" dirty="0" err="1" smtClean="0"/>
              <a:t>ЖӨБОры</a:t>
            </a:r>
            <a:r>
              <a:rPr lang="ru-RU" dirty="0" smtClean="0"/>
              <a:t> </a:t>
            </a:r>
            <a:r>
              <a:rPr lang="ru-RU" dirty="0"/>
              <a:t>үчүн негизги </a:t>
            </a:r>
            <a:r>
              <a:rPr lang="ru-RU" dirty="0" err="1"/>
              <a:t>көйгөй</a:t>
            </a:r>
            <a:r>
              <a:rPr lang="ru-RU" dirty="0"/>
              <a:t> </a:t>
            </a:r>
            <a:r>
              <a:rPr lang="ru-RU" dirty="0" smtClean="0"/>
              <a:t>-  </a:t>
            </a:r>
            <a:r>
              <a:rPr lang="ru-RU" dirty="0"/>
              <a:t>КАПИТАЛДЫК </a:t>
            </a:r>
            <a:r>
              <a:rPr lang="ru-RU" dirty="0" smtClean="0"/>
              <a:t>САЛЫМДАРГА</a:t>
            </a:r>
            <a:r>
              <a:rPr lang="ru-RU" dirty="0"/>
              <a:t>, же </a:t>
            </a:r>
            <a:r>
              <a:rPr lang="ru-RU" dirty="0" err="1"/>
              <a:t>активдерге</a:t>
            </a:r>
            <a:r>
              <a:rPr lang="ru-RU" dirty="0"/>
              <a:t>, </a:t>
            </a:r>
            <a:r>
              <a:rPr lang="ru-RU" dirty="0" err="1"/>
              <a:t>ошондой</a:t>
            </a:r>
            <a:r>
              <a:rPr lang="ru-RU" dirty="0"/>
              <a:t> эле </a:t>
            </a:r>
            <a:r>
              <a:rPr lang="ru-RU" dirty="0" err="1"/>
              <a:t>өнүктүрүүгө</a:t>
            </a:r>
            <a:r>
              <a:rPr lang="ru-RU" dirty="0"/>
              <a:t> </a:t>
            </a:r>
            <a:r>
              <a:rPr lang="ru-RU" dirty="0" err="1"/>
              <a:t>каражаттарга</a:t>
            </a:r>
            <a:r>
              <a:rPr lang="ru-RU" dirty="0"/>
              <a:t> ээ </a:t>
            </a:r>
            <a:r>
              <a:rPr lang="ru-RU" dirty="0" err="1"/>
              <a:t>болуу</a:t>
            </a:r>
            <a:r>
              <a:rPr lang="ru-RU" dirty="0"/>
              <a:t> жана </a:t>
            </a:r>
            <a:r>
              <a:rPr lang="ru-RU" dirty="0" err="1"/>
              <a:t>көбөйтүү</a:t>
            </a:r>
            <a:r>
              <a:rPr lang="ru-RU" dirty="0"/>
              <a:t> </a:t>
            </a:r>
            <a:r>
              <a:rPr lang="ru-RU" dirty="0" err="1"/>
              <a:t>мүмкүнчүлүгүнүн</a:t>
            </a:r>
            <a:r>
              <a:rPr lang="ru-RU" dirty="0"/>
              <a:t> </a:t>
            </a:r>
            <a:r>
              <a:rPr lang="ru-RU" dirty="0" err="1" smtClean="0"/>
              <a:t>жоктугу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52B9B2D-5EDF-43E5-BECF-58B953E9B75E}"/>
              </a:ext>
            </a:extLst>
          </p:cNvPr>
          <p:cNvSpPr/>
          <p:nvPr/>
        </p:nvSpPr>
        <p:spPr>
          <a:xfrm>
            <a:off x="1041683" y="2423732"/>
            <a:ext cx="5330517" cy="685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Учурдагы </a:t>
            </a:r>
            <a:r>
              <a:rPr lang="ru-RU" sz="2400" b="1" dirty="0" err="1" smtClean="0"/>
              <a:t>чыгашалары</a:t>
            </a:r>
            <a:endParaRPr lang="ru-RU" sz="2400" b="1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4E65855-B159-4DE5-A9CA-715B2554335D}"/>
              </a:ext>
            </a:extLst>
          </p:cNvPr>
          <p:cNvSpPr/>
          <p:nvPr/>
        </p:nvSpPr>
        <p:spPr>
          <a:xfrm>
            <a:off x="6372200" y="2420888"/>
            <a:ext cx="18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b="1" dirty="0" smtClean="0"/>
              <a:t>КАПИТАЛДЫК САЛЫМДАР </a:t>
            </a:r>
            <a:r>
              <a:rPr lang="ru-RU" sz="1350" b="1" dirty="0"/>
              <a:t>(</a:t>
            </a:r>
            <a:r>
              <a:rPr lang="ru-RU" sz="1350" b="1" dirty="0" smtClean="0"/>
              <a:t>АКТИВТЕР)</a:t>
            </a:r>
            <a:endParaRPr lang="ru-RU" sz="1350" b="1" dirty="0"/>
          </a:p>
        </p:txBody>
      </p:sp>
    </p:spTree>
    <p:extLst>
      <p:ext uri="{BB962C8B-B14F-4D97-AF65-F5344CB8AC3E}">
        <p14:creationId xmlns:p14="http://schemas.microsoft.com/office/powerpoint/2010/main" val="3443911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2023-жылга </a:t>
            </a:r>
            <a:r>
              <a:rPr lang="ru-RU" sz="2400" b="1" dirty="0" err="1">
                <a:solidFill>
                  <a:srgbClr val="FF0000"/>
                </a:solidFill>
              </a:rPr>
              <a:t>региондор</a:t>
            </a:r>
            <a:r>
              <a:rPr lang="ru-RU" sz="2400" b="1" dirty="0">
                <a:solidFill>
                  <a:srgbClr val="FF0000"/>
                </a:solidFill>
              </a:rPr>
              <a:t> боюнча жергиликтүү </a:t>
            </a:r>
            <a:r>
              <a:rPr lang="ru-RU" sz="2400" b="1" dirty="0" err="1">
                <a:solidFill>
                  <a:srgbClr val="FF0000"/>
                </a:solidFill>
              </a:rPr>
              <a:t>бюджеттердеги</a:t>
            </a:r>
            <a:r>
              <a:rPr lang="ru-RU" sz="2400" b="1" dirty="0">
                <a:solidFill>
                  <a:srgbClr val="FF0000"/>
                </a:solidFill>
              </a:rPr>
              <a:t> “</a:t>
            </a:r>
            <a:r>
              <a:rPr lang="ru-RU" sz="2400" b="1" dirty="0" err="1">
                <a:solidFill>
                  <a:srgbClr val="FF0000"/>
                </a:solidFill>
              </a:rPr>
              <a:t>активдердин</a:t>
            </a:r>
            <a:r>
              <a:rPr lang="ru-RU" sz="2400" b="1" dirty="0">
                <a:solidFill>
                  <a:srgbClr val="FF0000"/>
                </a:solidFill>
              </a:rPr>
              <a:t>” </a:t>
            </a:r>
            <a:r>
              <a:rPr lang="ru-RU" sz="2400" b="1" dirty="0" err="1">
                <a:solidFill>
                  <a:srgbClr val="FF0000"/>
                </a:solidFill>
              </a:rPr>
              <a:t>үлүшү</a:t>
            </a:r>
            <a:r>
              <a:rPr lang="ru-RU" sz="2400" b="1" dirty="0">
                <a:solidFill>
                  <a:srgbClr val="FF0000"/>
                </a:solidFill>
              </a:rPr>
              <a:t>.</a:t>
            </a: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2831332"/>
              </p:ext>
            </p:extLst>
          </p:nvPr>
        </p:nvGraphicFramePr>
        <p:xfrm>
          <a:off x="457200" y="1340768"/>
          <a:ext cx="8229600" cy="4785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6409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F40D0F-C457-45CB-403D-C43335B5C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Теңдештирүүчү трансферт менен жергиликтүү бюджеттин </a:t>
            </a:r>
            <a:r>
              <a:rPr lang="ru-RU" sz="2400" b="1" dirty="0" err="1">
                <a:solidFill>
                  <a:srgbClr val="FF0000"/>
                </a:solidFill>
              </a:rPr>
              <a:t>активдери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ортосундагы</a:t>
            </a:r>
            <a:r>
              <a:rPr lang="ru-RU" sz="2400" b="1" dirty="0">
                <a:solidFill>
                  <a:srgbClr val="FF0000"/>
                </a:solidFill>
              </a:rPr>
              <a:t> өз ара </a:t>
            </a:r>
            <a:r>
              <a:rPr lang="ru-RU" sz="2400" b="1" dirty="0" err="1">
                <a:solidFill>
                  <a:srgbClr val="FF0000"/>
                </a:solidFill>
              </a:rPr>
              <a:t>байланыш</a:t>
            </a:r>
            <a:r>
              <a:rPr lang="ru-RU" sz="2400" b="1" dirty="0">
                <a:solidFill>
                  <a:srgbClr val="FF0000"/>
                </a:solidFill>
              </a:rPr>
              <a:t>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6767471"/>
              </p:ext>
            </p:extLst>
          </p:nvPr>
        </p:nvGraphicFramePr>
        <p:xfrm>
          <a:off x="611560" y="1417638"/>
          <a:ext cx="8075240" cy="53341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8491">
                  <a:extLst>
                    <a:ext uri="{9D8B030D-6E8A-4147-A177-3AD203B41FA5}">
                      <a16:colId xmlns:a16="http://schemas.microsoft.com/office/drawing/2014/main" val="1724425288"/>
                    </a:ext>
                  </a:extLst>
                </a:gridCol>
                <a:gridCol w="1199293">
                  <a:extLst>
                    <a:ext uri="{9D8B030D-6E8A-4147-A177-3AD203B41FA5}">
                      <a16:colId xmlns:a16="http://schemas.microsoft.com/office/drawing/2014/main" val="1202530553"/>
                    </a:ext>
                  </a:extLst>
                </a:gridCol>
                <a:gridCol w="1119341">
                  <a:extLst>
                    <a:ext uri="{9D8B030D-6E8A-4147-A177-3AD203B41FA5}">
                      <a16:colId xmlns:a16="http://schemas.microsoft.com/office/drawing/2014/main" val="4265041866"/>
                    </a:ext>
                  </a:extLst>
                </a:gridCol>
                <a:gridCol w="1679010">
                  <a:extLst>
                    <a:ext uri="{9D8B030D-6E8A-4147-A177-3AD203B41FA5}">
                      <a16:colId xmlns:a16="http://schemas.microsoft.com/office/drawing/2014/main" val="4058231054"/>
                    </a:ext>
                  </a:extLst>
                </a:gridCol>
                <a:gridCol w="1519105">
                  <a:extLst>
                    <a:ext uri="{9D8B030D-6E8A-4147-A177-3AD203B41FA5}">
                      <a16:colId xmlns:a16="http://schemas.microsoft.com/office/drawing/2014/main" val="3732199416"/>
                    </a:ext>
                  </a:extLst>
                </a:gridCol>
              </a:tblGrid>
              <a:tr h="823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Айылный аймак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Общие расходы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Активы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Выравнивающие трансферты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Доля активов в расходах местных бюджетов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0845811"/>
                  </a:ext>
                </a:extLst>
              </a:tr>
              <a:tr h="6717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Дара АА (Баткенская область)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43623000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17845600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26954000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40,90%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6066727"/>
                  </a:ext>
                </a:extLst>
              </a:tr>
              <a:tr h="6717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Отрадное</a:t>
                      </a:r>
                      <a:r>
                        <a:rPr lang="ru-RU" sz="16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АА (Иссык-Кульская область)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14165000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1640000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6795000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11,6%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7020091"/>
                  </a:ext>
                </a:extLst>
              </a:tr>
              <a:tr h="6157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Арстанбап АА (Джалал-Абадская область)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4046000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27697000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9236000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14,6%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691337"/>
                  </a:ext>
                </a:extLst>
              </a:tr>
              <a:tr h="6157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Кум Добо (Нарынская область)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52354000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8810000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20462000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16,8%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0472732"/>
                  </a:ext>
                </a:extLst>
              </a:tr>
              <a:tr h="4104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Сары Таш (Ошская область)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21249000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5237000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14847000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24,6%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3330516"/>
                  </a:ext>
                </a:extLst>
              </a:tr>
              <a:tr h="6717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Ак Добо</a:t>
                      </a:r>
                      <a:r>
                        <a:rPr lang="ru-RU" sz="1600" baseline="0" dirty="0" smtClean="0">
                          <a:effectLst/>
                        </a:rPr>
                        <a:t> (Таласская область)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23346000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8096000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8216000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34,7%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6410839"/>
                  </a:ext>
                </a:extLst>
              </a:tr>
              <a:tr h="4104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Интернациональный ( Чуйская область)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18798000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5105200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5810000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27,2%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1689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38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FF0000"/>
                </a:solidFill>
              </a:rPr>
              <a:t>Региондор</a:t>
            </a:r>
            <a:r>
              <a:rPr lang="ru-RU" sz="2800" b="1" dirty="0">
                <a:solidFill>
                  <a:srgbClr val="FF0000"/>
                </a:solidFill>
              </a:rPr>
              <a:t> боюнча 1 </a:t>
            </a:r>
            <a:r>
              <a:rPr lang="ru-RU" sz="2800" b="1" dirty="0" err="1">
                <a:solidFill>
                  <a:srgbClr val="FF0000"/>
                </a:solidFill>
              </a:rPr>
              <a:t>адамга</a:t>
            </a:r>
            <a:r>
              <a:rPr lang="ru-RU" sz="2800" b="1" dirty="0">
                <a:solidFill>
                  <a:srgbClr val="FF0000"/>
                </a:solidFill>
              </a:rPr>
              <a:t> теңдештирүүчү </a:t>
            </a:r>
            <a:r>
              <a:rPr lang="ru-RU" sz="2800" b="1" dirty="0" err="1">
                <a:solidFill>
                  <a:srgbClr val="FF0000"/>
                </a:solidFill>
              </a:rPr>
              <a:t>трансферттердин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көлөмү</a:t>
            </a:r>
            <a:r>
              <a:rPr lang="ru-RU" sz="2800" b="1" dirty="0">
                <a:solidFill>
                  <a:srgbClr val="FF0000"/>
                </a:solidFill>
              </a:rPr>
              <a:t> (</a:t>
            </a:r>
            <a:r>
              <a:rPr lang="ru-RU" sz="2800" b="1" dirty="0" err="1">
                <a:solidFill>
                  <a:srgbClr val="FF0000"/>
                </a:solidFill>
              </a:rPr>
              <a:t>миң</a:t>
            </a:r>
            <a:r>
              <a:rPr lang="ru-RU" sz="2800" b="1" dirty="0">
                <a:solidFill>
                  <a:srgbClr val="FF0000"/>
                </a:solidFill>
              </a:rPr>
              <a:t> сом/</a:t>
            </a:r>
            <a:r>
              <a:rPr lang="ru-RU" sz="2800" b="1" dirty="0" err="1">
                <a:solidFill>
                  <a:srgbClr val="FF0000"/>
                </a:solidFill>
              </a:rPr>
              <a:t>адам</a:t>
            </a:r>
            <a:r>
              <a:rPr lang="ru-RU" sz="2800" b="1" dirty="0">
                <a:solidFill>
                  <a:srgbClr val="FF0000"/>
                </a:solidFill>
              </a:rPr>
              <a:t>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9855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88871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D9BC7C-F24F-40E3-A0E3-9EC160543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02853"/>
            <a:ext cx="7886700" cy="665175"/>
          </a:xfrm>
        </p:spPr>
        <p:txBody>
          <a:bodyPr>
            <a:noAutofit/>
          </a:bodyPr>
          <a:lstStyle/>
          <a:p>
            <a:r>
              <a:rPr lang="ru-RU" sz="2800" b="1" dirty="0" err="1">
                <a:solidFill>
                  <a:srgbClr val="FF0000"/>
                </a:solidFill>
              </a:rPr>
              <a:t>Муниципалитеттердин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«дотация» </a:t>
            </a:r>
            <a:r>
              <a:rPr lang="ru-RU" sz="2800" b="1" dirty="0" err="1">
                <a:solidFill>
                  <a:srgbClr val="FF0000"/>
                </a:solidFill>
              </a:rPr>
              <a:t>жөнүндөгү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мифтер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07009E-3481-4FBE-8CB0-C03E84573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945" y="1628800"/>
            <a:ext cx="7886700" cy="41764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/>
              <a:t>Расмий</a:t>
            </a:r>
            <a:r>
              <a:rPr lang="ru-RU" dirty="0"/>
              <a:t> </a:t>
            </a:r>
            <a:r>
              <a:rPr lang="ru-RU" dirty="0" err="1"/>
              <a:t>түрдө</a:t>
            </a:r>
            <a:r>
              <a:rPr lang="ru-RU" dirty="0"/>
              <a:t> </a:t>
            </a:r>
            <a:r>
              <a:rPr lang="ru-RU" dirty="0" smtClean="0"/>
              <a:t>2022-жылда, 323 </a:t>
            </a:r>
            <a:r>
              <a:rPr lang="ru-RU" dirty="0"/>
              <a:t>АА (71%) </a:t>
            </a:r>
            <a:r>
              <a:rPr lang="ru-RU" dirty="0" smtClean="0"/>
              <a:t>«дотационные"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эсептелет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“</a:t>
            </a:r>
            <a:r>
              <a:rPr lang="ru-RU" dirty="0" err="1"/>
              <a:t>Өзүн-өзү</a:t>
            </a:r>
            <a:r>
              <a:rPr lang="ru-RU" dirty="0"/>
              <a:t> </a:t>
            </a:r>
            <a:r>
              <a:rPr lang="ru-RU" dirty="0" err="1"/>
              <a:t>камсыздоочу</a:t>
            </a:r>
            <a:r>
              <a:rPr lang="ru-RU" dirty="0"/>
              <a:t>” – 129 АА (29</a:t>
            </a:r>
            <a:r>
              <a:rPr lang="ru-RU" dirty="0" smtClean="0"/>
              <a:t>%).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err="1" smtClean="0"/>
              <a:t>Чынында</a:t>
            </a:r>
            <a:r>
              <a:rPr lang="ru-RU" b="1" dirty="0"/>
              <a:t>:</a:t>
            </a:r>
          </a:p>
          <a:p>
            <a:pPr marL="0" indent="0">
              <a:buNone/>
            </a:pPr>
            <a:r>
              <a:rPr lang="ru-RU" dirty="0" err="1"/>
              <a:t>Активдерге</a:t>
            </a:r>
            <a:r>
              <a:rPr lang="ru-RU" dirty="0"/>
              <a:t> ээ </a:t>
            </a:r>
            <a:r>
              <a:rPr lang="ru-RU" dirty="0" err="1"/>
              <a:t>болууга</a:t>
            </a:r>
            <a:r>
              <a:rPr lang="ru-RU" dirty="0"/>
              <a:t> </a:t>
            </a:r>
            <a:r>
              <a:rPr lang="ru-RU" dirty="0" err="1"/>
              <a:t>мүмкүнчүлүгү</a:t>
            </a:r>
            <a:r>
              <a:rPr lang="ru-RU" dirty="0"/>
              <a:t> жок «</a:t>
            </a:r>
            <a:r>
              <a:rPr lang="ru-RU" dirty="0" err="1"/>
              <a:t>кедей</a:t>
            </a:r>
            <a:r>
              <a:rPr lang="ru-RU" dirty="0"/>
              <a:t>» </a:t>
            </a:r>
            <a:r>
              <a:rPr lang="ru-RU" dirty="0" smtClean="0"/>
              <a:t>АА </a:t>
            </a:r>
            <a:r>
              <a:rPr lang="ru-RU" dirty="0"/>
              <a:t>- 70 АА (15%).</a:t>
            </a:r>
          </a:p>
          <a:p>
            <a:pPr marL="0" indent="0">
              <a:buNone/>
            </a:pPr>
            <a:r>
              <a:rPr lang="ru-RU" dirty="0" err="1"/>
              <a:t>Кимде</a:t>
            </a:r>
            <a:r>
              <a:rPr lang="ru-RU" dirty="0"/>
              <a:t> </a:t>
            </a:r>
            <a:r>
              <a:rPr lang="ru-RU" dirty="0" err="1"/>
              <a:t>активдери</a:t>
            </a:r>
            <a:r>
              <a:rPr lang="ru-RU" dirty="0"/>
              <a:t> бар </a:t>
            </a:r>
            <a:r>
              <a:rPr lang="ru-RU" dirty="0" smtClean="0"/>
              <a:t>– </a:t>
            </a:r>
            <a:r>
              <a:rPr lang="ru-RU" dirty="0"/>
              <a:t>383 АА (85%).</a:t>
            </a:r>
          </a:p>
          <a:p>
            <a:pPr marL="0" indent="0">
              <a:buNone/>
            </a:pPr>
            <a:r>
              <a:rPr lang="ru-RU" dirty="0" err="1" smtClean="0"/>
              <a:t>Ошол</a:t>
            </a:r>
            <a:r>
              <a:rPr lang="ru-RU" dirty="0" smtClean="0"/>
              <a:t> </a:t>
            </a:r>
            <a:r>
              <a:rPr lang="ru-RU" dirty="0"/>
              <a:t>эле </a:t>
            </a:r>
            <a:r>
              <a:rPr lang="ru-RU" dirty="0" err="1"/>
              <a:t>учурда</a:t>
            </a:r>
            <a:r>
              <a:rPr lang="ru-RU" dirty="0"/>
              <a:t> 98 </a:t>
            </a:r>
            <a:r>
              <a:rPr lang="ru-RU" dirty="0" err="1"/>
              <a:t>ААда</a:t>
            </a:r>
            <a:r>
              <a:rPr lang="ru-RU" dirty="0"/>
              <a:t> </a:t>
            </a:r>
            <a:r>
              <a:rPr lang="ru-RU" dirty="0" err="1"/>
              <a:t>активдердин</a:t>
            </a:r>
            <a:r>
              <a:rPr lang="ru-RU" dirty="0"/>
              <a:t> </a:t>
            </a:r>
            <a:r>
              <a:rPr lang="ru-RU" dirty="0" err="1"/>
              <a:t>үлүшү</a:t>
            </a:r>
            <a:r>
              <a:rPr lang="ru-RU" dirty="0"/>
              <a:t> 20% же </a:t>
            </a:r>
            <a:r>
              <a:rPr lang="ru-RU" dirty="0" err="1"/>
              <a:t>андан</a:t>
            </a:r>
            <a:r>
              <a:rPr lang="ru-RU" dirty="0"/>
              <a:t> </a:t>
            </a:r>
            <a:r>
              <a:rPr lang="ru-RU" dirty="0" err="1"/>
              <a:t>жогору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0453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8DC5A1-FC2D-270A-4FF4-38BA3F5D3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48680"/>
            <a:ext cx="7886700" cy="580922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rgbClr val="FF0000"/>
                </a:solidFill>
              </a:rPr>
              <a:t>Теңдештирүүчү </a:t>
            </a:r>
            <a:r>
              <a:rPr lang="ru-RU" sz="3000" b="1" dirty="0" err="1" smtClean="0">
                <a:solidFill>
                  <a:srgbClr val="FF0000"/>
                </a:solidFill>
              </a:rPr>
              <a:t>трансферттин</a:t>
            </a:r>
            <a:r>
              <a:rPr lang="ru-RU" sz="3000" b="1" dirty="0" smtClean="0">
                <a:solidFill>
                  <a:srgbClr val="FF0000"/>
                </a:solidFill>
              </a:rPr>
              <a:t> </a:t>
            </a:r>
            <a:r>
              <a:rPr lang="ru-RU" sz="3000" b="1" dirty="0" err="1" smtClean="0">
                <a:solidFill>
                  <a:srgbClr val="FF0000"/>
                </a:solidFill>
              </a:rPr>
              <a:t>формуласы</a:t>
            </a:r>
            <a:endParaRPr lang="ru-RU" sz="3000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1ECC0A-4CCB-699C-BBA9-B5EFD2D5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0768"/>
            <a:ext cx="7886700" cy="489654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/>
              <a:t>ВTi</a:t>
            </a:r>
            <a:r>
              <a:rPr lang="ru-RU" dirty="0"/>
              <a:t>= </a:t>
            </a:r>
            <a:r>
              <a:rPr lang="ru-RU" dirty="0" smtClean="0"/>
              <a:t>(Рi-Дi)*1,1,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где:</a:t>
            </a:r>
          </a:p>
          <a:p>
            <a:pPr marL="0" indent="0">
              <a:buNone/>
            </a:pPr>
            <a:r>
              <a:rPr lang="ru-RU" dirty="0" err="1"/>
              <a:t>ВТi</a:t>
            </a:r>
            <a:r>
              <a:rPr lang="ru-RU" dirty="0"/>
              <a:t> – объем трансфертов i-</a:t>
            </a:r>
            <a:r>
              <a:rPr lang="ru-RU" dirty="0" err="1"/>
              <a:t>му</a:t>
            </a:r>
            <a:r>
              <a:rPr lang="ru-RU" dirty="0"/>
              <a:t> местному бюджету на очередной бюджетный год и прогнозируемый период;</a:t>
            </a:r>
          </a:p>
          <a:p>
            <a:pPr marL="0" indent="0">
              <a:buNone/>
            </a:pPr>
            <a:r>
              <a:rPr lang="ru-RU" dirty="0" err="1"/>
              <a:t>Рi</a:t>
            </a:r>
            <a:r>
              <a:rPr lang="ru-RU" dirty="0"/>
              <a:t> – оценка суммарных расходных обязательств i-го местного бюджета согласно плановым показателям текущего года (без учета электроэнергии);</a:t>
            </a:r>
          </a:p>
          <a:p>
            <a:pPr marL="0" indent="0">
              <a:buNone/>
            </a:pPr>
            <a:r>
              <a:rPr lang="ru-RU" dirty="0" err="1"/>
              <a:t>Дi</a:t>
            </a:r>
            <a:r>
              <a:rPr lang="ru-RU" dirty="0"/>
              <a:t> – оценка суммарных доходов i-го местного бюджета согласно проекту на очередной бюджетный год и прогнозируемый период.</a:t>
            </a:r>
          </a:p>
          <a:p>
            <a:pPr marL="0" indent="0">
              <a:buNone/>
            </a:pPr>
            <a:r>
              <a:rPr lang="ru-RU" dirty="0"/>
              <a:t>Для улучшения материальной базы и инфраструктуры местных бюджетов вводится корректирующий коэффициент к объему полученного выравнивающего трансферта местного бюджета в размере 1,10.</a:t>
            </a:r>
          </a:p>
        </p:txBody>
      </p:sp>
    </p:spTree>
    <p:extLst>
      <p:ext uri="{BB962C8B-B14F-4D97-AF65-F5344CB8AC3E}">
        <p14:creationId xmlns:p14="http://schemas.microsoft.com/office/powerpoint/2010/main" val="2618477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8DC5A1-FC2D-270A-4FF4-38BA3F5D3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55638"/>
            <a:ext cx="7886700" cy="580922"/>
          </a:xfrm>
        </p:spPr>
        <p:txBody>
          <a:bodyPr>
            <a:normAutofit/>
          </a:bodyPr>
          <a:lstStyle/>
          <a:p>
            <a:r>
              <a:rPr lang="ru-RU" sz="3000" b="1" dirty="0" err="1">
                <a:solidFill>
                  <a:srgbClr val="FF0000"/>
                </a:solidFill>
              </a:rPr>
              <a:t>Теңдештирүү</a:t>
            </a:r>
            <a:r>
              <a:rPr lang="ru-RU" sz="3000" b="1" dirty="0">
                <a:solidFill>
                  <a:srgbClr val="FF0000"/>
                </a:solidFill>
              </a:rPr>
              <a:t> </a:t>
            </a:r>
            <a:r>
              <a:rPr lang="ru-RU" sz="3000" b="1" dirty="0" err="1" smtClean="0">
                <a:solidFill>
                  <a:srgbClr val="FF0000"/>
                </a:solidFill>
              </a:rPr>
              <a:t>трансферттин</a:t>
            </a:r>
            <a:r>
              <a:rPr lang="ru-RU" sz="3000" b="1" dirty="0" smtClean="0">
                <a:solidFill>
                  <a:srgbClr val="FF0000"/>
                </a:solidFill>
              </a:rPr>
              <a:t> </a:t>
            </a:r>
            <a:r>
              <a:rPr lang="ru-RU" sz="3000" b="1" dirty="0">
                <a:solidFill>
                  <a:srgbClr val="FF0000"/>
                </a:solidFill>
              </a:rPr>
              <a:t>эсептөө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1ECC0A-4CCB-699C-BBA9-B5EFD2D5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8027"/>
            <a:ext cx="7886700" cy="46532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y-KG" dirty="0"/>
              <a:t>.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98D095F-68DF-CC46-7BC5-672056C0342E}"/>
              </a:ext>
            </a:extLst>
          </p:cNvPr>
          <p:cNvSpPr/>
          <p:nvPr/>
        </p:nvSpPr>
        <p:spPr>
          <a:xfrm>
            <a:off x="1835696" y="2276873"/>
            <a:ext cx="1117847" cy="321310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b="1" dirty="0"/>
              <a:t>Расход</a:t>
            </a:r>
          </a:p>
          <a:p>
            <a:pPr algn="ctr"/>
            <a:r>
              <a:rPr lang="ky-KG" b="1" dirty="0"/>
              <a:t>2022</a:t>
            </a:r>
          </a:p>
          <a:p>
            <a:pPr algn="ctr"/>
            <a:r>
              <a:rPr lang="ky-KG" b="1" dirty="0"/>
              <a:t>(уточненный)</a:t>
            </a:r>
            <a:endParaRPr lang="ru-RU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4D275DD-DB36-9093-612F-EAD0738DFAAA}"/>
              </a:ext>
            </a:extLst>
          </p:cNvPr>
          <p:cNvSpPr/>
          <p:nvPr/>
        </p:nvSpPr>
        <p:spPr>
          <a:xfrm>
            <a:off x="5652120" y="3016486"/>
            <a:ext cx="1117848" cy="2473486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b="1" dirty="0"/>
              <a:t>Доход</a:t>
            </a:r>
          </a:p>
          <a:p>
            <a:pPr algn="ctr"/>
            <a:r>
              <a:rPr lang="ky-KG" b="1" dirty="0"/>
              <a:t>2023</a:t>
            </a:r>
          </a:p>
          <a:p>
            <a:pPr algn="ctr"/>
            <a:r>
              <a:rPr lang="ky-KG" b="1" dirty="0"/>
              <a:t>(прогноз)</a:t>
            </a:r>
            <a:endParaRPr lang="ru-RU" b="1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D75BD4C-2398-0DB6-ECAA-629AAE8B6ED6}"/>
              </a:ext>
            </a:extLst>
          </p:cNvPr>
          <p:cNvSpPr/>
          <p:nvPr/>
        </p:nvSpPr>
        <p:spPr>
          <a:xfrm>
            <a:off x="5652120" y="2276873"/>
            <a:ext cx="1117848" cy="739607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b="1" dirty="0"/>
              <a:t>ВТ  </a:t>
            </a:r>
            <a:endParaRPr lang="ru-RU" b="1" dirty="0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9164F793-0B85-F4A5-71A8-419C4E3395CE}"/>
              </a:ext>
            </a:extLst>
          </p:cNvPr>
          <p:cNvCxnSpPr>
            <a:cxnSpLocks/>
          </p:cNvCxnSpPr>
          <p:nvPr/>
        </p:nvCxnSpPr>
        <p:spPr>
          <a:xfrm>
            <a:off x="1257940" y="2276873"/>
            <a:ext cx="6554420" cy="3555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767808C-C4FA-1352-5AB8-B328970098EA}"/>
              </a:ext>
            </a:extLst>
          </p:cNvPr>
          <p:cNvSpPr/>
          <p:nvPr/>
        </p:nvSpPr>
        <p:spPr>
          <a:xfrm>
            <a:off x="5652120" y="1731503"/>
            <a:ext cx="1117848" cy="58092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sz="1350" b="1" dirty="0"/>
              <a:t>10% от ВТ  </a:t>
            </a:r>
            <a:endParaRPr lang="ru-RU" sz="1350" b="1" dirty="0"/>
          </a:p>
        </p:txBody>
      </p:sp>
    </p:spTree>
    <p:extLst>
      <p:ext uri="{BB962C8B-B14F-4D97-AF65-F5344CB8AC3E}">
        <p14:creationId xmlns:p14="http://schemas.microsoft.com/office/powerpoint/2010/main" val="1063633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Кыргыз </a:t>
            </a:r>
            <a:r>
              <a:rPr lang="ru-RU" sz="3600" b="1" dirty="0" err="1">
                <a:solidFill>
                  <a:srgbClr val="FF0000"/>
                </a:solidFill>
              </a:rPr>
              <a:t>Республикасындагы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бюджеттер</a:t>
            </a:r>
            <a:r>
              <a:rPr lang="ru-RU" sz="3600" b="1" dirty="0">
                <a:solidFill>
                  <a:srgbClr val="FF0000"/>
                </a:solidFill>
              </a:rPr>
              <a:t> аралык </a:t>
            </a:r>
            <a:r>
              <a:rPr lang="ru-RU" sz="3600" b="1" dirty="0" err="1">
                <a:solidFill>
                  <a:srgbClr val="FF0000"/>
                </a:solidFill>
              </a:rPr>
              <a:t>мамилелердин</a:t>
            </a:r>
            <a:r>
              <a:rPr lang="ru-RU" sz="3600" b="1" dirty="0">
                <a:solidFill>
                  <a:srgbClr val="FF0000"/>
                </a:solidFill>
              </a:rPr>
              <a:t> негиздери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/>
              <a:t>Жергиликтүү </a:t>
            </a:r>
            <a:r>
              <a:rPr lang="ru-RU" b="1" dirty="0"/>
              <a:t>өз алдынча башкаруу - </a:t>
            </a:r>
            <a:r>
              <a:rPr lang="ru-RU" dirty="0"/>
              <a:t>жергиликтүү </a:t>
            </a:r>
            <a:r>
              <a:rPr lang="ru-RU" dirty="0" err="1"/>
              <a:t>жамааттардын</a:t>
            </a:r>
            <a:r>
              <a:rPr lang="ru-RU" dirty="0"/>
              <a:t> жергиликтүү </a:t>
            </a:r>
            <a:r>
              <a:rPr lang="ru-RU" dirty="0" err="1"/>
              <a:t>маанидеги</a:t>
            </a:r>
            <a:r>
              <a:rPr lang="ru-RU" dirty="0"/>
              <a:t> </a:t>
            </a:r>
            <a:r>
              <a:rPr lang="ru-RU" dirty="0" err="1"/>
              <a:t>маселелерди</a:t>
            </a:r>
            <a:r>
              <a:rPr lang="ru-RU" dirty="0"/>
              <a:t> өз </a:t>
            </a:r>
            <a:r>
              <a:rPr lang="ru-RU" dirty="0" err="1"/>
              <a:t>кызыкчылыктарына</a:t>
            </a:r>
            <a:r>
              <a:rPr lang="ru-RU" dirty="0"/>
              <a:t> </a:t>
            </a:r>
            <a:r>
              <a:rPr lang="ru-RU" dirty="0" err="1"/>
              <a:t>жараша</a:t>
            </a:r>
            <a:r>
              <a:rPr lang="ru-RU" dirty="0"/>
              <a:t> жана </a:t>
            </a:r>
            <a:r>
              <a:rPr lang="ru-RU" dirty="0" err="1"/>
              <a:t>жоопкерчилик</a:t>
            </a:r>
            <a:r>
              <a:rPr lang="ru-RU" dirty="0"/>
              <a:t> менен өз алдынча </a:t>
            </a:r>
            <a:r>
              <a:rPr lang="ru-RU" dirty="0" err="1"/>
              <a:t>чечүүсүнүн</a:t>
            </a:r>
            <a:r>
              <a:rPr lang="ru-RU" dirty="0"/>
              <a:t> Конституция менен </a:t>
            </a:r>
            <a:r>
              <a:rPr lang="ru-RU" dirty="0" err="1"/>
              <a:t>кепилденген</a:t>
            </a:r>
            <a:r>
              <a:rPr lang="ru-RU" dirty="0"/>
              <a:t> </a:t>
            </a:r>
            <a:r>
              <a:rPr lang="ru-RU" dirty="0" err="1"/>
              <a:t>укугу</a:t>
            </a:r>
            <a:r>
              <a:rPr lang="ru-RU" dirty="0"/>
              <a:t> жана </a:t>
            </a:r>
            <a:r>
              <a:rPr lang="ru-RU" dirty="0" err="1"/>
              <a:t>чыныгы</a:t>
            </a:r>
            <a:r>
              <a:rPr lang="ru-RU" dirty="0"/>
              <a:t> </a:t>
            </a:r>
            <a:r>
              <a:rPr lang="ru-RU" dirty="0" err="1"/>
              <a:t>мүмкүнчүлүгү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/>
              <a:t>Мамлекет</a:t>
            </a:r>
            <a:r>
              <a:rPr lang="ru-RU" dirty="0"/>
              <a:t> жергиликтүү өз алдынча башкаруу </a:t>
            </a:r>
            <a:r>
              <a:rPr lang="ru-RU" dirty="0" err="1"/>
              <a:t>органдарынын</a:t>
            </a:r>
            <a:r>
              <a:rPr lang="ru-RU" dirty="0"/>
              <a:t> жергиликтүү </a:t>
            </a:r>
            <a:r>
              <a:rPr lang="ru-RU" dirty="0" err="1"/>
              <a:t>бюджеттерди</a:t>
            </a:r>
            <a:r>
              <a:rPr lang="ru-RU" dirty="0"/>
              <a:t> </a:t>
            </a:r>
            <a:r>
              <a:rPr lang="ru-RU" dirty="0" err="1"/>
              <a:t>түзүү</a:t>
            </a:r>
            <a:r>
              <a:rPr lang="ru-RU" dirty="0"/>
              <a:t> жана аткаруу </a:t>
            </a:r>
            <a:r>
              <a:rPr lang="ru-RU" dirty="0" err="1"/>
              <a:t>маселелериндеги</a:t>
            </a:r>
            <a:r>
              <a:rPr lang="ru-RU" dirty="0"/>
              <a:t> </a:t>
            </a:r>
            <a:r>
              <a:rPr lang="ru-RU" dirty="0" err="1"/>
              <a:t>көз</a:t>
            </a:r>
            <a:r>
              <a:rPr lang="ru-RU" dirty="0"/>
              <a:t> </a:t>
            </a:r>
            <a:r>
              <a:rPr lang="ru-RU" dirty="0" err="1"/>
              <a:t>карандысыздыгын</a:t>
            </a:r>
            <a:r>
              <a:rPr lang="ru-RU" dirty="0"/>
              <a:t> </a:t>
            </a:r>
            <a:r>
              <a:rPr lang="ru-RU" dirty="0" err="1"/>
              <a:t>кепилдейт</a:t>
            </a:r>
            <a:r>
              <a:rPr lang="ru-RU" dirty="0"/>
              <a:t>.</a:t>
            </a:r>
          </a:p>
          <a:p>
            <a:pPr algn="just"/>
            <a:r>
              <a:rPr lang="ru-RU" dirty="0" smtClean="0"/>
              <a:t>Жергиликтүү </a:t>
            </a:r>
            <a:r>
              <a:rPr lang="ru-RU" dirty="0" err="1"/>
              <a:t>бюджетти</a:t>
            </a:r>
            <a:r>
              <a:rPr lang="ru-RU" dirty="0"/>
              <a:t> </a:t>
            </a:r>
            <a:r>
              <a:rPr lang="ru-RU" dirty="0" err="1"/>
              <a:t>түзүү</a:t>
            </a:r>
            <a:r>
              <a:rPr lang="ru-RU" dirty="0"/>
              <a:t> жана аткаруу </a:t>
            </a:r>
            <a:r>
              <a:rPr lang="ru-RU" dirty="0" err="1"/>
              <a:t>ачык-айкындыктын</a:t>
            </a:r>
            <a:r>
              <a:rPr lang="ru-RU" dirty="0"/>
              <a:t>, </a:t>
            </a:r>
            <a:r>
              <a:rPr lang="ru-RU" dirty="0" err="1"/>
              <a:t>коомчулуктун</a:t>
            </a:r>
            <a:r>
              <a:rPr lang="ru-RU" dirty="0"/>
              <a:t> </a:t>
            </a:r>
            <a:r>
              <a:rPr lang="ru-RU" dirty="0" err="1"/>
              <a:t>катышуусунун</a:t>
            </a:r>
            <a:r>
              <a:rPr lang="ru-RU" dirty="0"/>
              <a:t>, жергиликтүү өз алдынча башкаруу </a:t>
            </a:r>
            <a:r>
              <a:rPr lang="ru-RU" dirty="0" err="1"/>
              <a:t>органдарынын</a:t>
            </a:r>
            <a:r>
              <a:rPr lang="ru-RU" dirty="0"/>
              <a:t> жергиликтүү </a:t>
            </a:r>
            <a:r>
              <a:rPr lang="ru-RU" dirty="0" err="1"/>
              <a:t>жамааттын</a:t>
            </a:r>
            <a:r>
              <a:rPr lang="ru-RU" dirty="0"/>
              <a:t> </a:t>
            </a:r>
            <a:r>
              <a:rPr lang="ru-RU" dirty="0" err="1"/>
              <a:t>алдындагы</a:t>
            </a:r>
            <a:r>
              <a:rPr lang="ru-RU" dirty="0"/>
              <a:t> </a:t>
            </a:r>
            <a:r>
              <a:rPr lang="ru-RU" dirty="0" err="1"/>
              <a:t>отчеттуулугунун</a:t>
            </a:r>
            <a:r>
              <a:rPr lang="ru-RU" dirty="0"/>
              <a:t> </a:t>
            </a:r>
            <a:r>
              <a:rPr lang="ru-RU" dirty="0" err="1"/>
              <a:t>принциптерине</a:t>
            </a:r>
            <a:r>
              <a:rPr lang="ru-RU" dirty="0"/>
              <a:t> </a:t>
            </a:r>
            <a:r>
              <a:rPr lang="ru-RU" dirty="0" err="1"/>
              <a:t>ылайык</a:t>
            </a:r>
            <a:r>
              <a:rPr lang="ru-RU" dirty="0"/>
              <a:t> жүзөгө ашырылат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(111 – </a:t>
            </a:r>
            <a:r>
              <a:rPr lang="ru-RU" dirty="0" err="1" smtClean="0"/>
              <a:t>берене</a:t>
            </a:r>
            <a:r>
              <a:rPr lang="ru-RU" dirty="0" smtClean="0"/>
              <a:t>, Конституция КР)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37828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BB3FB4-0194-A3A5-E076-E2ED27932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90537"/>
            <a:ext cx="7886700" cy="640556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Жергиликтүү </a:t>
            </a:r>
            <a:r>
              <a:rPr lang="ru-RU" sz="3200" b="1" dirty="0" err="1">
                <a:solidFill>
                  <a:srgbClr val="FF0000"/>
                </a:solidFill>
              </a:rPr>
              <a:t>бюджеттердин</a:t>
            </a:r>
            <a:r>
              <a:rPr lang="ru-RU" sz="3200" b="1" dirty="0">
                <a:solidFill>
                  <a:srgbClr val="FF0000"/>
                </a:solidFill>
              </a:rPr>
              <a:t> учурдагы </a:t>
            </a:r>
            <a:r>
              <a:rPr lang="ru-RU" sz="3200" b="1" dirty="0" err="1">
                <a:solidFill>
                  <a:srgbClr val="FF0000"/>
                </a:solidFill>
              </a:rPr>
              <a:t>көйгөйлөрү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0B54AF-72F7-8572-FCF6-9F11FB775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504056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Капиталдык </a:t>
            </a:r>
            <a:r>
              <a:rPr lang="ru-RU" dirty="0" err="1"/>
              <a:t>салымдардын</a:t>
            </a:r>
            <a:r>
              <a:rPr lang="ru-RU" dirty="0"/>
              <a:t> </a:t>
            </a:r>
            <a:r>
              <a:rPr lang="ru-RU" dirty="0" err="1"/>
              <a:t>бюджетин</a:t>
            </a:r>
            <a:r>
              <a:rPr lang="ru-RU" dirty="0"/>
              <a:t> </a:t>
            </a:r>
            <a:r>
              <a:rPr lang="ru-RU" dirty="0" err="1"/>
              <a:t>көбөйтүүгө</a:t>
            </a:r>
            <a:r>
              <a:rPr lang="ru-RU" dirty="0"/>
              <a:t> ЖӨБ </a:t>
            </a:r>
            <a:r>
              <a:rPr lang="ru-RU" dirty="0" err="1"/>
              <a:t>органдарынын</a:t>
            </a:r>
            <a:r>
              <a:rPr lang="ru-RU" dirty="0"/>
              <a:t> </a:t>
            </a:r>
            <a:r>
              <a:rPr lang="ru-RU" dirty="0" err="1"/>
              <a:t>мотивациясынын</a:t>
            </a:r>
            <a:r>
              <a:rPr lang="ru-RU" dirty="0"/>
              <a:t> </a:t>
            </a:r>
            <a:r>
              <a:rPr lang="ru-RU" dirty="0" err="1"/>
              <a:t>жоктугу</a:t>
            </a:r>
            <a:r>
              <a:rPr lang="ru-RU" dirty="0"/>
              <a:t>.</a:t>
            </a:r>
          </a:p>
          <a:p>
            <a:r>
              <a:rPr lang="ru-RU" dirty="0"/>
              <a:t>Жергиликтүү өз алдынча башкаруунун </a:t>
            </a:r>
            <a:r>
              <a:rPr lang="ru-RU" dirty="0" err="1"/>
              <a:t>деңгээлинде</a:t>
            </a:r>
            <a:r>
              <a:rPr lang="ru-RU" dirty="0"/>
              <a:t> экономикалык </a:t>
            </a:r>
            <a:r>
              <a:rPr lang="ru-RU" dirty="0" err="1"/>
              <a:t>базанын</a:t>
            </a:r>
            <a:r>
              <a:rPr lang="ru-RU" dirty="0"/>
              <a:t> </a:t>
            </a:r>
            <a:r>
              <a:rPr lang="ru-RU" dirty="0" err="1"/>
              <a:t>начардыгы</a:t>
            </a:r>
            <a:r>
              <a:rPr lang="ru-RU" dirty="0"/>
              <a:t>.</a:t>
            </a:r>
          </a:p>
          <a:p>
            <a:r>
              <a:rPr lang="ru-RU" dirty="0"/>
              <a:t>Жергиликтүү өз алдынча башкаруунун </a:t>
            </a:r>
            <a:r>
              <a:rPr lang="ru-RU" dirty="0" err="1"/>
              <a:t>деңгээлинде</a:t>
            </a:r>
            <a:r>
              <a:rPr lang="ru-RU" dirty="0"/>
              <a:t> </a:t>
            </a:r>
            <a:r>
              <a:rPr lang="ru-RU" dirty="0" err="1"/>
              <a:t>көмүскө</a:t>
            </a:r>
            <a:r>
              <a:rPr lang="ru-RU" dirty="0"/>
              <a:t> </a:t>
            </a:r>
            <a:r>
              <a:rPr lang="ru-RU" dirty="0" err="1"/>
              <a:t>экономиканын</a:t>
            </a:r>
            <a:r>
              <a:rPr lang="ru-RU" dirty="0"/>
              <a:t> </a:t>
            </a:r>
            <a:r>
              <a:rPr lang="ru-RU" dirty="0" err="1"/>
              <a:t>жогорку</a:t>
            </a:r>
            <a:r>
              <a:rPr lang="ru-RU" dirty="0"/>
              <a:t> </a:t>
            </a:r>
            <a:r>
              <a:rPr lang="ru-RU" dirty="0" err="1"/>
              <a:t>деңгээли</a:t>
            </a:r>
            <a:r>
              <a:rPr lang="ru-RU" dirty="0"/>
              <a:t> (40%ке </a:t>
            </a:r>
            <a:r>
              <a:rPr lang="ru-RU" dirty="0" err="1"/>
              <a:t>чейин</a:t>
            </a:r>
            <a:r>
              <a:rPr lang="ru-RU" dirty="0"/>
              <a:t>).</a:t>
            </a:r>
          </a:p>
          <a:p>
            <a:r>
              <a:rPr lang="ru-RU" dirty="0"/>
              <a:t>Жергиликтүү өз алдынча башкаруу органдары </a:t>
            </a:r>
            <a:r>
              <a:rPr lang="ru-RU" dirty="0" err="1"/>
              <a:t>салыктык</a:t>
            </a:r>
            <a:r>
              <a:rPr lang="ru-RU" dirty="0"/>
              <a:t> жана </a:t>
            </a:r>
            <a:r>
              <a:rPr lang="ru-RU" dirty="0" err="1"/>
              <a:t>салыктык</a:t>
            </a:r>
            <a:r>
              <a:rPr lang="ru-RU" dirty="0"/>
              <a:t> </a:t>
            </a:r>
            <a:r>
              <a:rPr lang="ru-RU" dirty="0" err="1"/>
              <a:t>эмес</a:t>
            </a:r>
            <a:r>
              <a:rPr lang="ru-RU" dirty="0"/>
              <a:t> </a:t>
            </a:r>
            <a:r>
              <a:rPr lang="ru-RU" dirty="0" err="1"/>
              <a:t>кирешелер</a:t>
            </a:r>
            <a:r>
              <a:rPr lang="ru-RU" dirty="0"/>
              <a:t> менен </a:t>
            </a:r>
            <a:r>
              <a:rPr lang="ru-RU" dirty="0" err="1"/>
              <a:t>начар</a:t>
            </a:r>
            <a:r>
              <a:rPr lang="ru-RU" dirty="0"/>
              <a:t> </a:t>
            </a:r>
            <a:r>
              <a:rPr lang="ru-RU" dirty="0" err="1"/>
              <a:t>иштешет</a:t>
            </a:r>
            <a:r>
              <a:rPr lang="ru-RU" dirty="0"/>
              <a:t>.</a:t>
            </a:r>
          </a:p>
          <a:p>
            <a:r>
              <a:rPr lang="ru-RU" dirty="0"/>
              <a:t>Бюджеттик каражаттарды </a:t>
            </a:r>
            <a:r>
              <a:rPr lang="ru-RU" dirty="0" err="1"/>
              <a:t>натыйжасыз</a:t>
            </a:r>
            <a:r>
              <a:rPr lang="ru-RU" dirty="0"/>
              <a:t> </a:t>
            </a:r>
            <a:r>
              <a:rPr lang="ru-RU" dirty="0" err="1"/>
              <a:t>чыгымдоо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2153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8C69E5-54CF-F7C7-6838-F01E47827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FF0000"/>
                </a:solidFill>
              </a:rPr>
              <a:t>Максаттуу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трансферттер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E9B520-0C77-B413-2AD6-99CE3598B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Жергиликтүү </a:t>
            </a:r>
            <a:r>
              <a:rPr lang="ru-RU" b="1" dirty="0" err="1"/>
              <a:t>бюджеттерге</a:t>
            </a:r>
            <a:r>
              <a:rPr lang="ru-RU" b="1" dirty="0"/>
              <a:t> </a:t>
            </a:r>
            <a:r>
              <a:rPr lang="ru-RU" b="1" dirty="0" err="1"/>
              <a:t>республикалык</a:t>
            </a:r>
            <a:r>
              <a:rPr lang="ru-RU" b="1" dirty="0"/>
              <a:t> бюджеттен </a:t>
            </a:r>
            <a:r>
              <a:rPr lang="ru-RU" b="1" dirty="0" err="1"/>
              <a:t>максаттуу</a:t>
            </a:r>
            <a:r>
              <a:rPr lang="ru-RU" b="1" dirty="0"/>
              <a:t> </a:t>
            </a:r>
            <a:r>
              <a:rPr lang="ru-RU" b="1" dirty="0" err="1"/>
              <a:t>трансферттер</a:t>
            </a:r>
            <a:r>
              <a:rPr lang="ru-RU" b="1" dirty="0"/>
              <a:t> </a:t>
            </a:r>
            <a:r>
              <a:rPr lang="ru-RU" b="1" dirty="0" err="1"/>
              <a:t>төмөнкүлөргө</a:t>
            </a:r>
            <a:r>
              <a:rPr lang="ru-RU" b="1" dirty="0"/>
              <a:t> берилет:</a:t>
            </a:r>
          </a:p>
          <a:p>
            <a:pPr marL="0" indent="0">
              <a:buNone/>
            </a:pPr>
            <a:r>
              <a:rPr lang="ru-RU" dirty="0"/>
              <a:t>1) Министрлер Кабинетинин </a:t>
            </a:r>
            <a:r>
              <a:rPr lang="ru-RU" dirty="0" err="1"/>
              <a:t>чечими</a:t>
            </a:r>
            <a:r>
              <a:rPr lang="ru-RU" dirty="0"/>
              <a:t> боюнча жергиликтүү </a:t>
            </a:r>
            <a:r>
              <a:rPr lang="ru-RU" dirty="0" err="1"/>
              <a:t>маанидеги</a:t>
            </a:r>
            <a:r>
              <a:rPr lang="ru-RU" dirty="0"/>
              <a:t> </a:t>
            </a:r>
            <a:r>
              <a:rPr lang="ru-RU" dirty="0" err="1"/>
              <a:t>маселелерди</a:t>
            </a:r>
            <a:r>
              <a:rPr lang="ru-RU" dirty="0"/>
              <a:t> ишке ашыруу боюнча иш-</a:t>
            </a:r>
            <a:r>
              <a:rPr lang="ru-RU" dirty="0" err="1"/>
              <a:t>чараларды</a:t>
            </a:r>
            <a:r>
              <a:rPr lang="ru-RU" dirty="0"/>
              <a:t> каржылоо;</a:t>
            </a:r>
          </a:p>
          <a:p>
            <a:pPr marL="0" indent="0">
              <a:buNone/>
            </a:pPr>
            <a:r>
              <a:rPr lang="ru-RU" dirty="0"/>
              <a:t>2) </a:t>
            </a:r>
            <a:r>
              <a:rPr lang="ru-RU" dirty="0" err="1" smtClean="0"/>
              <a:t>Берилген</a:t>
            </a:r>
            <a:r>
              <a:rPr lang="ru-RU" dirty="0" smtClean="0"/>
              <a:t> </a:t>
            </a:r>
            <a:r>
              <a:rPr lang="ru-RU" dirty="0"/>
              <a:t>мамлекеттик </a:t>
            </a:r>
            <a:r>
              <a:rPr lang="ru-RU" dirty="0" err="1"/>
              <a:t>ыйгарым</a:t>
            </a:r>
            <a:r>
              <a:rPr lang="ru-RU" dirty="0"/>
              <a:t> </a:t>
            </a:r>
            <a:r>
              <a:rPr lang="ru-RU" dirty="0" err="1"/>
              <a:t>укуктарды</a:t>
            </a:r>
            <a:r>
              <a:rPr lang="ru-RU" dirty="0"/>
              <a:t> каржылоо;</a:t>
            </a:r>
          </a:p>
          <a:p>
            <a:pPr marL="0" indent="0">
              <a:buNone/>
            </a:pPr>
            <a:r>
              <a:rPr lang="ru-RU" dirty="0"/>
              <a:t>3) </a:t>
            </a:r>
            <a:r>
              <a:rPr lang="ru-RU" dirty="0" smtClean="0"/>
              <a:t>Республикалык </a:t>
            </a:r>
            <a:r>
              <a:rPr lang="ru-RU" dirty="0"/>
              <a:t>жана жергиликтүү </a:t>
            </a:r>
            <a:r>
              <a:rPr lang="ru-RU" dirty="0" err="1"/>
              <a:t>бюджеттердин</a:t>
            </a:r>
            <a:r>
              <a:rPr lang="ru-RU" dirty="0"/>
              <a:t> </a:t>
            </a:r>
            <a:r>
              <a:rPr lang="ru-RU" dirty="0" err="1"/>
              <a:t>чыгаша</a:t>
            </a:r>
            <a:r>
              <a:rPr lang="ru-RU" dirty="0"/>
              <a:t> </a:t>
            </a:r>
            <a:r>
              <a:rPr lang="ru-RU" dirty="0" err="1"/>
              <a:t>милдеттенмелерин</a:t>
            </a:r>
            <a:r>
              <a:rPr lang="ru-RU" dirty="0"/>
              <a:t> биргелешип </a:t>
            </a:r>
            <a:r>
              <a:rPr lang="ru-RU" dirty="0" err="1"/>
              <a:t>каржылоону</a:t>
            </a:r>
            <a:r>
              <a:rPr lang="ru-RU" dirty="0"/>
              <a:t> </a:t>
            </a:r>
            <a:r>
              <a:rPr lang="ru-RU" dirty="0" err="1"/>
              <a:t>камсыз</a:t>
            </a:r>
            <a:r>
              <a:rPr lang="ru-RU" dirty="0"/>
              <a:t> </a:t>
            </a:r>
            <a:r>
              <a:rPr lang="ru-RU" dirty="0" err="1"/>
              <a:t>кылуу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18014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D1AEA5-B31A-46FD-AB84-E0E0771B0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4704"/>
            <a:ext cx="8119814" cy="730009"/>
          </a:xfrm>
        </p:spPr>
        <p:txBody>
          <a:bodyPr>
            <a:noAutofit/>
          </a:bodyPr>
          <a:lstStyle/>
          <a:p>
            <a:r>
              <a:rPr lang="ru-RU" sz="2700" b="1" dirty="0">
                <a:solidFill>
                  <a:srgbClr val="FF0000"/>
                </a:solidFill>
              </a:rPr>
              <a:t>Муниципалдык </a:t>
            </a:r>
            <a:r>
              <a:rPr lang="ru-RU" sz="2700" b="1" dirty="0" smtClean="0">
                <a:solidFill>
                  <a:srgbClr val="FF0000"/>
                </a:solidFill>
              </a:rPr>
              <a:t>аралык </a:t>
            </a:r>
            <a:r>
              <a:rPr lang="ru-RU" sz="2700" b="1" dirty="0" err="1" smtClean="0">
                <a:solidFill>
                  <a:srgbClr val="FF0000"/>
                </a:solidFill>
              </a:rPr>
              <a:t>кызматташтыкты</a:t>
            </a:r>
            <a:r>
              <a:rPr lang="ru-RU" sz="2700" b="1" dirty="0" smtClean="0">
                <a:solidFill>
                  <a:srgbClr val="FF0000"/>
                </a:solidFill>
              </a:rPr>
              <a:t> </a:t>
            </a:r>
            <a:r>
              <a:rPr lang="ru-RU" sz="2700" b="1" dirty="0">
                <a:solidFill>
                  <a:srgbClr val="FF0000"/>
                </a:solidFill>
              </a:rPr>
              <a:t>өнүктүрүү үчүн жергиликтүү өз алдынча башкаруунун </a:t>
            </a:r>
            <a:r>
              <a:rPr lang="ru-RU" sz="2700" b="1" dirty="0" err="1">
                <a:solidFill>
                  <a:srgbClr val="FF0000"/>
                </a:solidFill>
              </a:rPr>
              <a:t>бир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органынан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экинчи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органга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которуулар</a:t>
            </a:r>
            <a:r>
              <a:rPr lang="ru-RU" sz="2700" b="1" dirty="0">
                <a:solidFill>
                  <a:srgbClr val="FF0000"/>
                </a:solidFill>
              </a:rPr>
              <a:t> (</a:t>
            </a:r>
            <a:r>
              <a:rPr lang="ru-RU" sz="2700" b="1" dirty="0" err="1">
                <a:solidFill>
                  <a:srgbClr val="FF0000"/>
                </a:solidFill>
              </a:rPr>
              <a:t>горизонталдык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  <a:r>
              <a:rPr lang="ru-RU" sz="2700" b="1" dirty="0" err="1">
                <a:solidFill>
                  <a:srgbClr val="FF0000"/>
                </a:solidFill>
              </a:rPr>
              <a:t>трансферттер</a:t>
            </a:r>
            <a:r>
              <a:rPr lang="ru-RU" sz="2700" b="1" dirty="0">
                <a:solidFill>
                  <a:srgbClr val="FF0000"/>
                </a:solidFill>
              </a:rPr>
              <a:t>)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106AB78-2F21-4FD0-A804-662DD97FAE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269139"/>
              </p:ext>
            </p:extLst>
          </p:nvPr>
        </p:nvGraphicFramePr>
        <p:xfrm>
          <a:off x="628650" y="2046916"/>
          <a:ext cx="7886700" cy="3830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65940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BA626A-BF0C-43E2-AF14-8B4961398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671" y="548680"/>
            <a:ext cx="7886700" cy="630617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Топтук </a:t>
            </a:r>
            <a:r>
              <a:rPr lang="ru-RU" b="1" dirty="0">
                <a:solidFill>
                  <a:srgbClr val="C00000"/>
                </a:solidFill>
              </a:rPr>
              <a:t>талкуу.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Муниципалдык аралык </a:t>
            </a:r>
            <a:r>
              <a:rPr lang="ru-RU" dirty="0" err="1"/>
              <a:t>кызматташуунун</a:t>
            </a:r>
            <a:r>
              <a:rPr lang="ru-RU" dirty="0"/>
              <a:t> жана “</a:t>
            </a:r>
            <a:r>
              <a:rPr lang="ru-RU" dirty="0" err="1"/>
              <a:t>горизонталдуу</a:t>
            </a:r>
            <a:r>
              <a:rPr lang="ru-RU" dirty="0"/>
              <a:t>” </a:t>
            </a:r>
            <a:r>
              <a:rPr lang="ru-RU" dirty="0" err="1" smtClean="0"/>
              <a:t>трансферттен</a:t>
            </a:r>
            <a:r>
              <a:rPr lang="ru-RU" dirty="0" smtClean="0"/>
              <a:t> </a:t>
            </a:r>
            <a:r>
              <a:rPr lang="ru-RU" dirty="0"/>
              <a:t>кандай </a:t>
            </a:r>
            <a:r>
              <a:rPr lang="ru-RU" dirty="0" err="1"/>
              <a:t>пайдасы</a:t>
            </a:r>
            <a:r>
              <a:rPr lang="ru-RU" dirty="0"/>
              <a:t> бар</a:t>
            </a:r>
            <a:r>
              <a:rPr lang="ru-RU" dirty="0" smtClean="0"/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«</a:t>
            </a:r>
            <a:r>
              <a:rPr lang="ru-RU" dirty="0" err="1" smtClean="0"/>
              <a:t>Горизонталдуу</a:t>
            </a:r>
            <a:r>
              <a:rPr lang="ru-RU" dirty="0"/>
              <a:t>" </a:t>
            </a:r>
            <a:r>
              <a:rPr lang="ru-RU" dirty="0" err="1" smtClean="0"/>
              <a:t>трансферттен</a:t>
            </a:r>
            <a:r>
              <a:rPr lang="ru-RU" dirty="0" smtClean="0"/>
              <a:t> кандай </a:t>
            </a:r>
            <a:r>
              <a:rPr lang="ru-RU" dirty="0" err="1"/>
              <a:t>тобокелдиктер</a:t>
            </a:r>
            <a:r>
              <a:rPr lang="ru-RU" dirty="0"/>
              <a:t> бар?</a:t>
            </a:r>
          </a:p>
        </p:txBody>
      </p:sp>
    </p:spTree>
    <p:extLst>
      <p:ext uri="{BB962C8B-B14F-4D97-AF65-F5344CB8AC3E}">
        <p14:creationId xmlns:p14="http://schemas.microsoft.com/office/powerpoint/2010/main" val="20830148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19F20D-9F0A-F414-7362-B7AC4023D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Бюджеттик </a:t>
            </a:r>
            <a:r>
              <a:rPr lang="ru-RU" sz="3600" b="1" dirty="0" smtClean="0">
                <a:solidFill>
                  <a:srgbClr val="FF0000"/>
                </a:solidFill>
              </a:rPr>
              <a:t>ссуда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6FA51B-0528-10B6-343F-4F0CB84D2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>
                <a:solidFill>
                  <a:srgbClr val="FF0000"/>
                </a:solidFill>
              </a:rPr>
              <a:t>Бюджеттик ссуда - </a:t>
            </a:r>
            <a:r>
              <a:rPr lang="ru-RU" dirty="0" err="1" smtClean="0"/>
              <a:t>республикалык</a:t>
            </a:r>
            <a:r>
              <a:rPr lang="ru-RU" dirty="0" smtClean="0"/>
              <a:t> </a:t>
            </a:r>
            <a:r>
              <a:rPr lang="ru-RU" dirty="0"/>
              <a:t>бюджеттен жергиликтүү </a:t>
            </a:r>
            <a:r>
              <a:rPr lang="ru-RU" dirty="0" err="1" smtClean="0"/>
              <a:t>бюджетке</a:t>
            </a:r>
            <a:r>
              <a:rPr lang="ru-RU" dirty="0" smtClean="0"/>
              <a:t>, </a:t>
            </a:r>
            <a:r>
              <a:rPr lang="ru-RU" dirty="0"/>
              <a:t>же </a:t>
            </a:r>
            <a:r>
              <a:rPr lang="ru-RU" dirty="0" err="1"/>
              <a:t>бир</a:t>
            </a:r>
            <a:r>
              <a:rPr lang="ru-RU" dirty="0"/>
              <a:t> жергиликтүү бюджеттен </a:t>
            </a:r>
            <a:r>
              <a:rPr lang="ru-RU" dirty="0" err="1"/>
              <a:t>экинчи</a:t>
            </a:r>
            <a:r>
              <a:rPr lang="ru-RU" dirty="0"/>
              <a:t> жергиликтүү </a:t>
            </a:r>
            <a:r>
              <a:rPr lang="ru-RU" dirty="0" err="1"/>
              <a:t>бюджетке</a:t>
            </a:r>
            <a:r>
              <a:rPr lang="ru-RU" dirty="0"/>
              <a:t> </a:t>
            </a:r>
            <a:r>
              <a:rPr lang="ru-RU" dirty="0" err="1"/>
              <a:t>кайтарымдуу</a:t>
            </a:r>
            <a:r>
              <a:rPr lang="ru-RU" dirty="0"/>
              <a:t>, </a:t>
            </a:r>
            <a:r>
              <a:rPr lang="ru-RU" dirty="0" err="1"/>
              <a:t>мөөнөттүү</a:t>
            </a:r>
            <a:r>
              <a:rPr lang="ru-RU" dirty="0"/>
              <a:t> жана </a:t>
            </a:r>
            <a:r>
              <a:rPr lang="ru-RU" dirty="0" err="1"/>
              <a:t>пайызсыз</a:t>
            </a:r>
            <a:r>
              <a:rPr lang="ru-RU" dirty="0"/>
              <a:t> </a:t>
            </a:r>
            <a:r>
              <a:rPr lang="ru-RU" dirty="0" err="1"/>
              <a:t>негизде</a:t>
            </a:r>
            <a:r>
              <a:rPr lang="ru-RU" dirty="0"/>
              <a:t> </a:t>
            </a:r>
            <a:r>
              <a:rPr lang="ru-RU" dirty="0" err="1"/>
              <a:t>бөлүнгөн</a:t>
            </a:r>
            <a:r>
              <a:rPr lang="ru-RU" dirty="0"/>
              <a:t> каражаттар. Бюджеттик </a:t>
            </a:r>
            <a:r>
              <a:rPr lang="ru-RU" dirty="0" smtClean="0"/>
              <a:t>ссуда </a:t>
            </a:r>
            <a:r>
              <a:rPr lang="ru-RU" dirty="0"/>
              <a:t>3 </a:t>
            </a:r>
            <a:r>
              <a:rPr lang="ru-RU" dirty="0" err="1"/>
              <a:t>жылга</a:t>
            </a:r>
            <a:r>
              <a:rPr lang="ru-RU" dirty="0"/>
              <a:t> </a:t>
            </a:r>
            <a:r>
              <a:rPr lang="ru-RU" dirty="0" err="1"/>
              <a:t>чейинки</a:t>
            </a:r>
            <a:r>
              <a:rPr lang="ru-RU" dirty="0"/>
              <a:t> </a:t>
            </a:r>
            <a:r>
              <a:rPr lang="ru-RU" dirty="0" err="1"/>
              <a:t>мөөнөткө</a:t>
            </a:r>
            <a:r>
              <a:rPr lang="ru-RU" dirty="0"/>
              <a:t> берилет.</a:t>
            </a:r>
          </a:p>
        </p:txBody>
      </p:sp>
    </p:spTree>
    <p:extLst>
      <p:ext uri="{BB962C8B-B14F-4D97-AF65-F5344CB8AC3E}">
        <p14:creationId xmlns:p14="http://schemas.microsoft.com/office/powerpoint/2010/main" val="12875089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BA626A-BF0C-43E2-AF14-8B4961398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671" y="548680"/>
            <a:ext cx="7886700" cy="630617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Топтук </a:t>
            </a:r>
            <a:r>
              <a:rPr lang="ru-RU" b="1" dirty="0">
                <a:solidFill>
                  <a:srgbClr val="C00000"/>
                </a:solidFill>
              </a:rPr>
              <a:t>талкуу.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Бюджеттик </a:t>
            </a:r>
            <a:r>
              <a:rPr lang="ru-RU" dirty="0" err="1" smtClean="0"/>
              <a:t>ссуданын</a:t>
            </a:r>
            <a:r>
              <a:rPr lang="ru-RU" dirty="0" smtClean="0"/>
              <a:t> </a:t>
            </a:r>
            <a:r>
              <a:rPr lang="ru-RU" dirty="0"/>
              <a:t>кандай </a:t>
            </a:r>
            <a:r>
              <a:rPr lang="ru-RU" dirty="0" err="1"/>
              <a:t>пайдасы</a:t>
            </a:r>
            <a:r>
              <a:rPr lang="ru-RU" dirty="0"/>
              <a:t> бар</a:t>
            </a:r>
            <a:r>
              <a:rPr lang="ru-RU" dirty="0" smtClean="0"/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 Бюджеттик </a:t>
            </a:r>
            <a:r>
              <a:rPr lang="ru-RU" dirty="0" err="1" smtClean="0"/>
              <a:t>ссудадан</a:t>
            </a:r>
            <a:r>
              <a:rPr lang="ru-RU" dirty="0" smtClean="0"/>
              <a:t> кандай </a:t>
            </a:r>
            <a:r>
              <a:rPr lang="ru-RU" dirty="0" err="1"/>
              <a:t>тобокелдиктер</a:t>
            </a:r>
            <a:r>
              <a:rPr lang="ru-RU" dirty="0"/>
              <a:t> бар?</a:t>
            </a:r>
          </a:p>
        </p:txBody>
      </p:sp>
    </p:spTree>
    <p:extLst>
      <p:ext uri="{BB962C8B-B14F-4D97-AF65-F5344CB8AC3E}">
        <p14:creationId xmlns:p14="http://schemas.microsoft.com/office/powerpoint/2010/main" val="37047978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Жергиликтүү бюджеттин </a:t>
            </a:r>
            <a:r>
              <a:rPr lang="ru-RU" sz="3200" b="1" dirty="0" err="1">
                <a:solidFill>
                  <a:srgbClr val="FF0000"/>
                </a:solidFill>
              </a:rPr>
              <a:t>долбоору</a:t>
            </a:r>
            <a:r>
              <a:rPr lang="ru-RU" sz="3200" b="1" dirty="0">
                <a:solidFill>
                  <a:srgbClr val="FF0000"/>
                </a:solidFill>
              </a:rPr>
              <a:t> кандай </a:t>
            </a:r>
            <a:r>
              <a:rPr lang="ru-RU" sz="3200" b="1" dirty="0" err="1">
                <a:solidFill>
                  <a:srgbClr val="FF0000"/>
                </a:solidFill>
              </a:rPr>
              <a:t>түзүлөт</a:t>
            </a:r>
            <a:r>
              <a:rPr lang="ru-RU" sz="32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b="1" u="sng" dirty="0"/>
              <a:t>15-июлга </a:t>
            </a:r>
            <a:r>
              <a:rPr lang="ru-RU" b="1" u="sng" dirty="0" err="1"/>
              <a:t>чейин</a:t>
            </a:r>
            <a:r>
              <a:rPr lang="ru-RU" b="1" u="sng" dirty="0"/>
              <a:t> жергиликтүү өз алдынча башкаруу </a:t>
            </a:r>
            <a:r>
              <a:rPr lang="ru-RU" b="1" u="sng" dirty="0" err="1"/>
              <a:t>органдарына</a:t>
            </a:r>
            <a:r>
              <a:rPr lang="ru-RU" b="1" u="sng" dirty="0"/>
              <a:t> </a:t>
            </a:r>
            <a:r>
              <a:rPr lang="ru-RU" b="1" u="sng" dirty="0" err="1"/>
              <a:t>төмөнкүлөр</a:t>
            </a:r>
            <a:r>
              <a:rPr lang="ru-RU" b="1" u="sng" dirty="0"/>
              <a:t> </a:t>
            </a:r>
            <a:r>
              <a:rPr lang="ru-RU" b="1" u="sng" dirty="0" err="1"/>
              <a:t>жөнөтүлөт</a:t>
            </a:r>
            <a:r>
              <a:rPr lang="ru-RU" b="1" u="sng" dirty="0"/>
              <a:t>:</a:t>
            </a:r>
          </a:p>
          <a:p>
            <a:r>
              <a:rPr lang="ru-RU" dirty="0" smtClean="0"/>
              <a:t>Бюджеттик </a:t>
            </a:r>
            <a:r>
              <a:rPr lang="ru-RU" dirty="0" err="1"/>
              <a:t>процесстин</a:t>
            </a:r>
            <a:r>
              <a:rPr lang="ru-RU" dirty="0"/>
              <a:t> </a:t>
            </a:r>
            <a:r>
              <a:rPr lang="ru-RU" dirty="0" err="1"/>
              <a:t>календардык</a:t>
            </a:r>
            <a:r>
              <a:rPr lang="ru-RU" dirty="0"/>
              <a:t> планы;</a:t>
            </a:r>
          </a:p>
          <a:p>
            <a:r>
              <a:rPr lang="ru-RU" dirty="0" smtClean="0"/>
              <a:t>Жергиликтүү </a:t>
            </a:r>
            <a:r>
              <a:rPr lang="ru-RU" dirty="0" err="1"/>
              <a:t>бюджеттерди</a:t>
            </a:r>
            <a:r>
              <a:rPr lang="ru-RU" dirty="0"/>
              <a:t> </a:t>
            </a:r>
            <a:r>
              <a:rPr lang="ru-RU" dirty="0" err="1"/>
              <a:t>түзүү</a:t>
            </a:r>
            <a:r>
              <a:rPr lang="ru-RU" dirty="0"/>
              <a:t> боюнча методикалык </a:t>
            </a:r>
            <a:r>
              <a:rPr lang="ru-RU" dirty="0" err="1" smtClean="0"/>
              <a:t>колдонмо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Жалпы </a:t>
            </a:r>
            <a:r>
              <a:rPr lang="ru-RU" dirty="0"/>
              <a:t>мамлекеттик </a:t>
            </a:r>
            <a:r>
              <a:rPr lang="ru-RU" dirty="0" err="1" smtClean="0"/>
              <a:t>салыктардан</a:t>
            </a:r>
            <a:r>
              <a:rPr lang="ru-RU" dirty="0" smtClean="0"/>
              <a:t> көлөмүнүн </a:t>
            </a:r>
            <a:r>
              <a:rPr lang="ru-RU" dirty="0" err="1"/>
              <a:t>болжолу</a:t>
            </a:r>
            <a:r>
              <a:rPr lang="ru-RU" dirty="0"/>
              <a:t>;</a:t>
            </a:r>
          </a:p>
          <a:p>
            <a:r>
              <a:rPr lang="ru-RU" dirty="0"/>
              <a:t>Жалпы мамлекеттик </a:t>
            </a:r>
            <a:r>
              <a:rPr lang="ru-RU" dirty="0" err="1"/>
              <a:t>салыктардан</a:t>
            </a:r>
            <a:r>
              <a:rPr lang="ru-RU" dirty="0"/>
              <a:t> </a:t>
            </a:r>
            <a:r>
              <a:rPr lang="ru-RU" dirty="0" smtClean="0"/>
              <a:t>жергиликтүү </a:t>
            </a:r>
            <a:r>
              <a:rPr lang="ru-RU" dirty="0" err="1"/>
              <a:t>бюджеттерге</a:t>
            </a:r>
            <a:r>
              <a:rPr lang="ru-RU" dirty="0"/>
              <a:t> </a:t>
            </a:r>
            <a:r>
              <a:rPr lang="ru-RU" dirty="0" err="1"/>
              <a:t>чегерүүлөрдүн</a:t>
            </a:r>
            <a:r>
              <a:rPr lang="ru-RU" dirty="0"/>
              <a:t> </a:t>
            </a:r>
            <a:r>
              <a:rPr lang="ru-RU" dirty="0" err="1"/>
              <a:t>күтүлүп</a:t>
            </a:r>
            <a:r>
              <a:rPr lang="ru-RU" dirty="0"/>
              <a:t> </a:t>
            </a:r>
            <a:r>
              <a:rPr lang="ru-RU" dirty="0" err="1"/>
              <a:t>жаткан</a:t>
            </a:r>
            <a:r>
              <a:rPr lang="ru-RU" dirty="0"/>
              <a:t> </a:t>
            </a:r>
            <a:r>
              <a:rPr lang="ru-RU" dirty="0" err="1"/>
              <a:t>ченемдери</a:t>
            </a:r>
            <a:r>
              <a:rPr lang="ru-RU" dirty="0"/>
              <a:t>;</a:t>
            </a:r>
          </a:p>
          <a:p>
            <a:r>
              <a:rPr lang="ru-RU" dirty="0" err="1" smtClean="0"/>
              <a:t>Бюджеттер</a:t>
            </a:r>
            <a:r>
              <a:rPr lang="ru-RU" dirty="0" smtClean="0"/>
              <a:t> </a:t>
            </a:r>
            <a:r>
              <a:rPr lang="ru-RU" dirty="0"/>
              <a:t>аралык </a:t>
            </a:r>
            <a:r>
              <a:rPr lang="ru-RU" dirty="0" err="1"/>
              <a:t>трансферттердин</a:t>
            </a:r>
            <a:r>
              <a:rPr lang="ru-RU" dirty="0"/>
              <a:t> </a:t>
            </a:r>
            <a:r>
              <a:rPr lang="ru-RU" dirty="0" err="1"/>
              <a:t>көлөмү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04041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Жергиликтүү бюджет кандай </a:t>
            </a:r>
            <a:r>
              <a:rPr lang="ru-RU" sz="3600" b="1" dirty="0" err="1">
                <a:solidFill>
                  <a:srgbClr val="FF0000"/>
                </a:solidFill>
              </a:rPr>
              <a:t>түзүлөт</a:t>
            </a:r>
            <a:r>
              <a:rPr lang="ru-RU" sz="36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ru-RU" dirty="0"/>
              <a:t>Бюджеттин </a:t>
            </a:r>
            <a:r>
              <a:rPr lang="ru-RU" dirty="0" err="1"/>
              <a:t>долбоору</a:t>
            </a:r>
            <a:r>
              <a:rPr lang="ru-RU" dirty="0"/>
              <a:t> 1-сентябрга </a:t>
            </a:r>
            <a:r>
              <a:rPr lang="ru-RU" dirty="0" err="1"/>
              <a:t>чейин</a:t>
            </a:r>
            <a:r>
              <a:rPr lang="ru-RU" dirty="0"/>
              <a:t> </a:t>
            </a:r>
            <a:r>
              <a:rPr lang="ru-RU" dirty="0" err="1"/>
              <a:t>Каржы</a:t>
            </a:r>
            <a:r>
              <a:rPr lang="ru-RU" dirty="0"/>
              <a:t> </a:t>
            </a:r>
            <a:r>
              <a:rPr lang="ru-RU" dirty="0" err="1"/>
              <a:t>министрлигине</a:t>
            </a:r>
            <a:r>
              <a:rPr lang="ru-RU" dirty="0"/>
              <a:t> </a:t>
            </a:r>
            <a:r>
              <a:rPr lang="ru-RU" dirty="0" err="1"/>
              <a:t>жөнөтүлөт</a:t>
            </a:r>
            <a:endParaRPr lang="ru-RU" dirty="0"/>
          </a:p>
          <a:p>
            <a:pPr marL="514350" indent="-514350">
              <a:buAutoNum type="arabicParenR"/>
            </a:pPr>
            <a:r>
              <a:rPr lang="ru-RU" dirty="0" smtClean="0"/>
              <a:t>РБ </a:t>
            </a:r>
            <a:r>
              <a:rPr lang="ru-RU" dirty="0" err="1"/>
              <a:t>бекитилгенден</a:t>
            </a:r>
            <a:r>
              <a:rPr lang="ru-RU" dirty="0"/>
              <a:t> </a:t>
            </a:r>
            <a:r>
              <a:rPr lang="ru-RU" dirty="0" err="1"/>
              <a:t>кийин</a:t>
            </a:r>
            <a:r>
              <a:rPr lang="ru-RU" dirty="0"/>
              <a:t> 10 </a:t>
            </a:r>
            <a:r>
              <a:rPr lang="ru-RU" dirty="0" err="1"/>
              <a:t>күндүн</a:t>
            </a:r>
            <a:r>
              <a:rPr lang="ru-RU" dirty="0"/>
              <a:t> </a:t>
            </a:r>
            <a:r>
              <a:rPr lang="ru-RU" dirty="0" err="1"/>
              <a:t>ичинде</a:t>
            </a:r>
            <a:r>
              <a:rPr lang="ru-RU" dirty="0"/>
              <a:t> </a:t>
            </a:r>
            <a:r>
              <a:rPr lang="ru-RU" dirty="0" smtClean="0"/>
              <a:t>ЖӨБО </a:t>
            </a:r>
            <a:r>
              <a:rPr lang="ru-RU" dirty="0" err="1"/>
              <a:t>республикалык</a:t>
            </a:r>
            <a:r>
              <a:rPr lang="ru-RU" dirty="0"/>
              <a:t> </a:t>
            </a:r>
            <a:r>
              <a:rPr lang="ru-RU" dirty="0" err="1"/>
              <a:t>кирешелердин</a:t>
            </a:r>
            <a:r>
              <a:rPr lang="ru-RU" dirty="0"/>
              <a:t> </a:t>
            </a:r>
            <a:r>
              <a:rPr lang="ru-RU" dirty="0" err="1"/>
              <a:t>такталган</a:t>
            </a:r>
            <a:r>
              <a:rPr lang="ru-RU" dirty="0"/>
              <a:t> </a:t>
            </a:r>
            <a:r>
              <a:rPr lang="ru-RU" dirty="0" err="1"/>
              <a:t>көлөмдөрү</a:t>
            </a:r>
            <a:r>
              <a:rPr lang="ru-RU" dirty="0"/>
              <a:t> жана </a:t>
            </a:r>
            <a:r>
              <a:rPr lang="ru-RU" dirty="0" err="1"/>
              <a:t>бюджеттер</a:t>
            </a:r>
            <a:r>
              <a:rPr lang="ru-RU" dirty="0"/>
              <a:t> аралык </a:t>
            </a:r>
            <a:r>
              <a:rPr lang="ru-RU" dirty="0" err="1"/>
              <a:t>трансферттердин</a:t>
            </a:r>
            <a:r>
              <a:rPr lang="ru-RU" dirty="0"/>
              <a:t> </a:t>
            </a:r>
            <a:r>
              <a:rPr lang="ru-RU" dirty="0" err="1"/>
              <a:t>суммалары</a:t>
            </a:r>
            <a:r>
              <a:rPr lang="ru-RU" dirty="0"/>
              <a:t> берилет.</a:t>
            </a:r>
          </a:p>
          <a:p>
            <a:pPr marL="514350" indent="-514350">
              <a:buAutoNum type="arabicParenR"/>
            </a:pPr>
            <a:r>
              <a:rPr lang="ru-RU" dirty="0"/>
              <a:t>Жергиликтүү </a:t>
            </a:r>
            <a:r>
              <a:rPr lang="ru-RU" dirty="0" err="1"/>
              <a:t>кеңештер</a:t>
            </a:r>
            <a:r>
              <a:rPr lang="ru-RU" dirty="0"/>
              <a:t> жергиликтүү </a:t>
            </a:r>
            <a:r>
              <a:rPr lang="ru-RU" dirty="0" err="1"/>
              <a:t>бюджеттерди</a:t>
            </a:r>
            <a:r>
              <a:rPr lang="ru-RU" dirty="0"/>
              <a:t> </a:t>
            </a:r>
            <a:r>
              <a:rPr lang="ru-RU" dirty="0" err="1"/>
              <a:t>республикалык</a:t>
            </a:r>
            <a:r>
              <a:rPr lang="ru-RU" dirty="0"/>
              <a:t> бюджет </a:t>
            </a:r>
            <a:r>
              <a:rPr lang="ru-RU" dirty="0" err="1"/>
              <a:t>бекитилгенден</a:t>
            </a:r>
            <a:r>
              <a:rPr lang="ru-RU" dirty="0"/>
              <a:t> </a:t>
            </a:r>
            <a:r>
              <a:rPr lang="ru-RU" dirty="0" err="1"/>
              <a:t>кийин</a:t>
            </a:r>
            <a:r>
              <a:rPr lang="ru-RU" dirty="0"/>
              <a:t> 1 </a:t>
            </a:r>
            <a:r>
              <a:rPr lang="ru-RU" dirty="0" err="1"/>
              <a:t>айдан</a:t>
            </a:r>
            <a:r>
              <a:rPr lang="ru-RU" dirty="0"/>
              <a:t> </a:t>
            </a:r>
            <a:r>
              <a:rPr lang="ru-RU" dirty="0" err="1"/>
              <a:t>кечиктирбестен</a:t>
            </a:r>
            <a:r>
              <a:rPr lang="ru-RU" dirty="0"/>
              <a:t> бекитет.</a:t>
            </a:r>
          </a:p>
        </p:txBody>
      </p:sp>
    </p:spTree>
    <p:extLst>
      <p:ext uri="{BB962C8B-B14F-4D97-AF65-F5344CB8AC3E}">
        <p14:creationId xmlns:p14="http://schemas.microsoft.com/office/powerpoint/2010/main" val="2595856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Жергиликтүү бюджеттин </a:t>
            </a:r>
            <a:r>
              <a:rPr lang="ru-RU" sz="3600" b="1" dirty="0" err="1">
                <a:solidFill>
                  <a:srgbClr val="FF0000"/>
                </a:solidFill>
              </a:rPr>
              <a:t>чыгаша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бөлүгүн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түзүү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altLang="ru-RU" sz="3600" b="1" i="1" dirty="0"/>
              <a:t> </a:t>
            </a:r>
            <a:r>
              <a:rPr lang="ru-RU" altLang="ru-RU" sz="3600" dirty="0" smtClean="0"/>
              <a:t>КР Министрлер </a:t>
            </a:r>
            <a:r>
              <a:rPr lang="ru-RU" altLang="ru-RU" sz="3600" dirty="0"/>
              <a:t>Кабинетинин (мамлекеттик </a:t>
            </a:r>
            <a:r>
              <a:rPr lang="ru-RU" altLang="ru-RU" sz="3600" dirty="0" err="1"/>
              <a:t>органдардын</a:t>
            </a:r>
            <a:r>
              <a:rPr lang="ru-RU" altLang="ru-RU" sz="3600" dirty="0"/>
              <a:t>) </a:t>
            </a:r>
            <a:r>
              <a:rPr lang="ru-RU" altLang="ru-RU" sz="3600" dirty="0" err="1"/>
              <a:t>чыгаша</a:t>
            </a:r>
            <a:r>
              <a:rPr lang="ru-RU" altLang="ru-RU" sz="3600" dirty="0"/>
              <a:t> </a:t>
            </a:r>
            <a:r>
              <a:rPr lang="ru-RU" altLang="ru-RU" sz="3600" dirty="0" smtClean="0"/>
              <a:t>милдеттенмелери</a:t>
            </a:r>
            <a:endParaRPr lang="ru-RU" altLang="ru-RU" sz="3600" dirty="0"/>
          </a:p>
          <a:p>
            <a:pPr algn="just"/>
            <a:r>
              <a:rPr lang="ru-RU" altLang="ru-RU" sz="3600" dirty="0" smtClean="0"/>
              <a:t>Жергиликтүү </a:t>
            </a:r>
            <a:r>
              <a:rPr lang="ru-RU" altLang="ru-RU" sz="3600" dirty="0"/>
              <a:t>өз алдынча башкаруу </a:t>
            </a:r>
            <a:r>
              <a:rPr lang="ru-RU" altLang="ru-RU" sz="3600" dirty="0" err="1"/>
              <a:t>органдарынын</a:t>
            </a:r>
            <a:r>
              <a:rPr lang="ru-RU" altLang="ru-RU" sz="3600" dirty="0"/>
              <a:t> </a:t>
            </a:r>
            <a:r>
              <a:rPr lang="ru-RU" altLang="ru-RU" sz="3600" dirty="0" err="1"/>
              <a:t>чыгаша</a:t>
            </a:r>
            <a:r>
              <a:rPr lang="ru-RU" altLang="ru-RU" sz="3600" dirty="0"/>
              <a:t> </a:t>
            </a:r>
            <a:r>
              <a:rPr lang="ru-RU" altLang="ru-RU" sz="3600" dirty="0" smtClean="0"/>
              <a:t>милдеттенмелери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6336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D5EF5A-BC5B-68C4-5448-44D7BE6CE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FF0000"/>
                </a:solidFill>
              </a:rPr>
              <a:t>Чыгымдар</a:t>
            </a:r>
            <a:r>
              <a:rPr lang="ru-RU" sz="2800" b="1" dirty="0">
                <a:solidFill>
                  <a:srgbClr val="FF0000"/>
                </a:solidFill>
              </a:rPr>
              <a:t> боюнча </a:t>
            </a:r>
            <a:r>
              <a:rPr lang="ru-RU" sz="2800" b="1" dirty="0" err="1">
                <a:solidFill>
                  <a:srgbClr val="FF0000"/>
                </a:solidFill>
              </a:rPr>
              <a:t>милдеттенмелер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BEA1C1-B595-8B4A-9C6C-1D677086C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296" y="836712"/>
            <a:ext cx="4040188" cy="936104"/>
          </a:xfrm>
        </p:spPr>
        <p:txBody>
          <a:bodyPr>
            <a:normAutofit fontScale="40000" lnSpcReduction="20000"/>
          </a:bodyPr>
          <a:lstStyle/>
          <a:p>
            <a:pPr algn="ctr"/>
            <a:endParaRPr lang="ru-RU" dirty="0" smtClean="0"/>
          </a:p>
          <a:p>
            <a:pPr algn="ctr"/>
            <a:r>
              <a:rPr lang="ru-RU" sz="5500" dirty="0" smtClean="0"/>
              <a:t>Мамлекеттик </a:t>
            </a:r>
            <a:r>
              <a:rPr lang="ru-RU" sz="5500" dirty="0" err="1" smtClean="0"/>
              <a:t>органдардын</a:t>
            </a:r>
            <a:r>
              <a:rPr lang="ru-RU" sz="5500" dirty="0" smtClean="0"/>
              <a:t> </a:t>
            </a:r>
            <a:r>
              <a:rPr lang="ru-RU" sz="5500" dirty="0" err="1"/>
              <a:t>чыгаша</a:t>
            </a:r>
            <a:r>
              <a:rPr lang="ru-RU" sz="5500" dirty="0"/>
              <a:t> милдеттенмелери</a:t>
            </a:r>
          </a:p>
          <a:p>
            <a:pPr algn="ctr"/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74DBAB8-FF34-533C-0E95-A91277084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5800" y="1772816"/>
            <a:ext cx="4040188" cy="395128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мамлекеттик </a:t>
            </a:r>
            <a:r>
              <a:rPr lang="ru-RU" dirty="0" err="1"/>
              <a:t>кызматтар</a:t>
            </a:r>
            <a:r>
              <a:rPr lang="ru-RU" dirty="0"/>
              <a:t>;</a:t>
            </a:r>
          </a:p>
          <a:p>
            <a:r>
              <a:rPr lang="ru-RU" dirty="0" err="1"/>
              <a:t>коргоо</a:t>
            </a:r>
            <a:r>
              <a:rPr lang="ru-RU" dirty="0"/>
              <a:t>;</a:t>
            </a:r>
          </a:p>
          <a:p>
            <a:r>
              <a:rPr lang="ru-RU" dirty="0" err="1"/>
              <a:t>коомдук</a:t>
            </a:r>
            <a:r>
              <a:rPr lang="ru-RU" dirty="0"/>
              <a:t> </a:t>
            </a:r>
            <a:r>
              <a:rPr lang="ru-RU" dirty="0" err="1"/>
              <a:t>тартип</a:t>
            </a:r>
            <a:r>
              <a:rPr lang="ru-RU" dirty="0"/>
              <a:t> жана </a:t>
            </a:r>
            <a:r>
              <a:rPr lang="ru-RU" dirty="0" err="1"/>
              <a:t>коопсуздук</a:t>
            </a:r>
            <a:r>
              <a:rPr lang="ru-RU" dirty="0"/>
              <a:t>;</a:t>
            </a:r>
          </a:p>
          <a:p>
            <a:r>
              <a:rPr lang="ru-RU" dirty="0"/>
              <a:t>экономикалык маселелер;</a:t>
            </a:r>
          </a:p>
          <a:p>
            <a:r>
              <a:rPr lang="ru-RU" dirty="0" err="1"/>
              <a:t>айлана-чөйрөнү</a:t>
            </a:r>
            <a:r>
              <a:rPr lang="ru-RU" dirty="0"/>
              <a:t> </a:t>
            </a:r>
            <a:r>
              <a:rPr lang="ru-RU" dirty="0" err="1"/>
              <a:t>коргоо</a:t>
            </a:r>
            <a:r>
              <a:rPr lang="ru-RU" dirty="0"/>
              <a:t>;</a:t>
            </a:r>
          </a:p>
          <a:p>
            <a:r>
              <a:rPr lang="ru-RU" dirty="0" err="1"/>
              <a:t>турак-жай</a:t>
            </a:r>
            <a:r>
              <a:rPr lang="ru-RU" dirty="0"/>
              <a:t> жана </a:t>
            </a:r>
            <a:r>
              <a:rPr lang="ru-RU" dirty="0" err="1"/>
              <a:t>коммуналдык</a:t>
            </a:r>
            <a:r>
              <a:rPr lang="ru-RU" dirty="0"/>
              <a:t>;</a:t>
            </a:r>
          </a:p>
          <a:p>
            <a:r>
              <a:rPr lang="ru-RU" dirty="0" err="1"/>
              <a:t>саламаттыкты</a:t>
            </a:r>
            <a:r>
              <a:rPr lang="ru-RU" dirty="0"/>
              <a:t> сактоо;</a:t>
            </a:r>
          </a:p>
          <a:p>
            <a:r>
              <a:rPr lang="ru-RU" dirty="0"/>
              <a:t>эс алуу, </a:t>
            </a:r>
            <a:r>
              <a:rPr lang="ru-RU" dirty="0" err="1"/>
              <a:t>маданият</a:t>
            </a:r>
            <a:r>
              <a:rPr lang="ru-RU" dirty="0"/>
              <a:t>;</a:t>
            </a:r>
          </a:p>
          <a:p>
            <a:r>
              <a:rPr lang="ru-RU" dirty="0"/>
              <a:t>билим берүү;</a:t>
            </a:r>
          </a:p>
          <a:p>
            <a:r>
              <a:rPr lang="ru-RU" dirty="0" err="1"/>
              <a:t>социалдык</a:t>
            </a:r>
            <a:r>
              <a:rPr lang="ru-RU" dirty="0"/>
              <a:t> </a:t>
            </a:r>
            <a:r>
              <a:rPr lang="ru-RU" dirty="0" err="1"/>
              <a:t>коргоо</a:t>
            </a:r>
            <a:r>
              <a:rPr lang="ru-RU" dirty="0"/>
              <a:t>.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C37E228-511A-E02A-2F8B-F7CD3EA733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4" y="1013520"/>
            <a:ext cx="4041775" cy="639762"/>
          </a:xfrm>
        </p:spPr>
        <p:txBody>
          <a:bodyPr>
            <a:normAutofit fontScale="77500" lnSpcReduction="20000"/>
          </a:bodyPr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ЖӨБО </a:t>
            </a:r>
            <a:r>
              <a:rPr lang="ru-RU" dirty="0" err="1" smtClean="0"/>
              <a:t>чыгаша</a:t>
            </a:r>
            <a:r>
              <a:rPr lang="ru-RU" dirty="0" smtClean="0"/>
              <a:t> </a:t>
            </a:r>
            <a:r>
              <a:rPr lang="ru-RU" dirty="0"/>
              <a:t>милдеттенмелери</a:t>
            </a:r>
          </a:p>
          <a:p>
            <a:pPr algn="ctr"/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1789201-2D3D-9DD0-4775-12947EF332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4" y="1772816"/>
            <a:ext cx="4041775" cy="3951288"/>
          </a:xfrm>
        </p:spPr>
        <p:txBody>
          <a:bodyPr>
            <a:normAutofit fontScale="92500"/>
          </a:bodyPr>
          <a:lstStyle/>
          <a:p>
            <a:r>
              <a:rPr lang="ru-RU" dirty="0"/>
              <a:t>жергиликтүү маселелер</a:t>
            </a:r>
          </a:p>
          <a:p>
            <a:r>
              <a:rPr lang="ru-RU" dirty="0"/>
              <a:t>муниципалдык </a:t>
            </a:r>
            <a:r>
              <a:rPr lang="ru-RU" dirty="0" err="1"/>
              <a:t>ишканаларды</a:t>
            </a:r>
            <a:r>
              <a:rPr lang="ru-RU" dirty="0"/>
              <a:t> жана </a:t>
            </a:r>
            <a:r>
              <a:rPr lang="ru-RU" dirty="0" err="1"/>
              <a:t>мекемелерди</a:t>
            </a:r>
            <a:r>
              <a:rPr lang="ru-RU" dirty="0"/>
              <a:t> </a:t>
            </a:r>
            <a:r>
              <a:rPr lang="ru-RU" dirty="0" err="1"/>
              <a:t>тейлөө</a:t>
            </a:r>
            <a:endParaRPr lang="ru-RU" dirty="0"/>
          </a:p>
          <a:p>
            <a:r>
              <a:rPr lang="ru-RU" dirty="0" smtClean="0"/>
              <a:t>жергиликтүү </a:t>
            </a:r>
            <a:r>
              <a:rPr lang="ru-RU" dirty="0" err="1"/>
              <a:t>кеңештин</a:t>
            </a:r>
            <a:r>
              <a:rPr lang="ru-RU" dirty="0"/>
              <a:t> </a:t>
            </a:r>
            <a:r>
              <a:rPr lang="ru-RU" dirty="0" err="1" smtClean="0"/>
              <a:t>НУАлар</a:t>
            </a:r>
            <a:endParaRPr lang="ru-RU" dirty="0"/>
          </a:p>
          <a:p>
            <a:r>
              <a:rPr lang="ru-RU" dirty="0"/>
              <a:t>бюджеттик </a:t>
            </a:r>
            <a:r>
              <a:rPr lang="ru-RU" dirty="0" err="1"/>
              <a:t>ссудаларды</a:t>
            </a:r>
            <a:r>
              <a:rPr lang="ru-RU" dirty="0"/>
              <a:t> </a:t>
            </a:r>
            <a:r>
              <a:rPr lang="ru-RU" dirty="0" err="1"/>
              <a:t>төлөө</a:t>
            </a:r>
            <a:endParaRPr lang="ru-RU" dirty="0"/>
          </a:p>
          <a:p>
            <a:r>
              <a:rPr lang="ru-RU" dirty="0" err="1"/>
              <a:t>территориялык</a:t>
            </a:r>
            <a:r>
              <a:rPr lang="ru-RU" dirty="0"/>
              <a:t> </a:t>
            </a:r>
            <a:r>
              <a:rPr lang="ru-RU" dirty="0" err="1"/>
              <a:t>коргонуу</a:t>
            </a:r>
            <a:r>
              <a:rPr lang="ru-RU" dirty="0"/>
              <a:t> жана </a:t>
            </a:r>
            <a:r>
              <a:rPr lang="ru-RU" dirty="0" err="1"/>
              <a:t>граждандык</a:t>
            </a:r>
            <a:r>
              <a:rPr lang="ru-RU" dirty="0"/>
              <a:t> </a:t>
            </a:r>
            <a:r>
              <a:rPr lang="ru-RU" dirty="0" err="1"/>
              <a:t>коргонуу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2989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Государственный бюджет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6565777"/>
              </p:ext>
            </p:extLst>
          </p:nvPr>
        </p:nvGraphicFramePr>
        <p:xfrm>
          <a:off x="457200" y="1412875"/>
          <a:ext cx="8229600" cy="4713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8413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00BEEC-D7A6-0805-0AA6-9560E296B2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Жергиликтүү өз алдынча башкаруунун </a:t>
            </a:r>
            <a:r>
              <a:rPr lang="ru-RU" b="1" dirty="0" err="1">
                <a:solidFill>
                  <a:srgbClr val="FF0000"/>
                </a:solidFill>
              </a:rPr>
              <a:t>деңгээлинде</a:t>
            </a:r>
            <a:r>
              <a:rPr lang="ru-RU" b="1" dirty="0">
                <a:solidFill>
                  <a:srgbClr val="FF0000"/>
                </a:solidFill>
              </a:rPr>
              <a:t> жергиликтүү </a:t>
            </a:r>
            <a:r>
              <a:rPr lang="ru-RU" b="1" dirty="0" err="1">
                <a:solidFill>
                  <a:srgbClr val="FF0000"/>
                </a:solidFill>
              </a:rPr>
              <a:t>бюджеттерден</a:t>
            </a:r>
            <a:r>
              <a:rPr lang="ru-RU" b="1" dirty="0">
                <a:solidFill>
                  <a:srgbClr val="FF0000"/>
                </a:solidFill>
              </a:rPr>
              <a:t> кызмат </a:t>
            </a:r>
            <a:r>
              <a:rPr lang="ru-RU" b="1" dirty="0" err="1">
                <a:solidFill>
                  <a:srgbClr val="FF0000"/>
                </a:solidFill>
              </a:rPr>
              <a:t>көрсөтүүлөрдү</a:t>
            </a:r>
            <a:r>
              <a:rPr lang="ru-RU" b="1" dirty="0">
                <a:solidFill>
                  <a:srgbClr val="FF0000"/>
                </a:solidFill>
              </a:rPr>
              <a:t> каржылоонун </a:t>
            </a:r>
            <a:r>
              <a:rPr lang="ru-RU" b="1" dirty="0" err="1">
                <a:solidFill>
                  <a:srgbClr val="FF0000"/>
                </a:solidFill>
              </a:rPr>
              <a:t>өзгөчөлүктөрү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5913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62827"/>
            <a:ext cx="8229600" cy="358904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.</a:t>
            </a:r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0688"/>
            <a:ext cx="8490660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34789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7714" y="764704"/>
            <a:ext cx="7408572" cy="85483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Правовая основа предоставления государственных и муниципальных услуг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5982" y="1772816"/>
            <a:ext cx="8163899" cy="4248472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Закон КР «О государственных и муниципальных услугах», 17 июля 2014 года за № 139 </a:t>
            </a:r>
            <a:endParaRPr lang="en-US" sz="2400" dirty="0"/>
          </a:p>
          <a:p>
            <a:r>
              <a:rPr lang="ru-RU" sz="2400" dirty="0"/>
              <a:t>Постановление Правительства КР «Об утверждении Единого реестра (перечня) государственных услуг, оказываемых органами исполнительной власти, их структурными подразделениями и подведомственными учреждениями» от 10 февраля 2012 года № 85</a:t>
            </a:r>
          </a:p>
          <a:p>
            <a:r>
              <a:rPr lang="ru-RU" sz="2400" dirty="0"/>
              <a:t>Постановление Правительства КР от 14 января 2015 года №6                  «Об утверждении Базового реестра муниципальных услуг, предоставляемых органами МСУ КР»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45448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Жергиликтүү </a:t>
            </a:r>
            <a:r>
              <a:rPr lang="ru-RU" sz="3200" b="1" dirty="0" err="1">
                <a:solidFill>
                  <a:srgbClr val="FF0000"/>
                </a:solidFill>
              </a:rPr>
              <a:t>бюджеттердин</a:t>
            </a:r>
            <a:r>
              <a:rPr lang="ru-RU" sz="3200" b="1" dirty="0">
                <a:solidFill>
                  <a:srgbClr val="FF0000"/>
                </a:solidFill>
              </a:rPr>
              <a:t> атайын </a:t>
            </a:r>
            <a:r>
              <a:rPr lang="ru-RU" sz="3200" b="1" dirty="0" err="1">
                <a:solidFill>
                  <a:srgbClr val="FF0000"/>
                </a:solidFill>
              </a:rPr>
              <a:t>эсептерин</a:t>
            </a:r>
            <a:r>
              <a:rPr lang="ru-RU" sz="3200" b="1" dirty="0">
                <a:solidFill>
                  <a:srgbClr val="FF0000"/>
                </a:solidFill>
              </a:rPr>
              <a:t> башкаруунун </a:t>
            </a:r>
            <a:r>
              <a:rPr lang="ru-RU" sz="3200" b="1" dirty="0" err="1">
                <a:solidFill>
                  <a:srgbClr val="FF0000"/>
                </a:solidFill>
              </a:rPr>
              <a:t>өзгөчөлүктөрү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u="sng" dirty="0"/>
              <a:t>Атайын </a:t>
            </a:r>
            <a:r>
              <a:rPr lang="ru-RU" u="sng" dirty="0" err="1"/>
              <a:t>эсептерге</a:t>
            </a:r>
            <a:r>
              <a:rPr lang="ru-RU" u="sng" dirty="0"/>
              <a:t> </a:t>
            </a:r>
            <a:r>
              <a:rPr lang="ru-RU" u="sng" dirty="0" err="1"/>
              <a:t>эмнелерди</a:t>
            </a:r>
            <a:r>
              <a:rPr lang="ru-RU" u="sng" dirty="0"/>
              <a:t> </a:t>
            </a:r>
            <a:r>
              <a:rPr lang="ru-RU" u="sng" dirty="0" err="1"/>
              <a:t>жөнөтсө</a:t>
            </a:r>
            <a:r>
              <a:rPr lang="ru-RU" u="sng" dirty="0"/>
              <a:t> болот?</a:t>
            </a:r>
          </a:p>
          <a:p>
            <a:r>
              <a:rPr lang="ru-RU" dirty="0" smtClean="0"/>
              <a:t>Акы </a:t>
            </a:r>
            <a:r>
              <a:rPr lang="ru-RU" dirty="0"/>
              <a:t>төлөнүүчү мамлекеттик жана муниципалдык </a:t>
            </a:r>
            <a:r>
              <a:rPr lang="ru-RU" dirty="0" err="1"/>
              <a:t>кызматтарды</a:t>
            </a:r>
            <a:r>
              <a:rPr lang="ru-RU" dirty="0"/>
              <a:t> </a:t>
            </a:r>
            <a:r>
              <a:rPr lang="ru-RU" dirty="0" err="1"/>
              <a:t>көрсөтүү</a:t>
            </a:r>
            <a:r>
              <a:rPr lang="ru-RU" dirty="0"/>
              <a:t>;</a:t>
            </a:r>
          </a:p>
          <a:p>
            <a:r>
              <a:rPr lang="ru-RU" dirty="0" err="1"/>
              <a:t>гранттар</a:t>
            </a:r>
            <a:r>
              <a:rPr lang="ru-RU" dirty="0"/>
              <a:t>, </a:t>
            </a:r>
            <a:r>
              <a:rPr lang="ru-RU" dirty="0" err="1"/>
              <a:t>демөөрчүлүк</a:t>
            </a:r>
            <a:r>
              <a:rPr lang="ru-RU" dirty="0"/>
              <a:t>, </a:t>
            </a:r>
            <a:r>
              <a:rPr lang="ru-RU" dirty="0" err="1"/>
              <a:t>ыктыярдуу</a:t>
            </a:r>
            <a:r>
              <a:rPr lang="ru-RU" dirty="0"/>
              <a:t> </a:t>
            </a:r>
            <a:r>
              <a:rPr lang="ru-RU" dirty="0" err="1"/>
              <a:t>салымдар</a:t>
            </a:r>
            <a:r>
              <a:rPr lang="ru-RU" dirty="0"/>
              <a:t>;</a:t>
            </a:r>
          </a:p>
          <a:p>
            <a:r>
              <a:rPr lang="ru-RU" dirty="0"/>
              <a:t>Министрлер </a:t>
            </a:r>
            <a:r>
              <a:rPr lang="ru-RU" dirty="0" err="1"/>
              <a:t>Кабинети</a:t>
            </a:r>
            <a:r>
              <a:rPr lang="ru-RU" dirty="0"/>
              <a:t> тарабынан </a:t>
            </a:r>
            <a:r>
              <a:rPr lang="ru-RU" dirty="0" err="1"/>
              <a:t>аныкталган</a:t>
            </a:r>
            <a:r>
              <a:rPr lang="ru-RU" dirty="0"/>
              <a:t> башка каражаттар</a:t>
            </a:r>
          </a:p>
        </p:txBody>
      </p:sp>
    </p:spTree>
    <p:extLst>
      <p:ext uri="{BB962C8B-B14F-4D97-AF65-F5344CB8AC3E}">
        <p14:creationId xmlns:p14="http://schemas.microsoft.com/office/powerpoint/2010/main" val="25478280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Кантип муниципалдык </a:t>
            </a:r>
            <a:r>
              <a:rPr lang="ru-RU" sz="3600" dirty="0" err="1">
                <a:solidFill>
                  <a:srgbClr val="FF0000"/>
                </a:solidFill>
              </a:rPr>
              <a:t>кызматтар</a:t>
            </a:r>
            <a:r>
              <a:rPr lang="ru-RU" sz="3600" dirty="0">
                <a:solidFill>
                  <a:srgbClr val="FF0000"/>
                </a:solidFill>
              </a:rPr>
              <a:t> акы төлөнүүчү </a:t>
            </a:r>
            <a:r>
              <a:rPr lang="ru-RU" sz="3600" dirty="0" err="1">
                <a:solidFill>
                  <a:srgbClr val="FF0000"/>
                </a:solidFill>
              </a:rPr>
              <a:t>кызматка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айланышы</a:t>
            </a:r>
            <a:r>
              <a:rPr lang="ru-RU" sz="3600" dirty="0">
                <a:solidFill>
                  <a:srgbClr val="FF0000"/>
                </a:solidFill>
              </a:rPr>
              <a:t> мүмкүн?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1) "Мамлекеттик жана муниципалдык кызмат </a:t>
            </a:r>
            <a:r>
              <a:rPr lang="ru-RU" dirty="0" err="1"/>
              <a:t>көрсөтүүлөр</a:t>
            </a:r>
            <a:r>
              <a:rPr lang="ru-RU" dirty="0"/>
              <a:t> жөнүндө" </a:t>
            </a:r>
            <a:r>
              <a:rPr lang="ru-RU" dirty="0" smtClean="0"/>
              <a:t>КР </a:t>
            </a:r>
            <a:r>
              <a:rPr lang="ru-RU" dirty="0" err="1"/>
              <a:t>Мыйзамынын</a:t>
            </a:r>
            <a:r>
              <a:rPr lang="ru-RU" dirty="0"/>
              <a:t> </a:t>
            </a:r>
            <a:r>
              <a:rPr lang="ru-RU" dirty="0" err="1"/>
              <a:t>төлөө</a:t>
            </a:r>
            <a:r>
              <a:rPr lang="ru-RU" dirty="0"/>
              <a:t> </a:t>
            </a:r>
            <a:r>
              <a:rPr lang="ru-RU" dirty="0" err="1"/>
              <a:t>критерийлерине</a:t>
            </a:r>
            <a:r>
              <a:rPr lang="ru-RU" dirty="0"/>
              <a:t> </a:t>
            </a:r>
            <a:r>
              <a:rPr lang="ru-RU" dirty="0" err="1"/>
              <a:t>жооп</a:t>
            </a:r>
            <a:r>
              <a:rPr lang="ru-RU" dirty="0"/>
              <a:t> </a:t>
            </a:r>
            <a:r>
              <a:rPr lang="ru-RU" dirty="0" err="1"/>
              <a:t>берүүгө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2) Кызмат </a:t>
            </a:r>
            <a:r>
              <a:rPr lang="ru-RU" dirty="0" err="1"/>
              <a:t>көрсөтүүгө</a:t>
            </a:r>
            <a:r>
              <a:rPr lang="ru-RU" dirty="0"/>
              <a:t> акы </a:t>
            </a:r>
            <a:r>
              <a:rPr lang="ru-RU" dirty="0" err="1"/>
              <a:t>төлөө</a:t>
            </a:r>
            <a:r>
              <a:rPr lang="ru-RU" dirty="0"/>
              <a:t> жөнүндө жергиликтүү </a:t>
            </a:r>
            <a:r>
              <a:rPr lang="ru-RU" dirty="0" err="1"/>
              <a:t>кеңештин</a:t>
            </a:r>
            <a:r>
              <a:rPr lang="ru-RU" dirty="0"/>
              <a:t> </a:t>
            </a:r>
            <a:r>
              <a:rPr lang="ru-RU" dirty="0" err="1"/>
              <a:t>чечимин</a:t>
            </a:r>
            <a:r>
              <a:rPr lang="ru-RU" dirty="0"/>
              <a:t> </a:t>
            </a:r>
            <a:r>
              <a:rPr lang="ru-RU" dirty="0" smtClean="0"/>
              <a:t>КР </a:t>
            </a:r>
            <a:r>
              <a:rPr lang="ru-RU" dirty="0"/>
              <a:t>Экономика </a:t>
            </a:r>
            <a:r>
              <a:rPr lang="ru-RU" dirty="0" err="1"/>
              <a:t>министрлигине</a:t>
            </a:r>
            <a:r>
              <a:rPr lang="ru-RU" dirty="0"/>
              <a:t> </a:t>
            </a:r>
            <a:r>
              <a:rPr lang="ru-RU" dirty="0" err="1"/>
              <a:t>жөнөтүү</a:t>
            </a:r>
            <a:r>
              <a:rPr lang="ru-RU" dirty="0"/>
              <a:t> зарыл</a:t>
            </a:r>
          </a:p>
          <a:p>
            <a:pPr marL="0" indent="0">
              <a:buNone/>
            </a:pPr>
            <a:r>
              <a:rPr lang="ru-RU" dirty="0"/>
              <a:t>3) Экономика министрлиги </a:t>
            </a:r>
            <a:r>
              <a:rPr lang="ru-RU" dirty="0" err="1"/>
              <a:t>аркылуу</a:t>
            </a:r>
            <a:r>
              <a:rPr lang="ru-RU" dirty="0"/>
              <a:t> </a:t>
            </a:r>
            <a:r>
              <a:rPr lang="ru-RU" dirty="0" smtClean="0"/>
              <a:t>КР </a:t>
            </a:r>
            <a:r>
              <a:rPr lang="ru-RU" dirty="0"/>
              <a:t>Министрлер </a:t>
            </a:r>
            <a:r>
              <a:rPr lang="ru-RU" dirty="0" err="1"/>
              <a:t>Кабинетине</a:t>
            </a:r>
            <a:r>
              <a:rPr lang="ru-RU" dirty="0"/>
              <a:t> </a:t>
            </a:r>
            <a:r>
              <a:rPr lang="ru-RU" dirty="0" err="1"/>
              <a:t>караштуу</a:t>
            </a:r>
            <a:r>
              <a:rPr lang="ru-RU" dirty="0"/>
              <a:t> </a:t>
            </a:r>
            <a:r>
              <a:rPr lang="ru-RU" dirty="0" err="1"/>
              <a:t>Ведомстволор</a:t>
            </a:r>
            <a:r>
              <a:rPr lang="ru-RU" dirty="0"/>
              <a:t> аралык </a:t>
            </a:r>
            <a:r>
              <a:rPr lang="ru-RU" dirty="0" err="1"/>
              <a:t>комиссиянын</a:t>
            </a:r>
            <a:r>
              <a:rPr lang="ru-RU" dirty="0"/>
              <a:t> </a:t>
            </a:r>
            <a:r>
              <a:rPr lang="ru-RU" dirty="0" err="1"/>
              <a:t>макулдугун</a:t>
            </a:r>
            <a:r>
              <a:rPr lang="ru-RU" dirty="0"/>
              <a:t> алат.</a:t>
            </a:r>
          </a:p>
          <a:p>
            <a:pPr marL="0" indent="0">
              <a:buNone/>
            </a:pPr>
            <a:r>
              <a:rPr lang="ru-RU" dirty="0"/>
              <a:t>4) </a:t>
            </a:r>
            <a:r>
              <a:rPr lang="ru-RU" dirty="0" err="1"/>
              <a:t>Кызматтын</a:t>
            </a:r>
            <a:r>
              <a:rPr lang="ru-RU" dirty="0"/>
              <a:t> наркы </a:t>
            </a:r>
            <a:r>
              <a:rPr lang="ru-RU" dirty="0" err="1"/>
              <a:t>Монополияга</a:t>
            </a:r>
            <a:r>
              <a:rPr lang="ru-RU" dirty="0"/>
              <a:t> </a:t>
            </a:r>
            <a:r>
              <a:rPr lang="ru-RU" dirty="0" err="1"/>
              <a:t>каршы</a:t>
            </a:r>
            <a:r>
              <a:rPr lang="ru-RU" dirty="0"/>
              <a:t> комитет менен </a:t>
            </a:r>
            <a:r>
              <a:rPr lang="ru-RU" dirty="0" err="1"/>
              <a:t>макулдашылууга</a:t>
            </a:r>
            <a:r>
              <a:rPr lang="ru-RU" dirty="0"/>
              <a:t> </a:t>
            </a:r>
            <a:r>
              <a:rPr lang="ru-RU" dirty="0" smtClean="0"/>
              <a:t>зарыл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14833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A61D45-9AD8-D7E7-723A-702599398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92696"/>
            <a:ext cx="7200900" cy="76779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Акы төлөнүүчү муниципалдык </a:t>
            </a:r>
            <a:r>
              <a:rPr lang="ru-RU" sz="2800" b="1" dirty="0" err="1">
                <a:solidFill>
                  <a:srgbClr val="FF0000"/>
                </a:solidFill>
              </a:rPr>
              <a:t>кызматтардан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түшкөн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каражаттардын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туура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эмес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чегерилиши</a:t>
            </a:r>
            <a:r>
              <a:rPr lang="ru-RU" sz="2800" b="1" dirty="0">
                <a:solidFill>
                  <a:srgbClr val="FF0000"/>
                </a:solidFill>
              </a:rPr>
              <a:t> үчүн </a:t>
            </a:r>
            <a:r>
              <a:rPr lang="ru-RU" sz="2800" b="1" dirty="0" err="1">
                <a:solidFill>
                  <a:srgbClr val="FF0000"/>
                </a:solidFill>
              </a:rPr>
              <a:t>жоопкерчилик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6B3B6F-01CD-C8B1-569B-29E57F58A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772816"/>
            <a:ext cx="7200900" cy="424847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Мамлекеттик </a:t>
            </a:r>
            <a:r>
              <a:rPr lang="ru-RU" dirty="0"/>
              <a:t>жана муниципалдык </a:t>
            </a:r>
            <a:r>
              <a:rPr lang="ru-RU" dirty="0" err="1"/>
              <a:t>мекемелер</a:t>
            </a:r>
            <a:r>
              <a:rPr lang="ru-RU" dirty="0"/>
              <a:t> тарабынан мамлекеттик жана муниципалдык кызмат көрсөтүүлөрдүн тиешелүү </a:t>
            </a:r>
            <a:r>
              <a:rPr lang="ru-RU" dirty="0" err="1"/>
              <a:t>реестрине</a:t>
            </a:r>
            <a:r>
              <a:rPr lang="ru-RU" dirty="0"/>
              <a:t> </a:t>
            </a:r>
            <a:r>
              <a:rPr lang="ru-RU" dirty="0" err="1"/>
              <a:t>кирбеген</a:t>
            </a:r>
            <a:r>
              <a:rPr lang="ru-RU" dirty="0"/>
              <a:t> акы төлөнүүчү </a:t>
            </a:r>
            <a:r>
              <a:rPr lang="ru-RU" dirty="0" err="1"/>
              <a:t>кызматтарды</a:t>
            </a:r>
            <a:r>
              <a:rPr lang="ru-RU" dirty="0"/>
              <a:t> </a:t>
            </a:r>
            <a:r>
              <a:rPr lang="ru-RU" dirty="0" err="1"/>
              <a:t>көрсөтүүдөн</a:t>
            </a:r>
            <a:r>
              <a:rPr lang="ru-RU" dirty="0"/>
              <a:t> алынган </a:t>
            </a:r>
            <a:r>
              <a:rPr lang="ru-RU" dirty="0" err="1"/>
              <a:t>кирешелер</a:t>
            </a:r>
            <a:r>
              <a:rPr lang="ru-RU" dirty="0"/>
              <a:t> </a:t>
            </a:r>
            <a:r>
              <a:rPr lang="ru-RU" dirty="0" err="1"/>
              <a:t>толугу</a:t>
            </a:r>
            <a:r>
              <a:rPr lang="ru-RU" dirty="0"/>
              <a:t> менен Кыргыз Республикасынын </a:t>
            </a:r>
            <a:r>
              <a:rPr lang="ru-RU" dirty="0" err="1"/>
              <a:t>республикалык</a:t>
            </a:r>
            <a:r>
              <a:rPr lang="ru-RU" dirty="0"/>
              <a:t> </a:t>
            </a:r>
            <a:r>
              <a:rPr lang="ru-RU" dirty="0" err="1"/>
              <a:t>бюджетине</a:t>
            </a:r>
            <a:r>
              <a:rPr lang="ru-RU" dirty="0"/>
              <a:t> </a:t>
            </a:r>
            <a:r>
              <a:rPr lang="ru-RU" dirty="0" err="1"/>
              <a:t>алынып</a:t>
            </a:r>
            <a:r>
              <a:rPr lang="ru-RU" dirty="0"/>
              <a:t> </a:t>
            </a:r>
            <a:r>
              <a:rPr lang="ru-RU" dirty="0" err="1"/>
              <a:t>салынат</a:t>
            </a:r>
            <a:r>
              <a:rPr lang="ru-RU" dirty="0"/>
              <a:t>.</a:t>
            </a:r>
          </a:p>
          <a:p>
            <a:pPr marL="0" indent="0" algn="r">
              <a:buNone/>
            </a:pPr>
            <a:r>
              <a:rPr lang="ru-RU" sz="3000" b="1" dirty="0" smtClean="0"/>
              <a:t>17- </a:t>
            </a:r>
            <a:r>
              <a:rPr lang="ru-RU" sz="3000" b="1" dirty="0" err="1" smtClean="0"/>
              <a:t>берене</a:t>
            </a:r>
            <a:r>
              <a:rPr lang="ru-RU" sz="3000" b="1" dirty="0" smtClean="0"/>
              <a:t>. </a:t>
            </a:r>
            <a:r>
              <a:rPr lang="ru-RU" sz="3000" b="1" dirty="0"/>
              <a:t>«Мамлекеттик жана муниципалдык </a:t>
            </a:r>
            <a:r>
              <a:rPr lang="ru-RU" sz="3000" b="1" dirty="0" err="1"/>
              <a:t>кызматтар</a:t>
            </a:r>
            <a:r>
              <a:rPr lang="ru-RU" sz="3000" b="1" dirty="0"/>
              <a:t> жөнүндө» </a:t>
            </a:r>
            <a:r>
              <a:rPr lang="ru-RU" sz="3000" b="1" dirty="0" err="1"/>
              <a:t>Мыйзам</a:t>
            </a:r>
            <a:r>
              <a:rPr lang="ru-RU" sz="3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09016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20688"/>
            <a:ext cx="7886700" cy="561044"/>
          </a:xfrm>
        </p:spPr>
        <p:txBody>
          <a:bodyPr>
            <a:normAutofit/>
          </a:bodyPr>
          <a:lstStyle/>
          <a:p>
            <a:r>
              <a:rPr lang="ru-RU" sz="3000" b="1" dirty="0" err="1">
                <a:solidFill>
                  <a:srgbClr val="FF0000"/>
                </a:solidFill>
              </a:rPr>
              <a:t>Жашоону</a:t>
            </a:r>
            <a:r>
              <a:rPr lang="ru-RU" sz="3000" b="1" dirty="0">
                <a:solidFill>
                  <a:srgbClr val="FF0000"/>
                </a:solidFill>
              </a:rPr>
              <a:t> колдоо </a:t>
            </a:r>
            <a:r>
              <a:rPr lang="ru-RU" sz="3000" b="1" dirty="0" err="1">
                <a:solidFill>
                  <a:srgbClr val="FF0000"/>
                </a:solidFill>
              </a:rPr>
              <a:t>кызматтары</a:t>
            </a:r>
            <a:endParaRPr lang="ru-RU" sz="3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5008" y="1412776"/>
            <a:ext cx="7700342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100" dirty="0"/>
              <a:t>1) Кызмат </a:t>
            </a:r>
            <a:r>
              <a:rPr lang="ru-RU" sz="2100" dirty="0" err="1"/>
              <a:t>көрсөтүүлөр</a:t>
            </a:r>
            <a:r>
              <a:rPr lang="ru-RU" sz="2100" dirty="0"/>
              <a:t> </a:t>
            </a:r>
            <a:r>
              <a:rPr lang="ru-RU" sz="2100" dirty="0" err="1"/>
              <a:t>рыноктук</a:t>
            </a:r>
            <a:r>
              <a:rPr lang="ru-RU" sz="2100" dirty="0"/>
              <a:t> </a:t>
            </a:r>
            <a:r>
              <a:rPr lang="ru-RU" sz="2100" dirty="0" err="1"/>
              <a:t>мүнөзгө</a:t>
            </a:r>
            <a:r>
              <a:rPr lang="ru-RU" sz="2100" dirty="0"/>
              <a:t> ээ.</a:t>
            </a:r>
          </a:p>
          <a:p>
            <a:pPr marL="0" indent="0">
              <a:buNone/>
            </a:pPr>
            <a:r>
              <a:rPr lang="ru-RU" sz="2100" dirty="0"/>
              <a:t>2) Кызмат </a:t>
            </a:r>
            <a:r>
              <a:rPr lang="ru-RU" sz="2100" dirty="0" err="1"/>
              <a:t>көрсөтүүлөрдү</a:t>
            </a:r>
            <a:r>
              <a:rPr lang="ru-RU" sz="2100" dirty="0"/>
              <a:t> </a:t>
            </a:r>
            <a:r>
              <a:rPr lang="ru-RU" sz="2100" dirty="0" err="1"/>
              <a:t>уюштуруу</a:t>
            </a:r>
            <a:r>
              <a:rPr lang="ru-RU" sz="2100" dirty="0"/>
              <a:t> үчүн </a:t>
            </a:r>
            <a:r>
              <a:rPr lang="ru-RU" sz="2100" dirty="0" err="1"/>
              <a:t>жоопкерчилик</a:t>
            </a:r>
            <a:r>
              <a:rPr lang="ru-RU" sz="2100" dirty="0"/>
              <a:t> жергиликтүү өз алдынча башкаруу органына </a:t>
            </a:r>
            <a:r>
              <a:rPr lang="ru-RU" sz="2100" dirty="0" err="1"/>
              <a:t>жүктөлөт</a:t>
            </a:r>
            <a:r>
              <a:rPr lang="ru-RU" sz="2100" dirty="0"/>
              <a:t>.</a:t>
            </a:r>
          </a:p>
          <a:p>
            <a:pPr marL="0" indent="0">
              <a:buNone/>
            </a:pPr>
            <a:r>
              <a:rPr lang="ru-RU" sz="2100" dirty="0"/>
              <a:t>3) Кызмат </a:t>
            </a:r>
            <a:r>
              <a:rPr lang="ru-RU" sz="2100" dirty="0" err="1"/>
              <a:t>көрсөтүүчү</a:t>
            </a:r>
            <a:r>
              <a:rPr lang="ru-RU" sz="2100" dirty="0"/>
              <a:t> муниципалдык </a:t>
            </a:r>
            <a:r>
              <a:rPr lang="ru-RU" sz="2100" dirty="0" err="1"/>
              <a:t>ишканалар</a:t>
            </a:r>
            <a:r>
              <a:rPr lang="ru-RU" sz="2100" dirty="0"/>
              <a:t> же </a:t>
            </a:r>
            <a:r>
              <a:rPr lang="ru-RU" sz="2100" dirty="0" err="1"/>
              <a:t>жеке</a:t>
            </a:r>
            <a:r>
              <a:rPr lang="ru-RU" sz="2100" dirty="0"/>
              <a:t> сектор </a:t>
            </a:r>
            <a:r>
              <a:rPr lang="ru-RU" sz="2100" dirty="0" err="1"/>
              <a:t>боло</a:t>
            </a:r>
            <a:r>
              <a:rPr lang="ru-RU" sz="2100" dirty="0"/>
              <a:t> алат</a:t>
            </a:r>
          </a:p>
          <a:p>
            <a:pPr marL="0" indent="0" algn="ctr">
              <a:buNone/>
            </a:pPr>
            <a:r>
              <a:rPr lang="ru-RU" sz="2100" b="1" u="sng" dirty="0" err="1"/>
              <a:t>Мисалдар</a:t>
            </a:r>
            <a:r>
              <a:rPr lang="ru-RU" sz="2100" b="1" u="sng" dirty="0"/>
              <a:t>:</a:t>
            </a:r>
          </a:p>
          <a:p>
            <a:r>
              <a:rPr lang="ru-RU" sz="2100" i="1" dirty="0" err="1"/>
              <a:t>Катуу</a:t>
            </a:r>
            <a:r>
              <a:rPr lang="ru-RU" sz="2100" i="1" dirty="0"/>
              <a:t> </a:t>
            </a:r>
            <a:r>
              <a:rPr lang="ru-RU" sz="2100" i="1" dirty="0" err="1"/>
              <a:t>калдыктарды</a:t>
            </a:r>
            <a:r>
              <a:rPr lang="ru-RU" sz="2100" i="1" dirty="0"/>
              <a:t> </a:t>
            </a:r>
            <a:r>
              <a:rPr lang="ru-RU" sz="2100" i="1" dirty="0" err="1"/>
              <a:t>чогултуу</a:t>
            </a:r>
            <a:r>
              <a:rPr lang="ru-RU" sz="2100" i="1" dirty="0"/>
              <a:t>, </a:t>
            </a:r>
            <a:r>
              <a:rPr lang="ru-RU" sz="2100" i="1" dirty="0" err="1"/>
              <a:t>ташып</a:t>
            </a:r>
            <a:r>
              <a:rPr lang="ru-RU" sz="2100" i="1" dirty="0"/>
              <a:t> чыгаруу, жок </a:t>
            </a:r>
            <a:r>
              <a:rPr lang="ru-RU" sz="2100" i="1" dirty="0" err="1"/>
              <a:t>кылуу</a:t>
            </a:r>
            <a:endParaRPr lang="ru-RU" sz="2100" i="1" dirty="0"/>
          </a:p>
          <a:p>
            <a:r>
              <a:rPr lang="ru-RU" sz="2100" i="1" dirty="0"/>
              <a:t>Суу менен </a:t>
            </a:r>
            <a:r>
              <a:rPr lang="ru-RU" sz="2100" i="1" dirty="0" err="1"/>
              <a:t>камсыздоо</a:t>
            </a:r>
            <a:r>
              <a:rPr lang="ru-RU" sz="2100" i="1" dirty="0"/>
              <a:t> </a:t>
            </a:r>
            <a:r>
              <a:rPr lang="ru-RU" sz="2100" i="1" dirty="0" err="1"/>
              <a:t>кызматтары</a:t>
            </a:r>
            <a:endParaRPr lang="ru-RU" sz="2100" i="1" dirty="0"/>
          </a:p>
          <a:p>
            <a:r>
              <a:rPr lang="ru-RU" sz="2100" i="1" dirty="0" err="1"/>
              <a:t>Транспорттук</a:t>
            </a:r>
            <a:r>
              <a:rPr lang="ru-RU" sz="2100" i="1" dirty="0"/>
              <a:t> </a:t>
            </a:r>
            <a:r>
              <a:rPr lang="ru-RU" sz="2100" i="1" dirty="0" err="1"/>
              <a:t>кызматтар</a:t>
            </a:r>
            <a:endParaRPr lang="ru-RU" sz="2100" i="1" dirty="0"/>
          </a:p>
          <a:p>
            <a:r>
              <a:rPr lang="ru-RU" sz="2100" i="1" dirty="0" err="1"/>
              <a:t>Маданий</a:t>
            </a:r>
            <a:r>
              <a:rPr lang="ru-RU" sz="2100" i="1" dirty="0"/>
              <a:t> жана </a:t>
            </a:r>
            <a:r>
              <a:rPr lang="ru-RU" sz="2100" i="1" dirty="0" err="1"/>
              <a:t>спорттук</a:t>
            </a:r>
            <a:r>
              <a:rPr lang="ru-RU" sz="2100" i="1" dirty="0"/>
              <a:t> </a:t>
            </a:r>
            <a:r>
              <a:rPr lang="ru-RU" sz="2100" i="1" dirty="0" err="1"/>
              <a:t>жактан</a:t>
            </a:r>
            <a:r>
              <a:rPr lang="ru-RU" sz="2100" i="1" dirty="0"/>
              <a:t> </a:t>
            </a:r>
            <a:r>
              <a:rPr lang="ru-RU" sz="2100" i="1" dirty="0" err="1"/>
              <a:t>тейлее</a:t>
            </a:r>
            <a:endParaRPr lang="ru-RU" sz="2100" i="1" dirty="0"/>
          </a:p>
        </p:txBody>
      </p:sp>
    </p:spTree>
    <p:extLst>
      <p:ext uri="{BB962C8B-B14F-4D97-AF65-F5344CB8AC3E}">
        <p14:creationId xmlns:p14="http://schemas.microsoft.com/office/powerpoint/2010/main" val="5010734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1646" y="724251"/>
            <a:ext cx="7886700" cy="64377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Поставщики услуги</a:t>
            </a:r>
            <a:r>
              <a:rPr lang="ru-RU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4642" y="1484784"/>
            <a:ext cx="7640707" cy="3579875"/>
          </a:xfrm>
        </p:spPr>
        <p:txBody>
          <a:bodyPr>
            <a:normAutofit/>
          </a:bodyPr>
          <a:lstStyle/>
          <a:p>
            <a:pPr marL="385763" indent="-385763">
              <a:buAutoNum type="arabicParenR"/>
            </a:pPr>
            <a:r>
              <a:rPr lang="ru-RU" sz="2400" dirty="0"/>
              <a:t>Муниципальные предприятия</a:t>
            </a:r>
          </a:p>
          <a:p>
            <a:pPr marL="385763" indent="-385763">
              <a:buAutoNum type="arabicParenR"/>
            </a:pPr>
            <a:r>
              <a:rPr lang="ru-RU" sz="2400" dirty="0"/>
              <a:t>НКО</a:t>
            </a:r>
          </a:p>
          <a:p>
            <a:pPr marL="385763" indent="-385763">
              <a:buAutoNum type="arabicParenR"/>
            </a:pPr>
            <a:r>
              <a:rPr lang="ru-RU" sz="2400" dirty="0"/>
              <a:t>Частный сектор.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Условие экономической устойчивости – получение в длительном периоде устойчивой прибыли.</a:t>
            </a:r>
          </a:p>
        </p:txBody>
      </p:sp>
    </p:spTree>
    <p:extLst>
      <p:ext uri="{BB962C8B-B14F-4D97-AF65-F5344CB8AC3E}">
        <p14:creationId xmlns:p14="http://schemas.microsoft.com/office/powerpoint/2010/main" val="4005969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9AB0DE-0223-C437-A437-AABE56899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64704"/>
            <a:ext cx="7200900" cy="569015"/>
          </a:xfrm>
        </p:spPr>
        <p:txBody>
          <a:bodyPr>
            <a:normAutofit/>
          </a:bodyPr>
          <a:lstStyle/>
          <a:p>
            <a:pPr algn="ctr"/>
            <a:r>
              <a:rPr lang="ky-KG" sz="2700" b="1" dirty="0">
                <a:solidFill>
                  <a:srgbClr val="FF0000"/>
                </a:solidFill>
              </a:rPr>
              <a:t>Особенности муниципальных предприятий</a:t>
            </a:r>
            <a:endParaRPr lang="ru-RU" sz="2700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74462D-C999-8795-A55C-EE5CB16B1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628801"/>
            <a:ext cx="7200900" cy="3629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Статья 85. Коммерческие и некоммерческие организации.</a:t>
            </a:r>
          </a:p>
          <a:p>
            <a:pPr marL="0" indent="0" algn="just">
              <a:buNone/>
            </a:pPr>
            <a:r>
              <a:rPr lang="ru-RU" dirty="0"/>
              <a:t>1. Юридическими лицами могут быть организации, </a:t>
            </a:r>
            <a:r>
              <a:rPr lang="ru-RU" b="1" dirty="0"/>
              <a:t>преследующие извлечение прибыли в качестве основной цели своей деятельности (коммерческие организации) </a:t>
            </a:r>
            <a:r>
              <a:rPr lang="ru-RU" dirty="0"/>
              <a:t>либо не имеющие извлечение прибыли в качестве такой цели и не распределяющие полученную прибыль между участниками (некоммерческие организации).</a:t>
            </a:r>
          </a:p>
          <a:p>
            <a:pPr marL="0" indent="0" algn="just">
              <a:buNone/>
            </a:pPr>
            <a:r>
              <a:rPr lang="ru-RU" dirty="0"/>
              <a:t>2. Юридические лица, являющиеся коммерческими организациями, могут создаваться в форме хозяйственных товариществ и обществ, кооперативов, крестьянских (фермерских) хозяйств, </a:t>
            </a:r>
            <a:r>
              <a:rPr lang="ru-RU" b="1" dirty="0"/>
              <a:t>государственных и муниципальных предприятий.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9738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66005-86B1-737F-61FD-D25C78D7C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13132"/>
            <a:ext cx="7200900" cy="887068"/>
          </a:xfrm>
        </p:spPr>
        <p:txBody>
          <a:bodyPr>
            <a:noAutofit/>
          </a:bodyPr>
          <a:lstStyle/>
          <a:p>
            <a:r>
              <a:rPr lang="ru-RU" sz="2800" b="1" dirty="0" err="1">
                <a:solidFill>
                  <a:srgbClr val="FF0000"/>
                </a:solidFill>
              </a:rPr>
              <a:t>Бүгүнкү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учурда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>
                <a:solidFill>
                  <a:srgbClr val="FF0000"/>
                </a:solidFill>
              </a:rPr>
              <a:t>муниципалдык </a:t>
            </a:r>
            <a:r>
              <a:rPr lang="ru-RU" sz="2800" b="1" dirty="0" err="1">
                <a:solidFill>
                  <a:srgbClr val="FF0000"/>
                </a:solidFill>
              </a:rPr>
              <a:t>ишканалар</a:t>
            </a:r>
            <a:r>
              <a:rPr lang="ru-RU" sz="2800" b="1" dirty="0">
                <a:solidFill>
                  <a:srgbClr val="FF0000"/>
                </a:solidFill>
              </a:rPr>
              <a:t> кандай </a:t>
            </a:r>
            <a:r>
              <a:rPr lang="ru-RU" sz="2800" b="1" dirty="0" err="1">
                <a:solidFill>
                  <a:srgbClr val="FF0000"/>
                </a:solidFill>
              </a:rPr>
              <a:t>каржыланууда</a:t>
            </a:r>
            <a:r>
              <a:rPr lang="ru-RU" sz="28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698081-D1CE-F6A0-1CB9-1AAB9622AE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8700" y="1700808"/>
            <a:ext cx="3335840" cy="35569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№ 1. </a:t>
            </a:r>
            <a:r>
              <a:rPr lang="ru-RU" b="1" dirty="0" err="1" smtClean="0"/>
              <a:t>Сметалык</a:t>
            </a:r>
            <a:r>
              <a:rPr lang="ru-RU" b="1" dirty="0" smtClean="0"/>
              <a:t> </a:t>
            </a:r>
            <a:r>
              <a:rPr lang="ru-RU" b="1" dirty="0"/>
              <a:t>каржылоо:</a:t>
            </a:r>
          </a:p>
          <a:p>
            <a:r>
              <a:rPr lang="ru-RU" i="1" dirty="0" err="1"/>
              <a:t>Эмгек</a:t>
            </a:r>
            <a:r>
              <a:rPr lang="ru-RU" i="1" dirty="0"/>
              <a:t> акы,</a:t>
            </a:r>
          </a:p>
          <a:p>
            <a:r>
              <a:rPr lang="ru-RU" i="1" dirty="0" err="1"/>
              <a:t>Социалдык</a:t>
            </a:r>
            <a:r>
              <a:rPr lang="ru-RU" i="1" dirty="0"/>
              <a:t> фонд,</a:t>
            </a:r>
          </a:p>
          <a:p>
            <a:r>
              <a:rPr lang="ru-RU" i="1" dirty="0"/>
              <a:t>Иш </a:t>
            </a:r>
            <a:r>
              <a:rPr lang="ru-RU" i="1" dirty="0" err="1"/>
              <a:t>сапардык</a:t>
            </a:r>
            <a:r>
              <a:rPr lang="ru-RU" i="1" dirty="0"/>
              <a:t> </a:t>
            </a:r>
            <a:r>
              <a:rPr lang="ru-RU" i="1" dirty="0" err="1"/>
              <a:t>чыгымдар</a:t>
            </a:r>
            <a:r>
              <a:rPr lang="ru-RU" i="1" dirty="0"/>
              <a:t>,</a:t>
            </a:r>
          </a:p>
          <a:p>
            <a:r>
              <a:rPr lang="ru-RU" i="1" dirty="0" err="1"/>
              <a:t>күйүүчү</a:t>
            </a:r>
            <a:r>
              <a:rPr lang="ru-RU" i="1" dirty="0"/>
              <a:t> жана </a:t>
            </a:r>
            <a:r>
              <a:rPr lang="ru-RU" i="1" dirty="0" err="1"/>
              <a:t>майлоочу</a:t>
            </a:r>
            <a:r>
              <a:rPr lang="ru-RU" i="1" dirty="0"/>
              <a:t> </a:t>
            </a:r>
            <a:r>
              <a:rPr lang="ru-RU" i="1" dirty="0" err="1"/>
              <a:t>материалдар</a:t>
            </a:r>
            <a:r>
              <a:rPr lang="ru-RU" i="1" dirty="0"/>
              <a:t>,</a:t>
            </a:r>
          </a:p>
          <a:p>
            <a:r>
              <a:rPr lang="ru-RU" i="1" dirty="0" err="1"/>
              <a:t>Запастык</a:t>
            </a:r>
            <a:r>
              <a:rPr lang="ru-RU" i="1" dirty="0"/>
              <a:t> </a:t>
            </a:r>
            <a:r>
              <a:rPr lang="ru-RU" i="1" dirty="0" err="1"/>
              <a:t>бөлүктөр</a:t>
            </a:r>
            <a:endParaRPr lang="ru-RU" i="1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AF72099-C6EE-F23C-98A6-4E70B0CA4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94052" y="1600200"/>
            <a:ext cx="3335840" cy="45446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№ 2. </a:t>
            </a:r>
            <a:r>
              <a:rPr lang="ru-RU" b="1" dirty="0" err="1"/>
              <a:t>Жоготууларды</a:t>
            </a:r>
            <a:r>
              <a:rPr lang="ru-RU" b="1" dirty="0"/>
              <a:t> каржылоо: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8FAFF24-AC80-D4D8-619D-D5C24595806F}"/>
              </a:ext>
            </a:extLst>
          </p:cNvPr>
          <p:cNvSpPr/>
          <p:nvPr/>
        </p:nvSpPr>
        <p:spPr>
          <a:xfrm flipH="1">
            <a:off x="5364087" y="2487268"/>
            <a:ext cx="748477" cy="27705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sz="1350" b="1" dirty="0" smtClean="0"/>
              <a:t>чыгаша</a:t>
            </a:r>
            <a:endParaRPr lang="ru-RU" sz="1350" b="1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3F51273-C178-8645-680A-D6D4305FCFC5}"/>
              </a:ext>
            </a:extLst>
          </p:cNvPr>
          <p:cNvSpPr/>
          <p:nvPr/>
        </p:nvSpPr>
        <p:spPr>
          <a:xfrm flipH="1">
            <a:off x="6561972" y="3938380"/>
            <a:ext cx="962356" cy="13194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sz="1350" b="1" dirty="0" smtClean="0"/>
              <a:t>кирише</a:t>
            </a:r>
            <a:endParaRPr lang="ru-RU" sz="1350" b="1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A6C46EC-2B5D-DDC1-7661-243709321C72}"/>
              </a:ext>
            </a:extLst>
          </p:cNvPr>
          <p:cNvSpPr/>
          <p:nvPr/>
        </p:nvSpPr>
        <p:spPr>
          <a:xfrm flipH="1">
            <a:off x="6561972" y="2487269"/>
            <a:ext cx="962356" cy="1451112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y-KG" sz="1350" b="1" dirty="0" smtClean="0"/>
              <a:t>жоготуулар</a:t>
            </a:r>
            <a:endParaRPr lang="ru-RU" sz="1350" b="1" dirty="0"/>
          </a:p>
        </p:txBody>
      </p:sp>
    </p:spTree>
    <p:extLst>
      <p:ext uri="{BB962C8B-B14F-4D97-AF65-F5344CB8AC3E}">
        <p14:creationId xmlns:p14="http://schemas.microsoft.com/office/powerpoint/2010/main" val="3153545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Финансылык </a:t>
            </a:r>
            <a:r>
              <a:rPr lang="ru-RU" sz="3600" b="1" dirty="0" err="1">
                <a:solidFill>
                  <a:srgbClr val="FF0000"/>
                </a:solidFill>
              </a:rPr>
              <a:t>децентрализациянын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принциптери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11042"/>
            <a:ext cx="2276475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914" y="3167922"/>
            <a:ext cx="2664296" cy="1440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974" y="4773433"/>
            <a:ext cx="262890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753882"/>
            <a:ext cx="262890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Стрелка углом 7"/>
          <p:cNvSpPr/>
          <p:nvPr/>
        </p:nvSpPr>
        <p:spPr>
          <a:xfrm rot="5400000">
            <a:off x="3432442" y="1627295"/>
            <a:ext cx="813816" cy="199108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Стрелка углом 8"/>
          <p:cNvSpPr/>
          <p:nvPr/>
        </p:nvSpPr>
        <p:spPr>
          <a:xfrm rot="5400000">
            <a:off x="6255616" y="3622819"/>
            <a:ext cx="813816" cy="115671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Стрелка углом вверх 9"/>
          <p:cNvSpPr/>
          <p:nvPr/>
        </p:nvSpPr>
        <p:spPr>
          <a:xfrm rot="10800000">
            <a:off x="2069709" y="3794267"/>
            <a:ext cx="1134137" cy="73152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6084168" y="2215929"/>
            <a:ext cx="2268860" cy="612648"/>
          </a:xfrm>
          <a:prstGeom prst="wedgeRectCallout">
            <a:avLst>
              <a:gd name="adj1" fmla="val -25108"/>
              <a:gd name="adj2" fmla="val 19731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БАШКАРУУ </a:t>
            </a:r>
            <a:r>
              <a:rPr lang="ru-RU" b="1" dirty="0" smtClean="0"/>
              <a:t>УКУГУ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276342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B3048E-EC95-7319-3ED5-8003459FB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64704"/>
            <a:ext cx="7200900" cy="407504"/>
          </a:xfrm>
        </p:spPr>
        <p:txBody>
          <a:bodyPr>
            <a:normAutofit fontScale="90000"/>
          </a:bodyPr>
          <a:lstStyle/>
          <a:p>
            <a:r>
              <a:rPr lang="ky-KG" b="1" dirty="0">
                <a:solidFill>
                  <a:srgbClr val="FF0000"/>
                </a:solidFill>
              </a:rPr>
              <a:t>Кантип </a:t>
            </a:r>
            <a:r>
              <a:rPr lang="ky-KG" b="1" dirty="0" smtClean="0">
                <a:solidFill>
                  <a:srgbClr val="FF0000"/>
                </a:solidFill>
              </a:rPr>
              <a:t>болушу </a:t>
            </a:r>
            <a:r>
              <a:rPr lang="ky-KG" b="1" dirty="0">
                <a:solidFill>
                  <a:srgbClr val="FF0000"/>
                </a:solidFill>
              </a:rPr>
              <a:t>керек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F37532-AF3D-73AB-0F1E-5FE1AA0DE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556792"/>
            <a:ext cx="7200900" cy="3701009"/>
          </a:xfrm>
        </p:spPr>
        <p:txBody>
          <a:bodyPr>
            <a:normAutofit fontScale="85000" lnSpcReduction="20000"/>
          </a:bodyPr>
          <a:lstStyle/>
          <a:p>
            <a:pPr>
              <a:buAutoNum type="arabicPeriod"/>
            </a:pPr>
            <a:r>
              <a:rPr lang="ru-RU" dirty="0" err="1"/>
              <a:t>Тарифтерди</a:t>
            </a:r>
            <a:r>
              <a:rPr lang="ru-RU" dirty="0"/>
              <a:t> </a:t>
            </a:r>
            <a:r>
              <a:rPr lang="ru-RU" dirty="0" err="1"/>
              <a:t>чогултуу</a:t>
            </a:r>
            <a:r>
              <a:rPr lang="ru-RU" dirty="0"/>
              <a:t> </a:t>
            </a:r>
            <a:r>
              <a:rPr lang="ru-RU" dirty="0" err="1"/>
              <a:t>аркылуу</a:t>
            </a:r>
            <a:r>
              <a:rPr lang="ru-RU" dirty="0"/>
              <a:t> каржылоо</a:t>
            </a:r>
          </a:p>
          <a:p>
            <a:pPr>
              <a:buAutoNum type="arabicPeriod"/>
            </a:pPr>
            <a:r>
              <a:rPr lang="ru-RU" dirty="0"/>
              <a:t>Жеке жана </a:t>
            </a:r>
            <a:r>
              <a:rPr lang="ru-RU" dirty="0" err="1"/>
              <a:t>юридикалык</a:t>
            </a:r>
            <a:r>
              <a:rPr lang="ru-RU" dirty="0"/>
              <a:t> </a:t>
            </a:r>
            <a:r>
              <a:rPr lang="ru-RU" dirty="0" err="1"/>
              <a:t>жактар</a:t>
            </a:r>
            <a:r>
              <a:rPr lang="ru-RU" dirty="0"/>
              <a:t> ​​үчүн кошумча акы төлөнүүчү </a:t>
            </a:r>
            <a:r>
              <a:rPr lang="ru-RU" dirty="0" err="1"/>
              <a:t>кызматтар</a:t>
            </a:r>
            <a:endParaRPr lang="ru-RU" dirty="0"/>
          </a:p>
          <a:p>
            <a:pPr>
              <a:buAutoNum type="arabicPeriod"/>
            </a:pPr>
            <a:r>
              <a:rPr lang="ru-RU" dirty="0"/>
              <a:t>Мамлекеттик кызмат </a:t>
            </a:r>
            <a:r>
              <a:rPr lang="ru-RU" dirty="0" err="1"/>
              <a:t>көрсөтүүлөргө</a:t>
            </a:r>
            <a:r>
              <a:rPr lang="ru-RU" dirty="0"/>
              <a:t> муниципалдык </a:t>
            </a:r>
            <a:r>
              <a:rPr lang="ru-RU" dirty="0" err="1"/>
              <a:t>заказдарды</a:t>
            </a:r>
            <a:r>
              <a:rPr lang="ru-RU" dirty="0"/>
              <a:t> аткаруу (</a:t>
            </a:r>
            <a:r>
              <a:rPr lang="ru-RU" dirty="0" err="1"/>
              <a:t>өндүрүштүк</a:t>
            </a:r>
            <a:r>
              <a:rPr lang="ru-RU" dirty="0"/>
              <a:t> программа):</a:t>
            </a:r>
          </a:p>
          <a:p>
            <a:r>
              <a:rPr lang="ru-RU" dirty="0" smtClean="0"/>
              <a:t>	</a:t>
            </a:r>
            <a:r>
              <a:rPr lang="ru-RU" i="1" dirty="0" err="1" smtClean="0"/>
              <a:t>иштин</a:t>
            </a:r>
            <a:r>
              <a:rPr lang="ru-RU" i="1" dirty="0" smtClean="0"/>
              <a:t> </a:t>
            </a:r>
            <a:r>
              <a:rPr lang="ru-RU" i="1" dirty="0" err="1"/>
              <a:t>көлөмү</a:t>
            </a:r>
            <a:r>
              <a:rPr lang="ru-RU" i="1" dirty="0"/>
              <a:t> </a:t>
            </a:r>
            <a:r>
              <a:rPr lang="ru-RU" i="1" dirty="0" err="1" smtClean="0"/>
              <a:t>жараша</a:t>
            </a:r>
            <a:r>
              <a:rPr lang="ru-RU" i="1" dirty="0" smtClean="0"/>
              <a:t>,</a:t>
            </a:r>
            <a:endParaRPr lang="ru-RU" i="1" dirty="0"/>
          </a:p>
          <a:p>
            <a:r>
              <a:rPr lang="ru-RU" i="1" dirty="0" smtClean="0"/>
              <a:t>	</a:t>
            </a:r>
            <a:r>
              <a:rPr lang="ru-RU" i="1" dirty="0" err="1" smtClean="0"/>
              <a:t>технологиялык</a:t>
            </a:r>
            <a:r>
              <a:rPr lang="ru-RU" i="1" dirty="0" smtClean="0"/>
              <a:t> </a:t>
            </a:r>
            <a:r>
              <a:rPr lang="ru-RU" i="1" dirty="0" err="1"/>
              <a:t>карталар</a:t>
            </a:r>
            <a:endParaRPr lang="ru-RU" i="1" dirty="0"/>
          </a:p>
          <a:p>
            <a:pPr marL="0" indent="0">
              <a:buNone/>
            </a:pPr>
            <a:r>
              <a:rPr lang="ru-RU" dirty="0"/>
              <a:t>4. Жергиликтүү бюджеттен </a:t>
            </a:r>
            <a:r>
              <a:rPr lang="ru-RU" dirty="0" err="1"/>
              <a:t>субсидиялар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28923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831F34-5291-680E-91D9-A1FD92DB4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20688"/>
            <a:ext cx="7200900" cy="53919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</a:rPr>
              <a:t>Субсидиялар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AAF2A3-6B29-B1BA-DF7B-6A0F130D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412776"/>
            <a:ext cx="7200900" cy="46085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КР Бюджеттик </a:t>
            </a:r>
            <a:r>
              <a:rPr lang="ru-RU" b="1" dirty="0"/>
              <a:t>кодекси</a:t>
            </a:r>
            <a:r>
              <a:rPr lang="ru-RU" b="1" dirty="0" smtClean="0"/>
              <a:t>. 22-статья</a:t>
            </a:r>
            <a:r>
              <a:rPr lang="ru-RU" b="1" dirty="0"/>
              <a:t>. Учурдагы </a:t>
            </a:r>
            <a:r>
              <a:rPr lang="ru-RU" b="1" dirty="0" err="1"/>
              <a:t>операциялык</a:t>
            </a:r>
            <a:r>
              <a:rPr lang="ru-RU" b="1" dirty="0"/>
              <a:t> </a:t>
            </a:r>
            <a:r>
              <a:rPr lang="ru-RU" b="1" dirty="0" err="1"/>
              <a:t>чыгашалар</a:t>
            </a:r>
            <a:endParaRPr lang="ru-RU" b="1" dirty="0"/>
          </a:p>
          <a:p>
            <a:pPr marL="0" indent="0" algn="just">
              <a:buNone/>
            </a:pPr>
            <a:r>
              <a:rPr lang="ru-RU" b="1" dirty="0" err="1"/>
              <a:t>Субсидиялар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юридикалык</a:t>
            </a:r>
            <a:r>
              <a:rPr lang="ru-RU" dirty="0"/>
              <a:t> жактарга - </a:t>
            </a:r>
            <a:r>
              <a:rPr lang="ru-RU" dirty="0" err="1"/>
              <a:t>товарларды</a:t>
            </a:r>
            <a:r>
              <a:rPr lang="ru-RU" dirty="0"/>
              <a:t>, </a:t>
            </a:r>
            <a:r>
              <a:rPr lang="ru-RU" dirty="0" err="1"/>
              <a:t>жумуштарды</a:t>
            </a:r>
            <a:r>
              <a:rPr lang="ru-RU" dirty="0"/>
              <a:t>, кызмат </a:t>
            </a:r>
            <a:r>
              <a:rPr lang="ru-RU" dirty="0" err="1"/>
              <a:t>көрсөтүүлөрдү</a:t>
            </a:r>
            <a:r>
              <a:rPr lang="ru-RU" dirty="0"/>
              <a:t> </a:t>
            </a:r>
            <a:r>
              <a:rPr lang="ru-RU" dirty="0" err="1"/>
              <a:t>өндүрүүчүлөргө</a:t>
            </a:r>
            <a:r>
              <a:rPr lang="ru-RU" dirty="0"/>
              <a:t> мамлекеттик экономикалык жана </a:t>
            </a:r>
            <a:r>
              <a:rPr lang="ru-RU" dirty="0" err="1"/>
              <a:t>социалдык</a:t>
            </a:r>
            <a:r>
              <a:rPr lang="ru-RU" dirty="0"/>
              <a:t> </a:t>
            </a:r>
            <a:r>
              <a:rPr lang="ru-RU" dirty="0" err="1"/>
              <a:t>саясатка</a:t>
            </a:r>
            <a:r>
              <a:rPr lang="ru-RU" dirty="0"/>
              <a:t> </a:t>
            </a:r>
            <a:r>
              <a:rPr lang="ru-RU" dirty="0" err="1"/>
              <a:t>ылайык</a:t>
            </a:r>
            <a:r>
              <a:rPr lang="ru-RU" dirty="0"/>
              <a:t> </a:t>
            </a:r>
            <a:r>
              <a:rPr lang="ru-RU" dirty="0" err="1"/>
              <a:t>өндүрүштүк</a:t>
            </a:r>
            <a:r>
              <a:rPr lang="ru-RU" dirty="0"/>
              <a:t> </a:t>
            </a:r>
            <a:r>
              <a:rPr lang="ru-RU" dirty="0" err="1"/>
              <a:t>ишин</a:t>
            </a:r>
            <a:r>
              <a:rPr lang="ru-RU" dirty="0"/>
              <a:t> жүзөгө </a:t>
            </a:r>
            <a:r>
              <a:rPr lang="ru-RU" dirty="0" err="1"/>
              <a:t>ашырууда</a:t>
            </a:r>
            <a:r>
              <a:rPr lang="ru-RU" dirty="0"/>
              <a:t> </a:t>
            </a:r>
            <a:r>
              <a:rPr lang="ru-RU" dirty="0" err="1"/>
              <a:t>тарткан</a:t>
            </a:r>
            <a:r>
              <a:rPr lang="ru-RU" dirty="0"/>
              <a:t> </a:t>
            </a:r>
            <a:r>
              <a:rPr lang="ru-RU" dirty="0" err="1"/>
              <a:t>чыгымдарынын</a:t>
            </a:r>
            <a:r>
              <a:rPr lang="ru-RU" dirty="0"/>
              <a:t> </a:t>
            </a:r>
            <a:r>
              <a:rPr lang="ru-RU" dirty="0" err="1"/>
              <a:t>ордун</a:t>
            </a:r>
            <a:r>
              <a:rPr lang="ru-RU" dirty="0"/>
              <a:t> </a:t>
            </a:r>
            <a:r>
              <a:rPr lang="ru-RU" dirty="0" err="1"/>
              <a:t>толтуруу</a:t>
            </a:r>
            <a:r>
              <a:rPr lang="ru-RU" dirty="0"/>
              <a:t> үчүн </a:t>
            </a:r>
            <a:r>
              <a:rPr lang="ru-RU" dirty="0" err="1"/>
              <a:t>акысыз</a:t>
            </a:r>
            <a:r>
              <a:rPr lang="ru-RU" dirty="0"/>
              <a:t> жана </a:t>
            </a:r>
            <a:r>
              <a:rPr lang="ru-RU" dirty="0" err="1"/>
              <a:t>кайтарылгыс</a:t>
            </a:r>
            <a:r>
              <a:rPr lang="ru-RU" dirty="0"/>
              <a:t> </a:t>
            </a:r>
            <a:r>
              <a:rPr lang="ru-RU" dirty="0" err="1"/>
              <a:t>негизде</a:t>
            </a:r>
            <a:r>
              <a:rPr lang="ru-RU" dirty="0"/>
              <a:t> </a:t>
            </a:r>
            <a:r>
              <a:rPr lang="ru-RU" dirty="0" err="1"/>
              <a:t>берилүүчү</a:t>
            </a:r>
            <a:r>
              <a:rPr lang="ru-RU" dirty="0"/>
              <a:t> каражаттар.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875176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831F34-5291-680E-91D9-A1FD92DB4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92696"/>
            <a:ext cx="7200900" cy="53919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</a:rPr>
              <a:t>Субсидиялар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AAF2A3-6B29-B1BA-DF7B-6A0F130D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556792"/>
            <a:ext cx="7200900" cy="43204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4000" b="1" dirty="0"/>
              <a:t>Кыргыз Республикасынын бюджеттик </a:t>
            </a:r>
            <a:r>
              <a:rPr lang="ru-RU" sz="4000" b="1" dirty="0" err="1"/>
              <a:t>классификациясы</a:t>
            </a:r>
            <a:r>
              <a:rPr lang="ru-RU" sz="4000" b="1" dirty="0"/>
              <a:t>. Финансы </a:t>
            </a:r>
            <a:r>
              <a:rPr lang="ru-RU" sz="4000" b="1" dirty="0" err="1"/>
              <a:t>министрлигинин</a:t>
            </a:r>
            <a:r>
              <a:rPr lang="ru-RU" sz="4000" b="1" dirty="0"/>
              <a:t> 2017-жылдын 21-декабрындагы </a:t>
            </a:r>
            <a:r>
              <a:rPr lang="en-US" sz="4000" b="1" dirty="0"/>
              <a:t>No 161-</a:t>
            </a:r>
            <a:r>
              <a:rPr lang="ru-RU" sz="4000" b="1" dirty="0"/>
              <a:t>П </a:t>
            </a:r>
            <a:r>
              <a:rPr lang="ru-RU" sz="4000" b="1" dirty="0" err="1"/>
              <a:t>буйругу</a:t>
            </a:r>
            <a:endParaRPr lang="ru-RU" sz="4000" b="1" dirty="0"/>
          </a:p>
          <a:p>
            <a:pPr marL="0" indent="0" algn="just">
              <a:buNone/>
            </a:pPr>
            <a:r>
              <a:rPr lang="ru-RU" dirty="0"/>
              <a:t>Субсидия </a:t>
            </a:r>
            <a:r>
              <a:rPr lang="ru-RU" dirty="0" err="1"/>
              <a:t>товардын</a:t>
            </a:r>
            <a:r>
              <a:rPr lang="ru-RU" dirty="0"/>
              <a:t> же </a:t>
            </a:r>
            <a:r>
              <a:rPr lang="ru-RU" dirty="0" err="1"/>
              <a:t>кызматтын</a:t>
            </a:r>
            <a:r>
              <a:rPr lang="ru-RU" dirty="0"/>
              <a:t> </a:t>
            </a:r>
            <a:r>
              <a:rPr lang="ru-RU" dirty="0" err="1"/>
              <a:t>бирдигине</a:t>
            </a:r>
            <a:r>
              <a:rPr lang="ru-RU" dirty="0"/>
              <a:t> </a:t>
            </a:r>
            <a:r>
              <a:rPr lang="ru-RU" dirty="0" err="1"/>
              <a:t>төлөнөт</a:t>
            </a:r>
            <a:r>
              <a:rPr lang="ru-RU" dirty="0"/>
              <a:t>. Субсидия </a:t>
            </a:r>
            <a:r>
              <a:rPr lang="ru-RU" dirty="0" err="1"/>
              <a:t>товардын</a:t>
            </a:r>
            <a:r>
              <a:rPr lang="ru-RU" dirty="0"/>
              <a:t> же </a:t>
            </a:r>
            <a:r>
              <a:rPr lang="ru-RU" dirty="0" err="1"/>
              <a:t>кызматтын</a:t>
            </a:r>
            <a:r>
              <a:rPr lang="ru-RU" dirty="0"/>
              <a:t> </a:t>
            </a:r>
            <a:r>
              <a:rPr lang="ru-RU" dirty="0" err="1"/>
              <a:t>бирдигинин</a:t>
            </a:r>
            <a:r>
              <a:rPr lang="ru-RU" dirty="0"/>
              <a:t> </a:t>
            </a:r>
            <a:r>
              <a:rPr lang="ru-RU" dirty="0" err="1"/>
              <a:t>баасынын</a:t>
            </a:r>
            <a:r>
              <a:rPr lang="ru-RU" dirty="0"/>
              <a:t> </a:t>
            </a:r>
            <a:r>
              <a:rPr lang="ru-RU" dirty="0" err="1"/>
              <a:t>белгилүү</a:t>
            </a:r>
            <a:r>
              <a:rPr lang="ru-RU" dirty="0"/>
              <a:t> </a:t>
            </a:r>
            <a:r>
              <a:rPr lang="ru-RU" dirty="0" err="1"/>
              <a:t>бир</a:t>
            </a:r>
            <a:r>
              <a:rPr lang="ru-RU" dirty="0"/>
              <a:t> </a:t>
            </a:r>
            <a:r>
              <a:rPr lang="ru-RU" dirty="0" err="1"/>
              <a:t>пайызы</a:t>
            </a:r>
            <a:r>
              <a:rPr lang="ru-RU" dirty="0"/>
              <a:t> катары </a:t>
            </a:r>
            <a:r>
              <a:rPr lang="ru-RU" dirty="0" err="1"/>
              <a:t>өндүрүштүн</a:t>
            </a:r>
            <a:r>
              <a:rPr lang="ru-RU" dirty="0"/>
              <a:t> </a:t>
            </a:r>
            <a:r>
              <a:rPr lang="ru-RU" dirty="0" err="1"/>
              <a:t>наркына</a:t>
            </a:r>
            <a:r>
              <a:rPr lang="ru-RU" dirty="0"/>
              <a:t> </a:t>
            </a:r>
            <a:r>
              <a:rPr lang="ru-RU" dirty="0" err="1"/>
              <a:t>жараша</a:t>
            </a:r>
            <a:r>
              <a:rPr lang="ru-RU" dirty="0"/>
              <a:t> </a:t>
            </a:r>
            <a:r>
              <a:rPr lang="ru-RU" dirty="0" err="1"/>
              <a:t>эсептелиши</a:t>
            </a:r>
            <a:r>
              <a:rPr lang="ru-RU" dirty="0"/>
              <a:t> мүмкүн.</a:t>
            </a:r>
          </a:p>
        </p:txBody>
      </p:sp>
    </p:spTree>
    <p:extLst>
      <p:ext uri="{BB962C8B-B14F-4D97-AF65-F5344CB8AC3E}">
        <p14:creationId xmlns:p14="http://schemas.microsoft.com/office/powerpoint/2010/main" val="25609399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6A3262-7504-44EB-86CB-C286DF016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79567"/>
            <a:ext cx="7886700" cy="45961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Субсидия для услуги ТБО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0081DD-6CB9-433F-8219-BF47DC92F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7886700" cy="47525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/>
              <a:t>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1EECFA3-CA65-479E-AE8F-A887F2D4AE4C}"/>
              </a:ext>
            </a:extLst>
          </p:cNvPr>
          <p:cNvSpPr/>
          <p:nvPr/>
        </p:nvSpPr>
        <p:spPr>
          <a:xfrm>
            <a:off x="1818861" y="2139398"/>
            <a:ext cx="685800" cy="268356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C896653-1C49-4A1B-81E4-103FCC2DE757}"/>
              </a:ext>
            </a:extLst>
          </p:cNvPr>
          <p:cNvSpPr/>
          <p:nvPr/>
        </p:nvSpPr>
        <p:spPr>
          <a:xfrm>
            <a:off x="3351972" y="2139398"/>
            <a:ext cx="685800" cy="86470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D81C5A3-D97B-493A-B76F-74A71F953800}"/>
              </a:ext>
            </a:extLst>
          </p:cNvPr>
          <p:cNvSpPr/>
          <p:nvPr/>
        </p:nvSpPr>
        <p:spPr>
          <a:xfrm>
            <a:off x="3351972" y="3004102"/>
            <a:ext cx="685800" cy="181886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 dirty="0"/>
          </a:p>
        </p:txBody>
      </p:sp>
      <p:sp>
        <p:nvSpPr>
          <p:cNvPr id="7" name="Левая фигурная скобка 6">
            <a:extLst>
              <a:ext uri="{FF2B5EF4-FFF2-40B4-BE49-F238E27FC236}">
                <a16:creationId xmlns:a16="http://schemas.microsoft.com/office/drawing/2014/main" id="{DF275DD5-5240-4535-ABD0-72CE37B8DB28}"/>
              </a:ext>
            </a:extLst>
          </p:cNvPr>
          <p:cNvSpPr/>
          <p:nvPr/>
        </p:nvSpPr>
        <p:spPr>
          <a:xfrm>
            <a:off x="1302027" y="2139398"/>
            <a:ext cx="318051" cy="2683564"/>
          </a:xfrm>
          <a:prstGeom prst="leftBrac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104627-BBA8-49B4-B86B-83B874748550}"/>
              </a:ext>
            </a:extLst>
          </p:cNvPr>
          <p:cNvSpPr txBox="1"/>
          <p:nvPr/>
        </p:nvSpPr>
        <p:spPr>
          <a:xfrm>
            <a:off x="628650" y="2865602"/>
            <a:ext cx="8622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14 сом/мес</a:t>
            </a:r>
            <a:r>
              <a:rPr lang="ru-RU" sz="1350" b="1" dirty="0"/>
              <a:t>.</a:t>
            </a:r>
          </a:p>
        </p:txBody>
      </p:sp>
      <p:sp>
        <p:nvSpPr>
          <p:cNvPr id="9" name="Левая фигурная скобка 8">
            <a:extLst>
              <a:ext uri="{FF2B5EF4-FFF2-40B4-BE49-F238E27FC236}">
                <a16:creationId xmlns:a16="http://schemas.microsoft.com/office/drawing/2014/main" id="{E1E8C0FC-CD28-409B-8C6A-CA92FA4AA158}"/>
              </a:ext>
            </a:extLst>
          </p:cNvPr>
          <p:cNvSpPr/>
          <p:nvPr/>
        </p:nvSpPr>
        <p:spPr>
          <a:xfrm rot="10800000">
            <a:off x="4367006" y="3004099"/>
            <a:ext cx="274568" cy="1818861"/>
          </a:xfrm>
          <a:prstGeom prst="leftBrac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1" name="Левая фигурная скобка 10">
            <a:extLst>
              <a:ext uri="{FF2B5EF4-FFF2-40B4-BE49-F238E27FC236}">
                <a16:creationId xmlns:a16="http://schemas.microsoft.com/office/drawing/2014/main" id="{ACD682B7-B6FB-4AC5-8FD3-66410B3E57DD}"/>
              </a:ext>
            </a:extLst>
          </p:cNvPr>
          <p:cNvSpPr/>
          <p:nvPr/>
        </p:nvSpPr>
        <p:spPr>
          <a:xfrm rot="10800000">
            <a:off x="4367005" y="2139398"/>
            <a:ext cx="340414" cy="864701"/>
          </a:xfrm>
          <a:prstGeom prst="leftBrac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 b="1" dirty="0">
              <a:solidFill>
                <a:srgbClr val="FFC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8FE7FA-5A22-42E4-BE4C-8BDAD1D30B76}"/>
              </a:ext>
            </a:extLst>
          </p:cNvPr>
          <p:cNvSpPr txBox="1"/>
          <p:nvPr/>
        </p:nvSpPr>
        <p:spPr>
          <a:xfrm>
            <a:off x="4968320" y="3655660"/>
            <a:ext cx="1547896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/>
              <a:t>Оплачивает абонент 10 сом/мес.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EA25CD-B7BC-43B8-850C-15DE343B8C62}"/>
              </a:ext>
            </a:extLst>
          </p:cNvPr>
          <p:cNvSpPr txBox="1"/>
          <p:nvPr/>
        </p:nvSpPr>
        <p:spPr>
          <a:xfrm>
            <a:off x="5078896" y="2329374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Субсидия </a:t>
            </a:r>
          </a:p>
          <a:p>
            <a:r>
              <a:rPr lang="ru-RU" sz="1400" b="1" dirty="0"/>
              <a:t>4 сом/мес.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E8FF35-156B-445E-B3C8-BAA61294DC19}"/>
              </a:ext>
            </a:extLst>
          </p:cNvPr>
          <p:cNvSpPr txBox="1"/>
          <p:nvPr/>
        </p:nvSpPr>
        <p:spPr>
          <a:xfrm>
            <a:off x="6221896" y="1948499"/>
            <a:ext cx="22934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Оказана услуга - 1800 человек.</a:t>
            </a:r>
          </a:p>
          <a:p>
            <a:r>
              <a:rPr lang="ru-RU" sz="1600" dirty="0"/>
              <a:t>Субсидия составляет – </a:t>
            </a:r>
          </a:p>
          <a:p>
            <a:r>
              <a:rPr lang="ru-RU" sz="1600" dirty="0"/>
              <a:t>1800*4 = </a:t>
            </a:r>
            <a:r>
              <a:rPr lang="ru-RU" sz="1600" b="1" dirty="0"/>
              <a:t>72000</a:t>
            </a:r>
            <a:r>
              <a:rPr lang="ru-RU" sz="1600" dirty="0"/>
              <a:t> сом в месяц</a:t>
            </a:r>
          </a:p>
        </p:txBody>
      </p:sp>
    </p:spTree>
    <p:extLst>
      <p:ext uri="{BB962C8B-B14F-4D97-AF65-F5344CB8AC3E}">
        <p14:creationId xmlns:p14="http://schemas.microsoft.com/office/powerpoint/2010/main" val="32003243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4F7ADF-78D6-7679-F133-0573A3CD3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836712"/>
            <a:ext cx="7200900" cy="867189"/>
          </a:xfrm>
        </p:spPr>
        <p:txBody>
          <a:bodyPr>
            <a:noAutofit/>
          </a:bodyPr>
          <a:lstStyle/>
          <a:p>
            <a:pPr algn="ctr"/>
            <a:r>
              <a:rPr lang="ky-KG" sz="2800" b="1" dirty="0">
                <a:solidFill>
                  <a:srgbClr val="FF0000"/>
                </a:solidFill>
              </a:rPr>
              <a:t>Дополнительные вопросы для обсуждения о работе муниципального предприятия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9D643A-9045-192A-1D95-785372D2E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844824"/>
            <a:ext cx="7200900" cy="4176463"/>
          </a:xfrm>
        </p:spPr>
        <p:txBody>
          <a:bodyPr>
            <a:normAutofit fontScale="77500" lnSpcReduction="20000"/>
          </a:bodyPr>
          <a:lstStyle/>
          <a:p>
            <a:pPr>
              <a:buAutoNum type="arabicPeriod"/>
            </a:pPr>
            <a:r>
              <a:rPr lang="ky-KG" dirty="0"/>
              <a:t>Финансирование деятельности муниципального предприятия из местного бюджета без процедур государственных закупок</a:t>
            </a:r>
          </a:p>
          <a:p>
            <a:pPr>
              <a:buAutoNum type="arabicPeriod"/>
            </a:pPr>
            <a:r>
              <a:rPr lang="ru-RU" dirty="0"/>
              <a:t>Закупки муниципального предприятия должны осуществляться по отдельным правилам через портал </a:t>
            </a:r>
            <a:r>
              <a:rPr lang="en-US" dirty="0"/>
              <a:t>zakupki.kg</a:t>
            </a:r>
          </a:p>
          <a:p>
            <a:pPr>
              <a:buAutoNum type="arabicPeriod"/>
            </a:pPr>
            <a:r>
              <a:rPr lang="ky-KG" dirty="0"/>
              <a:t>Плата по субаренде муниципального имущества, находящегося в ведении муниципального предприятия поступает в местный бюджет (но не муниципальному предприятию)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5772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Жергиликтүү </a:t>
            </a:r>
            <a:r>
              <a:rPr lang="ru-RU" sz="2800" b="1" dirty="0" err="1">
                <a:solidFill>
                  <a:srgbClr val="FF0000"/>
                </a:solidFill>
              </a:rPr>
              <a:t>кеңештин</a:t>
            </a:r>
            <a:r>
              <a:rPr lang="ru-RU" sz="2800" b="1" dirty="0">
                <a:solidFill>
                  <a:srgbClr val="FF0000"/>
                </a:solidFill>
              </a:rPr>
              <a:t> жана </a:t>
            </a:r>
            <a:r>
              <a:rPr lang="ru-RU" sz="2800" b="1" dirty="0" smtClean="0">
                <a:solidFill>
                  <a:srgbClr val="FF0000"/>
                </a:solidFill>
              </a:rPr>
              <a:t>аткаруучу </a:t>
            </a:r>
            <a:r>
              <a:rPr lang="ru-RU" sz="2800" b="1" dirty="0">
                <a:solidFill>
                  <a:srgbClr val="FF0000"/>
                </a:solidFill>
              </a:rPr>
              <a:t>органынын бюджет маселелери боюнча </a:t>
            </a:r>
            <a:r>
              <a:rPr lang="ru-RU" sz="2800" b="1" dirty="0" err="1">
                <a:solidFill>
                  <a:srgbClr val="FF0000"/>
                </a:solidFill>
              </a:rPr>
              <a:t>ыйгарым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укуктары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4040188" cy="432048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Жергиликтүү </a:t>
            </a:r>
            <a:r>
              <a:rPr lang="ru-RU" sz="2000" dirty="0" err="1" smtClean="0"/>
              <a:t>ке</a:t>
            </a:r>
            <a:r>
              <a:rPr lang="ky-KG" sz="2000" dirty="0" smtClean="0"/>
              <a:t>н</a:t>
            </a:r>
            <a:r>
              <a:rPr lang="ru-RU" sz="2000" dirty="0" err="1" smtClean="0"/>
              <a:t>еш</a:t>
            </a: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28800"/>
            <a:ext cx="4114800" cy="4497363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СЭӨПнын</a:t>
            </a:r>
            <a:r>
              <a:rPr lang="ru-RU" dirty="0"/>
              <a:t> </a:t>
            </a:r>
            <a:r>
              <a:rPr lang="ru-RU" dirty="0" err="1"/>
              <a:t>аткарылышын</a:t>
            </a:r>
            <a:r>
              <a:rPr lang="ru-RU" dirty="0"/>
              <a:t> </a:t>
            </a:r>
            <a:r>
              <a:rPr lang="ru-RU" dirty="0" err="1"/>
              <a:t>бекитүү</a:t>
            </a:r>
            <a:r>
              <a:rPr lang="ru-RU" dirty="0"/>
              <a:t> жана </a:t>
            </a:r>
            <a:r>
              <a:rPr lang="ru-RU" dirty="0" err="1"/>
              <a:t>контролдоо</a:t>
            </a:r>
            <a:endParaRPr lang="ru-RU" dirty="0"/>
          </a:p>
          <a:p>
            <a:r>
              <a:rPr lang="ru-RU" dirty="0" smtClean="0"/>
              <a:t>Жергиликтүү </a:t>
            </a:r>
            <a:r>
              <a:rPr lang="ru-RU" dirty="0" err="1"/>
              <a:t>бюджетти</a:t>
            </a:r>
            <a:r>
              <a:rPr lang="ru-RU" dirty="0"/>
              <a:t> </a:t>
            </a:r>
            <a:r>
              <a:rPr lang="ru-RU" dirty="0" smtClean="0"/>
              <a:t>бекитет</a:t>
            </a:r>
          </a:p>
          <a:p>
            <a:r>
              <a:rPr lang="ru-RU" dirty="0"/>
              <a:t>Жергиликтүү бюджеттин </a:t>
            </a:r>
            <a:r>
              <a:rPr lang="ru-RU" dirty="0" err="1"/>
              <a:t>аткарылышы</a:t>
            </a:r>
            <a:r>
              <a:rPr lang="ru-RU" dirty="0"/>
              <a:t> жөнүндө </a:t>
            </a:r>
            <a:r>
              <a:rPr lang="ru-RU" dirty="0" err="1"/>
              <a:t>отчетту</a:t>
            </a:r>
            <a:r>
              <a:rPr lang="ru-RU" dirty="0"/>
              <a:t> бекитет</a:t>
            </a:r>
          </a:p>
          <a:p>
            <a:r>
              <a:rPr lang="ru-RU" dirty="0" smtClean="0"/>
              <a:t>Жергиликтүү </a:t>
            </a:r>
            <a:r>
              <a:rPr lang="ru-RU" dirty="0" err="1"/>
              <a:t>салыктарды</a:t>
            </a:r>
            <a:r>
              <a:rPr lang="ru-RU" dirty="0"/>
              <a:t>, </a:t>
            </a:r>
            <a:r>
              <a:rPr lang="ru-RU" dirty="0" err="1"/>
              <a:t>жыйымдарды</a:t>
            </a:r>
            <a:r>
              <a:rPr lang="ru-RU" dirty="0"/>
              <a:t> жана </a:t>
            </a:r>
            <a:r>
              <a:rPr lang="ru-RU" dirty="0" err="1"/>
              <a:t>жеңилдиктерди</a:t>
            </a:r>
            <a:r>
              <a:rPr lang="ru-RU" dirty="0"/>
              <a:t> киргизүү</a:t>
            </a:r>
          </a:p>
          <a:p>
            <a:r>
              <a:rPr lang="ru-RU" dirty="0"/>
              <a:t>Муниципалдык менчикти </a:t>
            </a:r>
            <a:r>
              <a:rPr lang="ru-RU" dirty="0" err="1"/>
              <a:t>пайдалануунун</a:t>
            </a:r>
            <a:r>
              <a:rPr lang="ru-RU" dirty="0"/>
              <a:t> </a:t>
            </a:r>
            <a:r>
              <a:rPr lang="ru-RU" dirty="0" smtClean="0"/>
              <a:t>тартиби </a:t>
            </a:r>
            <a:r>
              <a:rPr lang="ru-RU" dirty="0" err="1" smtClean="0"/>
              <a:t>бекитүү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1124744"/>
            <a:ext cx="4041775" cy="36004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000" dirty="0" smtClean="0"/>
              <a:t>ЖӨАБ </a:t>
            </a:r>
            <a:r>
              <a:rPr lang="ru-RU" sz="2000" dirty="0"/>
              <a:t>аткаруучу органы</a:t>
            </a:r>
            <a:endParaRPr lang="ru-RU" sz="20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56792"/>
            <a:ext cx="4041775" cy="456937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СЭӨП </a:t>
            </a:r>
            <a:r>
              <a:rPr lang="ru-RU" dirty="0" err="1"/>
              <a:t>иштеп</a:t>
            </a:r>
            <a:r>
              <a:rPr lang="ru-RU" dirty="0"/>
              <a:t> </a:t>
            </a:r>
            <a:r>
              <a:rPr lang="ru-RU" dirty="0" err="1"/>
              <a:t>чыгууга</a:t>
            </a:r>
            <a:r>
              <a:rPr lang="ru-RU" dirty="0"/>
              <a:t> </a:t>
            </a:r>
            <a:r>
              <a:rPr lang="ru-RU" dirty="0" err="1"/>
              <a:t>катышат</a:t>
            </a:r>
            <a:endParaRPr lang="ru-RU" dirty="0"/>
          </a:p>
          <a:p>
            <a:r>
              <a:rPr lang="ru-RU" dirty="0" smtClean="0"/>
              <a:t>Жергиликтүү бюджеттин </a:t>
            </a:r>
            <a:r>
              <a:rPr lang="ru-RU" dirty="0" err="1" smtClean="0"/>
              <a:t>долбоорду</a:t>
            </a:r>
            <a:r>
              <a:rPr lang="ru-RU" dirty="0" smtClean="0"/>
              <a:t> </a:t>
            </a:r>
            <a:r>
              <a:rPr lang="ru-RU" dirty="0" err="1"/>
              <a:t>иштеп</a:t>
            </a:r>
            <a:r>
              <a:rPr lang="ru-RU" dirty="0"/>
              <a:t> </a:t>
            </a:r>
            <a:r>
              <a:rPr lang="ru-RU" dirty="0" err="1"/>
              <a:t>чыгат</a:t>
            </a:r>
            <a:r>
              <a:rPr lang="ru-RU" dirty="0"/>
              <a:t> жана </a:t>
            </a:r>
            <a:r>
              <a:rPr lang="ru-RU" dirty="0" smtClean="0"/>
              <a:t>ишке </a:t>
            </a:r>
            <a:r>
              <a:rPr lang="ru-RU" dirty="0" err="1"/>
              <a:t>ашырат</a:t>
            </a:r>
            <a:endParaRPr lang="ru-RU" dirty="0"/>
          </a:p>
          <a:p>
            <a:r>
              <a:rPr lang="ru-RU" dirty="0" smtClean="0"/>
              <a:t>МЖӨ </a:t>
            </a:r>
            <a:r>
              <a:rPr lang="ru-RU" dirty="0" err="1"/>
              <a:t>долбоорлорун</a:t>
            </a:r>
            <a:r>
              <a:rPr lang="ru-RU" dirty="0"/>
              <a:t> </a:t>
            </a:r>
            <a:r>
              <a:rPr lang="ru-RU" dirty="0" err="1"/>
              <a:t>демилгелөө</a:t>
            </a:r>
            <a:endParaRPr lang="ru-RU" dirty="0"/>
          </a:p>
          <a:p>
            <a:r>
              <a:rPr lang="ru-RU" dirty="0"/>
              <a:t>Муниципалдык </a:t>
            </a:r>
            <a:r>
              <a:rPr lang="ru-RU" dirty="0" err="1"/>
              <a:t>заказды</a:t>
            </a:r>
            <a:r>
              <a:rPr lang="ru-RU" dirty="0"/>
              <a:t> </a:t>
            </a:r>
            <a:r>
              <a:rPr lang="ru-RU" dirty="0" err="1"/>
              <a:t>түзөт</a:t>
            </a:r>
            <a:endParaRPr lang="ru-RU" dirty="0"/>
          </a:p>
          <a:p>
            <a:r>
              <a:rPr lang="ru-RU" dirty="0"/>
              <a:t>Мамлекеттик сатып </a:t>
            </a:r>
            <a:r>
              <a:rPr lang="ru-RU" dirty="0" err="1"/>
              <a:t>алуулардын</a:t>
            </a:r>
            <a:r>
              <a:rPr lang="ru-RU" dirty="0"/>
              <a:t> </a:t>
            </a:r>
            <a:r>
              <a:rPr lang="ru-RU" dirty="0" err="1"/>
              <a:t>жол-жоболорун</a:t>
            </a:r>
            <a:r>
              <a:rPr lang="ru-RU" dirty="0"/>
              <a:t> </a:t>
            </a:r>
            <a:r>
              <a:rPr lang="ru-RU" dirty="0" err="1"/>
              <a:t>жүргүзөт</a:t>
            </a:r>
            <a:endParaRPr lang="ru-RU" dirty="0"/>
          </a:p>
          <a:p>
            <a:r>
              <a:rPr lang="ru-RU" dirty="0" err="1"/>
              <a:t>Кирешенин</a:t>
            </a:r>
            <a:r>
              <a:rPr lang="ru-RU" dirty="0"/>
              <a:t> </a:t>
            </a:r>
            <a:r>
              <a:rPr lang="ru-RU" dirty="0" err="1"/>
              <a:t>көбөйүшүнө</a:t>
            </a:r>
            <a:r>
              <a:rPr lang="ru-RU" dirty="0"/>
              <a:t> </a:t>
            </a:r>
            <a:r>
              <a:rPr lang="ru-RU" dirty="0" err="1"/>
              <a:t>таасирин</a:t>
            </a:r>
            <a:r>
              <a:rPr lang="ru-RU" dirty="0"/>
              <a:t> </a:t>
            </a:r>
            <a:r>
              <a:rPr lang="ru-RU" dirty="0" err="1"/>
              <a:t>тийгизет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8694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212850" y="274639"/>
            <a:ext cx="7473950" cy="634082"/>
          </a:xfrm>
        </p:spPr>
        <p:txBody>
          <a:bodyPr/>
          <a:lstStyle/>
          <a:p>
            <a:r>
              <a:rPr lang="ru-RU" sz="3200" b="1" dirty="0" err="1">
                <a:solidFill>
                  <a:srgbClr val="FF0000"/>
                </a:solidFill>
              </a:rPr>
              <a:t>Бюджеттер</a:t>
            </a:r>
            <a:r>
              <a:rPr lang="ru-RU" sz="3200" b="1" dirty="0">
                <a:solidFill>
                  <a:srgbClr val="FF0000"/>
                </a:solidFill>
              </a:rPr>
              <a:t> аралык мамилелер</a:t>
            </a:r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>
          <a:xfrm>
            <a:off x="1289050" y="1124745"/>
            <a:ext cx="7397750" cy="4769644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ru-RU" b="1" dirty="0" err="1"/>
              <a:t>Бюджеттер</a:t>
            </a:r>
            <a:r>
              <a:rPr lang="ru-RU" b="1" dirty="0"/>
              <a:t> аралык мамилелер </a:t>
            </a:r>
            <a:r>
              <a:rPr lang="ru-RU" dirty="0"/>
              <a:t>- бюджет маселелери боюнча, </a:t>
            </a:r>
            <a:r>
              <a:rPr lang="ru-RU" dirty="0" err="1"/>
              <a:t>ошондой</a:t>
            </a:r>
            <a:r>
              <a:rPr lang="ru-RU" dirty="0"/>
              <a:t> эле бюджеттик </a:t>
            </a:r>
            <a:r>
              <a:rPr lang="ru-RU" dirty="0" err="1"/>
              <a:t>процессти</a:t>
            </a:r>
            <a:r>
              <a:rPr lang="ru-RU" dirty="0"/>
              <a:t> аткаруу боюнча мамлекеттик </a:t>
            </a:r>
            <a:r>
              <a:rPr lang="ru-RU" dirty="0" err="1"/>
              <a:t>органдардын</a:t>
            </a:r>
            <a:r>
              <a:rPr lang="ru-RU" dirty="0"/>
              <a:t>, жергиликтүү өз алдынча башкаруу </a:t>
            </a:r>
            <a:r>
              <a:rPr lang="ru-RU" dirty="0" err="1"/>
              <a:t>органдарынын</a:t>
            </a:r>
            <a:r>
              <a:rPr lang="ru-RU" dirty="0"/>
              <a:t> </a:t>
            </a:r>
            <a:r>
              <a:rPr lang="ru-RU" dirty="0" err="1"/>
              <a:t>ортосундагы</a:t>
            </a:r>
            <a:r>
              <a:rPr lang="ru-RU" dirty="0"/>
              <a:t> мамилелер.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D4ED71-5570-4184-9661-AC743EF49F40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988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1212850" y="274638"/>
            <a:ext cx="7473950" cy="941387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Кыргыз </a:t>
            </a:r>
            <a:r>
              <a:rPr lang="ru-RU" sz="3200" b="1" dirty="0" err="1">
                <a:solidFill>
                  <a:srgbClr val="FF0000"/>
                </a:solidFill>
              </a:rPr>
              <a:t>Республикасындагы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бюджеттер</a:t>
            </a:r>
            <a:r>
              <a:rPr lang="ru-RU" sz="3200" b="1" dirty="0">
                <a:solidFill>
                  <a:srgbClr val="FF0000"/>
                </a:solidFill>
              </a:rPr>
              <a:t> аралык </a:t>
            </a:r>
            <a:r>
              <a:rPr lang="ru-RU" sz="3200" b="1" dirty="0" err="1">
                <a:solidFill>
                  <a:srgbClr val="FF0000"/>
                </a:solidFill>
              </a:rPr>
              <a:t>мамилелердин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өзгөчөлүктөрү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1366838" y="1340768"/>
            <a:ext cx="7396162" cy="4752528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buNone/>
            </a:pPr>
            <a:r>
              <a:rPr lang="ru-RU" sz="2400" dirty="0"/>
              <a:t>1) </a:t>
            </a:r>
            <a:r>
              <a:rPr lang="ru-RU" sz="2400" dirty="0" smtClean="0"/>
              <a:t>Республикалык </a:t>
            </a:r>
            <a:r>
              <a:rPr lang="ru-RU" sz="2400" dirty="0"/>
              <a:t>жана жергиликтүү </a:t>
            </a:r>
            <a:r>
              <a:rPr lang="ru-RU" sz="2400" dirty="0" err="1"/>
              <a:t>бюджеттердин</a:t>
            </a:r>
            <a:r>
              <a:rPr lang="ru-RU" sz="2400" dirty="0"/>
              <a:t> өз алдынча </a:t>
            </a:r>
            <a:r>
              <a:rPr lang="ru-RU" sz="2400" dirty="0" err="1"/>
              <a:t>бекитилген</a:t>
            </a:r>
            <a:r>
              <a:rPr lang="ru-RU" sz="2400" dirty="0"/>
              <a:t> киреше булактары бар;</a:t>
            </a:r>
          </a:p>
          <a:p>
            <a:pPr marL="0" lvl="0" indent="0" algn="just">
              <a:buNone/>
            </a:pPr>
            <a:r>
              <a:rPr lang="ru-RU" sz="2400" dirty="0" smtClean="0"/>
              <a:t>2) Мамлекеттик </a:t>
            </a:r>
            <a:r>
              <a:rPr lang="ru-RU" sz="2400" dirty="0" err="1"/>
              <a:t>ыйгарым</a:t>
            </a:r>
            <a:r>
              <a:rPr lang="ru-RU" sz="2400" dirty="0"/>
              <a:t> </a:t>
            </a:r>
            <a:r>
              <a:rPr lang="ru-RU" sz="2400" dirty="0" err="1"/>
              <a:t>укуктар</a:t>
            </a:r>
            <a:r>
              <a:rPr lang="ru-RU" sz="2400" dirty="0"/>
              <a:t> </a:t>
            </a:r>
            <a:r>
              <a:rPr lang="ru-RU" sz="2400" dirty="0" err="1"/>
              <a:t>республикалык</a:t>
            </a:r>
            <a:r>
              <a:rPr lang="ru-RU" sz="2400" dirty="0"/>
              <a:t> бюджеттен </a:t>
            </a:r>
            <a:r>
              <a:rPr lang="ru-RU" sz="2400" dirty="0" err="1"/>
              <a:t>каржыланат</a:t>
            </a:r>
            <a:r>
              <a:rPr lang="ru-RU" sz="2400" dirty="0"/>
              <a:t>, жергиликтүү өз алдынча башкаруу </a:t>
            </a:r>
            <a:r>
              <a:rPr lang="ru-RU" sz="2400" dirty="0" err="1"/>
              <a:t>органдарынын</a:t>
            </a:r>
            <a:r>
              <a:rPr lang="ru-RU" sz="2400" dirty="0"/>
              <a:t> </a:t>
            </a:r>
            <a:r>
              <a:rPr lang="ru-RU" sz="2400" dirty="0" err="1"/>
              <a:t>компетенциясына</a:t>
            </a:r>
            <a:r>
              <a:rPr lang="ru-RU" sz="2400" dirty="0"/>
              <a:t> маселелер жергиликтүү бюджеттен </a:t>
            </a:r>
            <a:r>
              <a:rPr lang="ru-RU" sz="2400" dirty="0" err="1"/>
              <a:t>каржыланат</a:t>
            </a:r>
            <a:r>
              <a:rPr lang="ru-RU" sz="2400" dirty="0"/>
              <a:t>;</a:t>
            </a:r>
          </a:p>
          <a:p>
            <a:pPr marL="0" lvl="0" indent="0" algn="just">
              <a:buNone/>
            </a:pPr>
            <a:r>
              <a:rPr lang="ru-RU" sz="2400" dirty="0"/>
              <a:t>3) Жергиликтүү бюджеттин </a:t>
            </a:r>
            <a:r>
              <a:rPr lang="ru-RU" sz="2400" dirty="0" err="1"/>
              <a:t>кирешелерин</a:t>
            </a:r>
            <a:r>
              <a:rPr lang="ru-RU" sz="2400" dirty="0"/>
              <a:t> </a:t>
            </a:r>
            <a:r>
              <a:rPr lang="ru-RU" sz="2400" dirty="0" err="1"/>
              <a:t>камакка</a:t>
            </a:r>
            <a:r>
              <a:rPr lang="ru-RU" sz="2400" dirty="0"/>
              <a:t> </a:t>
            </a:r>
            <a:r>
              <a:rPr lang="ru-RU" sz="2400" dirty="0" err="1"/>
              <a:t>алууга</a:t>
            </a:r>
            <a:r>
              <a:rPr lang="ru-RU" sz="2400" dirty="0"/>
              <a:t> </a:t>
            </a:r>
            <a:r>
              <a:rPr lang="ru-RU" sz="2400" dirty="0" err="1"/>
              <a:t>тыюу</a:t>
            </a:r>
            <a:r>
              <a:rPr lang="ru-RU" sz="2400" dirty="0"/>
              <a:t> </a:t>
            </a:r>
            <a:r>
              <a:rPr lang="ru-RU" sz="2400" dirty="0" err="1"/>
              <a:t>салынат</a:t>
            </a:r>
            <a:endParaRPr lang="ru-RU" sz="2400" dirty="0"/>
          </a:p>
          <a:p>
            <a:pPr marL="0" lvl="0" indent="0" algn="just">
              <a:buNone/>
            </a:pPr>
            <a:r>
              <a:rPr lang="ru-RU" sz="2400" dirty="0"/>
              <a:t>4) </a:t>
            </a:r>
            <a:r>
              <a:rPr lang="ru-RU" sz="2400" dirty="0" err="1" smtClean="0"/>
              <a:t>Мамлекет</a:t>
            </a:r>
            <a:r>
              <a:rPr lang="ru-RU" sz="2400" dirty="0" smtClean="0"/>
              <a:t> </a:t>
            </a:r>
            <a:r>
              <a:rPr lang="ru-RU" sz="2400" dirty="0" err="1"/>
              <a:t>республикалык</a:t>
            </a:r>
            <a:r>
              <a:rPr lang="ru-RU" sz="2400" dirty="0"/>
              <a:t> бюджеттен </a:t>
            </a:r>
            <a:r>
              <a:rPr lang="ru-RU" sz="2400" dirty="0" err="1"/>
              <a:t>трансферттер</a:t>
            </a:r>
            <a:r>
              <a:rPr lang="ru-RU" sz="2400" dirty="0"/>
              <a:t> жана </a:t>
            </a:r>
            <a:r>
              <a:rPr lang="ru-RU" sz="2400" dirty="0" err="1"/>
              <a:t>бюджеттер</a:t>
            </a:r>
            <a:r>
              <a:rPr lang="ru-RU" sz="2400" dirty="0"/>
              <a:t> аралык </a:t>
            </a:r>
            <a:r>
              <a:rPr lang="ru-RU" sz="2400" dirty="0" err="1"/>
              <a:t>трансферттер</a:t>
            </a:r>
            <a:r>
              <a:rPr lang="ru-RU" sz="2400" dirty="0"/>
              <a:t> </a:t>
            </a:r>
            <a:r>
              <a:rPr lang="ru-RU" sz="2400" dirty="0" err="1"/>
              <a:t>аркылуу</a:t>
            </a:r>
            <a:r>
              <a:rPr lang="ru-RU" sz="2400" dirty="0"/>
              <a:t> </a:t>
            </a:r>
            <a:r>
              <a:rPr lang="ru-RU" sz="2400" dirty="0" err="1"/>
              <a:t>айрым</a:t>
            </a:r>
            <a:r>
              <a:rPr lang="ru-RU" sz="2400" dirty="0"/>
              <a:t> </a:t>
            </a:r>
            <a:r>
              <a:rPr lang="ru-RU" sz="2400" dirty="0" err="1"/>
              <a:t>чыгашаларга</a:t>
            </a:r>
            <a:r>
              <a:rPr lang="ru-RU" sz="2400" dirty="0"/>
              <a:t> </a:t>
            </a:r>
            <a:r>
              <a:rPr lang="ru-RU" sz="2400" dirty="0" err="1"/>
              <a:t>кепилдик</a:t>
            </a:r>
            <a:r>
              <a:rPr lang="ru-RU" sz="2400" dirty="0"/>
              <a:t> берет;</a:t>
            </a:r>
          </a:p>
          <a:p>
            <a:pPr marL="0" lvl="0" indent="0" algn="just">
              <a:buNone/>
            </a:pPr>
            <a:r>
              <a:rPr lang="ru-RU" sz="2400" dirty="0"/>
              <a:t>5) </a:t>
            </a:r>
            <a:r>
              <a:rPr lang="ru-RU" sz="2400" dirty="0" err="1"/>
              <a:t>Эгерде</a:t>
            </a:r>
            <a:r>
              <a:rPr lang="ru-RU" sz="2400" dirty="0"/>
              <a:t> жергиликтүү бюджеттин </a:t>
            </a:r>
            <a:r>
              <a:rPr lang="ru-RU" sz="2400" dirty="0" err="1"/>
              <a:t>чыгашаларын</a:t>
            </a:r>
            <a:r>
              <a:rPr lang="ru-RU" sz="2400" dirty="0"/>
              <a:t> </a:t>
            </a:r>
            <a:r>
              <a:rPr lang="ru-RU" sz="2400" dirty="0" err="1"/>
              <a:t>көбөйтүүчү</a:t>
            </a:r>
            <a:r>
              <a:rPr lang="ru-RU" sz="2400" dirty="0"/>
              <a:t> ченемдик укуктук </a:t>
            </a:r>
            <a:r>
              <a:rPr lang="ru-RU" sz="2400" dirty="0" err="1"/>
              <a:t>актылар</a:t>
            </a:r>
            <a:r>
              <a:rPr lang="ru-RU" sz="2400" dirty="0"/>
              <a:t> </a:t>
            </a:r>
            <a:r>
              <a:rPr lang="ru-RU" sz="2400" dirty="0" err="1"/>
              <a:t>кабыл</a:t>
            </a:r>
            <a:r>
              <a:rPr lang="ru-RU" sz="2400" dirty="0"/>
              <a:t> </a:t>
            </a:r>
            <a:r>
              <a:rPr lang="ru-RU" sz="2400" dirty="0" err="1"/>
              <a:t>алынса</a:t>
            </a:r>
            <a:r>
              <a:rPr lang="ru-RU" sz="2400" dirty="0"/>
              <a:t>, анда компенсация </a:t>
            </a:r>
            <a:r>
              <a:rPr lang="ru-RU" sz="2400" dirty="0" err="1"/>
              <a:t>республикалык</a:t>
            </a:r>
            <a:r>
              <a:rPr lang="ru-RU" sz="2400" dirty="0"/>
              <a:t> бюджеттин эсебинен </a:t>
            </a:r>
            <a:r>
              <a:rPr lang="ru-RU" sz="2400" dirty="0" err="1"/>
              <a:t>жүргүзүлөт</a:t>
            </a:r>
            <a:r>
              <a:rPr lang="ru-RU" sz="2400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63736-49CD-4213-8943-BD83621A6C69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368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1136650" y="274638"/>
            <a:ext cx="7550150" cy="5588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Жергиликтүү бюджеттин киреше булактары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1331640" y="6381328"/>
            <a:ext cx="7056784" cy="365125"/>
          </a:xfrm>
        </p:spPr>
        <p:txBody>
          <a:bodyPr/>
          <a:lstStyle/>
          <a:p>
            <a:endParaRPr lang="ru-RU" b="1" dirty="0"/>
          </a:p>
          <a:p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29B83D65-BB96-C9A2-D4A6-D2DDE8B671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3499272"/>
              </p:ext>
            </p:extLst>
          </p:nvPr>
        </p:nvGraphicFramePr>
        <p:xfrm>
          <a:off x="755576" y="980728"/>
          <a:ext cx="7776864" cy="499718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531723">
                  <a:extLst>
                    <a:ext uri="{9D8B030D-6E8A-4147-A177-3AD203B41FA5}">
                      <a16:colId xmlns:a16="http://schemas.microsoft.com/office/drawing/2014/main" val="270762405"/>
                    </a:ext>
                  </a:extLst>
                </a:gridCol>
                <a:gridCol w="2245141">
                  <a:extLst>
                    <a:ext uri="{9D8B030D-6E8A-4147-A177-3AD203B41FA5}">
                      <a16:colId xmlns:a16="http://schemas.microsoft.com/office/drawing/2014/main" val="1161898849"/>
                    </a:ext>
                  </a:extLst>
                </a:gridCol>
              </a:tblGrid>
              <a:tr h="6157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Жалпы мамлекеттик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салыктар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Бөлүнгөн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үлүштөр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6002341"/>
                  </a:ext>
                </a:extLst>
              </a:tr>
              <a:tr h="3131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Киреше </a:t>
                      </a:r>
                      <a:r>
                        <a:rPr lang="ru-R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салыгы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100%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7557656"/>
                  </a:ext>
                </a:extLst>
              </a:tr>
              <a:tr h="9685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Жер </a:t>
                      </a:r>
                      <a:r>
                        <a:rPr lang="ru-R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казынасын</a:t>
                      </a: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пайдалануу </a:t>
                      </a:r>
                      <a:r>
                        <a:rPr lang="ru-R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салыгы</a:t>
                      </a: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(роялти), </a:t>
                      </a:r>
                      <a:r>
                        <a:rPr lang="ru-R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стратегиялык</a:t>
                      </a: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пайдалуу </a:t>
                      </a:r>
                      <a:r>
                        <a:rPr lang="ru-R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кендерди</a:t>
                      </a: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(алтын, </a:t>
                      </a:r>
                      <a:r>
                        <a:rPr lang="ru-R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мунай</a:t>
                      </a: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газ) </a:t>
                      </a:r>
                      <a:r>
                        <a:rPr lang="ru-R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кошпогондо</a:t>
                      </a: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50%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2605795"/>
                  </a:ext>
                </a:extLst>
              </a:tr>
              <a:tr h="3131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Патентке</a:t>
                      </a: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негизделген</a:t>
                      </a: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салык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100%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9392223"/>
                  </a:ext>
                </a:extLst>
              </a:tr>
              <a:tr h="3131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y-KG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Жергиликтүү салык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8686392"/>
                  </a:ext>
                </a:extLst>
              </a:tr>
              <a:tr h="12205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Мүлк </a:t>
                      </a:r>
                      <a:r>
                        <a:rPr lang="ru-R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салыгы</a:t>
                      </a: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(айыл чарба </a:t>
                      </a:r>
                      <a:r>
                        <a:rPr lang="ru-R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жерлери</a:t>
                      </a: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короо-жай</a:t>
                      </a: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участоктору</a:t>
                      </a: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айыл чарба </a:t>
                      </a:r>
                      <a:r>
                        <a:rPr lang="ru-R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багытындагы</a:t>
                      </a: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эмес</a:t>
                      </a: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жерлер</a:t>
                      </a: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кыймылсыз</a:t>
                      </a: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жана </a:t>
                      </a:r>
                      <a:r>
                        <a:rPr lang="ru-R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кыймылдуу</a:t>
                      </a: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мүлк)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100%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6337876"/>
                  </a:ext>
                </a:extLst>
              </a:tr>
              <a:tr h="3131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Салыктык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эмес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кирешелер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100%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9082409"/>
                  </a:ext>
                </a:extLst>
              </a:tr>
              <a:tr h="3131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Бюджеттер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аралык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трансферттер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7162222"/>
                  </a:ext>
                </a:extLst>
              </a:tr>
              <a:tr h="313193">
                <a:tc>
                  <a:txBody>
                    <a:bodyPr/>
                    <a:lstStyle/>
                    <a:p>
                      <a:r>
                        <a:rPr lang="ky-KG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Теңдештирүүчү трансферттер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100%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1053181"/>
                  </a:ext>
                </a:extLst>
              </a:tr>
              <a:tr h="3131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Максаттуу</a:t>
                      </a: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трансферттер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100%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0167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713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0CF4F3-E3C6-4194-4F8B-CB659C070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400" b="1" dirty="0" err="1">
                <a:solidFill>
                  <a:srgbClr val="FF0000"/>
                </a:solidFill>
              </a:rPr>
              <a:t>Салыктык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эмес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кирешелер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383ECE-F142-B61B-5545-B76909FFE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949280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акционердик </a:t>
            </a:r>
            <a:r>
              <a:rPr lang="ru-RU" dirty="0" err="1"/>
              <a:t>коомдордун</a:t>
            </a:r>
            <a:r>
              <a:rPr lang="ru-RU" dirty="0"/>
              <a:t> </a:t>
            </a:r>
            <a:r>
              <a:rPr lang="ru-RU" dirty="0" err="1"/>
              <a:t>акциялары</a:t>
            </a:r>
            <a:r>
              <a:rPr lang="ru-RU" dirty="0"/>
              <a:t> боюнча </a:t>
            </a:r>
            <a:r>
              <a:rPr lang="ru-RU" dirty="0" err="1"/>
              <a:t>чегерилген</a:t>
            </a:r>
            <a:r>
              <a:rPr lang="ru-RU" dirty="0"/>
              <a:t> </a:t>
            </a:r>
            <a:r>
              <a:rPr lang="ru-RU" dirty="0" err="1"/>
              <a:t>дивиденддер</a:t>
            </a:r>
            <a:r>
              <a:rPr lang="ru-RU" dirty="0"/>
              <a:t>;</a:t>
            </a:r>
          </a:p>
          <a:p>
            <a:r>
              <a:rPr lang="ru-RU" dirty="0">
                <a:solidFill>
                  <a:srgbClr val="FF0000"/>
                </a:solidFill>
              </a:rPr>
              <a:t>муниципалдык </a:t>
            </a:r>
            <a:r>
              <a:rPr lang="ru-RU" dirty="0" err="1">
                <a:solidFill>
                  <a:srgbClr val="FF0000"/>
                </a:solidFill>
              </a:rPr>
              <a:t>ишканалардын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пайдасынан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чегерүү</a:t>
            </a:r>
            <a:r>
              <a:rPr lang="ru-RU" dirty="0">
                <a:solidFill>
                  <a:srgbClr val="FF0000"/>
                </a:solidFill>
              </a:rPr>
              <a:t>;</a:t>
            </a:r>
          </a:p>
          <a:p>
            <a:r>
              <a:rPr lang="ru-RU" dirty="0">
                <a:solidFill>
                  <a:srgbClr val="FF0000"/>
                </a:solidFill>
              </a:rPr>
              <a:t>муниципалдык менчикти ижарага </a:t>
            </a:r>
            <a:r>
              <a:rPr lang="ru-RU" dirty="0" err="1">
                <a:solidFill>
                  <a:srgbClr val="FF0000"/>
                </a:solidFill>
              </a:rPr>
              <a:t>берүүдөн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түшкөн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кирешелер</a:t>
            </a:r>
            <a:r>
              <a:rPr lang="ru-RU" dirty="0">
                <a:solidFill>
                  <a:srgbClr val="FF0000"/>
                </a:solidFill>
              </a:rPr>
              <a:t>;</a:t>
            </a:r>
          </a:p>
          <a:p>
            <a:r>
              <a:rPr lang="ru-RU" dirty="0">
                <a:solidFill>
                  <a:srgbClr val="FF0000"/>
                </a:solidFill>
              </a:rPr>
              <a:t>жер </a:t>
            </a:r>
            <a:r>
              <a:rPr lang="ru-RU" dirty="0" err="1">
                <a:solidFill>
                  <a:srgbClr val="FF0000"/>
                </a:solidFill>
              </a:rPr>
              <a:t>казынасын</a:t>
            </a:r>
            <a:r>
              <a:rPr lang="ru-RU" dirty="0">
                <a:solidFill>
                  <a:srgbClr val="FF0000"/>
                </a:solidFill>
              </a:rPr>
              <a:t> пайдалануу </a:t>
            </a:r>
            <a:r>
              <a:rPr lang="ru-RU" dirty="0" err="1">
                <a:solidFill>
                  <a:srgbClr val="FF0000"/>
                </a:solidFill>
              </a:rPr>
              <a:t>укугуна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лицензияны</a:t>
            </a:r>
            <a:r>
              <a:rPr lang="ru-RU" dirty="0">
                <a:solidFill>
                  <a:srgbClr val="FF0000"/>
                </a:solidFill>
              </a:rPr>
              <a:t> сактоо үчүн </a:t>
            </a:r>
            <a:r>
              <a:rPr lang="ru-RU" dirty="0" err="1">
                <a:solidFill>
                  <a:srgbClr val="FF0000"/>
                </a:solidFill>
              </a:rPr>
              <a:t>жыйым</a:t>
            </a:r>
            <a:r>
              <a:rPr lang="ru-RU" dirty="0">
                <a:solidFill>
                  <a:srgbClr val="FF0000"/>
                </a:solidFill>
              </a:rPr>
              <a:t> – 20%;</a:t>
            </a:r>
          </a:p>
          <a:p>
            <a:r>
              <a:rPr lang="ru-RU" dirty="0" err="1">
                <a:solidFill>
                  <a:srgbClr val="FF0000"/>
                </a:solidFill>
              </a:rPr>
              <a:t>калктуу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конуштардан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таштанды</a:t>
            </a:r>
            <a:r>
              <a:rPr lang="ru-RU" dirty="0">
                <a:solidFill>
                  <a:srgbClr val="FF0000"/>
                </a:solidFill>
              </a:rPr>
              <a:t> чыгаруу үчүн </a:t>
            </a:r>
            <a:r>
              <a:rPr lang="ru-RU" dirty="0" err="1">
                <a:solidFill>
                  <a:srgbClr val="FF0000"/>
                </a:solidFill>
              </a:rPr>
              <a:t>чогултуу</a:t>
            </a:r>
            <a:r>
              <a:rPr lang="ru-RU" dirty="0">
                <a:solidFill>
                  <a:srgbClr val="FF0000"/>
                </a:solidFill>
              </a:rPr>
              <a:t>;</a:t>
            </a:r>
          </a:p>
          <a:p>
            <a:r>
              <a:rPr lang="ru-RU" dirty="0">
                <a:solidFill>
                  <a:srgbClr val="FF0000"/>
                </a:solidFill>
              </a:rPr>
              <a:t>жайыт </a:t>
            </a:r>
            <a:r>
              <a:rPr lang="ru-RU" dirty="0" err="1">
                <a:solidFill>
                  <a:srgbClr val="FF0000"/>
                </a:solidFill>
              </a:rPr>
              <a:t>жерлерин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пайдалангандыгы</a:t>
            </a:r>
            <a:r>
              <a:rPr lang="ru-RU" dirty="0">
                <a:solidFill>
                  <a:srgbClr val="FF0000"/>
                </a:solidFill>
              </a:rPr>
              <a:t> үчүн </a:t>
            </a:r>
            <a:r>
              <a:rPr lang="ru-RU" dirty="0" err="1">
                <a:solidFill>
                  <a:srgbClr val="FF0000"/>
                </a:solidFill>
              </a:rPr>
              <a:t>төлөм</a:t>
            </a:r>
            <a:r>
              <a:rPr lang="ru-RU" dirty="0">
                <a:solidFill>
                  <a:srgbClr val="FF0000"/>
                </a:solidFill>
              </a:rPr>
              <a:t>;</a:t>
            </a:r>
          </a:p>
          <a:p>
            <a:r>
              <a:rPr lang="ru-RU" b="1" dirty="0">
                <a:solidFill>
                  <a:srgbClr val="FF0000"/>
                </a:solidFill>
              </a:rPr>
              <a:t>муниципалдык акы төлөнүүчү </a:t>
            </a:r>
            <a:r>
              <a:rPr lang="ru-RU" b="1" dirty="0" err="1">
                <a:solidFill>
                  <a:srgbClr val="FF0000"/>
                </a:solidFill>
              </a:rPr>
              <a:t>кызматтарды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көрсөтүүдөн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түшкөн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кирешелер</a:t>
            </a:r>
            <a:r>
              <a:rPr lang="ru-RU" b="1" dirty="0">
                <a:solidFill>
                  <a:srgbClr val="FF0000"/>
                </a:solidFill>
              </a:rPr>
              <a:t>;</a:t>
            </a:r>
          </a:p>
          <a:p>
            <a:r>
              <a:rPr lang="ru-RU" dirty="0" err="1"/>
              <a:t>унаа</a:t>
            </a:r>
            <a:r>
              <a:rPr lang="ru-RU" dirty="0"/>
              <a:t> </a:t>
            </a:r>
            <a:r>
              <a:rPr lang="ru-RU" dirty="0" err="1"/>
              <a:t>токтотуучу</a:t>
            </a:r>
            <a:r>
              <a:rPr lang="ru-RU" dirty="0"/>
              <a:t> </a:t>
            </a:r>
            <a:r>
              <a:rPr lang="ru-RU" dirty="0" err="1"/>
              <a:t>жай</a:t>
            </a:r>
            <a:r>
              <a:rPr lang="ru-RU" dirty="0"/>
              <a:t> жана </a:t>
            </a:r>
            <a:r>
              <a:rPr lang="ru-RU" dirty="0" err="1"/>
              <a:t>унаа</a:t>
            </a:r>
            <a:r>
              <a:rPr lang="ru-RU" dirty="0"/>
              <a:t> </a:t>
            </a:r>
            <a:r>
              <a:rPr lang="ru-RU" dirty="0" err="1"/>
              <a:t>токтотуучу</a:t>
            </a:r>
            <a:r>
              <a:rPr lang="ru-RU" dirty="0"/>
              <a:t> </a:t>
            </a:r>
            <a:r>
              <a:rPr lang="ru-RU" dirty="0" err="1"/>
              <a:t>жайлардын</a:t>
            </a:r>
            <a:r>
              <a:rPr lang="ru-RU" dirty="0"/>
              <a:t> акысы;</a:t>
            </a:r>
          </a:p>
          <a:p>
            <a:r>
              <a:rPr lang="ru-RU" dirty="0" err="1"/>
              <a:t>алкоголдук</a:t>
            </a:r>
            <a:r>
              <a:rPr lang="ru-RU" dirty="0"/>
              <a:t> </a:t>
            </a:r>
            <a:r>
              <a:rPr lang="ru-RU" dirty="0" err="1"/>
              <a:t>продукцияны</a:t>
            </a:r>
            <a:r>
              <a:rPr lang="ru-RU" dirty="0"/>
              <a:t> </a:t>
            </a:r>
            <a:r>
              <a:rPr lang="ru-RU" dirty="0" err="1"/>
              <a:t>сатууну</a:t>
            </a:r>
            <a:r>
              <a:rPr lang="ru-RU" dirty="0"/>
              <a:t> жүзөгө </a:t>
            </a:r>
            <a:r>
              <a:rPr lang="ru-RU" dirty="0" err="1"/>
              <a:t>ашыруучу</a:t>
            </a:r>
            <a:r>
              <a:rPr lang="ru-RU" dirty="0"/>
              <a:t> </a:t>
            </a:r>
            <a:r>
              <a:rPr lang="ru-RU" dirty="0" err="1"/>
              <a:t>субъекттердин</a:t>
            </a:r>
            <a:r>
              <a:rPr lang="ru-RU" dirty="0"/>
              <a:t> этил </a:t>
            </a:r>
            <a:r>
              <a:rPr lang="ru-RU" dirty="0" err="1"/>
              <a:t>спиртин</a:t>
            </a:r>
            <a:r>
              <a:rPr lang="ru-RU" dirty="0"/>
              <a:t> жана </a:t>
            </a:r>
            <a:r>
              <a:rPr lang="ru-RU" dirty="0" err="1"/>
              <a:t>алкоголдук</a:t>
            </a:r>
            <a:r>
              <a:rPr lang="ru-RU" dirty="0"/>
              <a:t> </a:t>
            </a:r>
            <a:r>
              <a:rPr lang="ru-RU" dirty="0" err="1"/>
              <a:t>продукцияны</a:t>
            </a:r>
            <a:r>
              <a:rPr lang="ru-RU" dirty="0"/>
              <a:t> </a:t>
            </a:r>
            <a:r>
              <a:rPr lang="ru-RU" dirty="0" err="1"/>
              <a:t>өндүрүү</a:t>
            </a:r>
            <a:r>
              <a:rPr lang="ru-RU" dirty="0"/>
              <a:t> жана </a:t>
            </a:r>
            <a:r>
              <a:rPr lang="ru-RU" dirty="0" err="1"/>
              <a:t>жүгүртүү</a:t>
            </a:r>
            <a:r>
              <a:rPr lang="ru-RU" dirty="0"/>
              <a:t> менен </a:t>
            </a:r>
            <a:r>
              <a:rPr lang="ru-RU" dirty="0" err="1"/>
              <a:t>байланышкан</a:t>
            </a:r>
            <a:r>
              <a:rPr lang="ru-RU" dirty="0"/>
              <a:t> иш-</a:t>
            </a:r>
            <a:r>
              <a:rPr lang="ru-RU" dirty="0" err="1"/>
              <a:t>аракеттери</a:t>
            </a:r>
            <a:r>
              <a:rPr lang="ru-RU" dirty="0"/>
              <a:t> үчүн </a:t>
            </a:r>
            <a:r>
              <a:rPr lang="ru-RU" dirty="0" err="1"/>
              <a:t>жыйымдар</a:t>
            </a:r>
            <a:r>
              <a:rPr lang="ru-RU" dirty="0"/>
              <a:t>;</a:t>
            </a:r>
          </a:p>
          <a:p>
            <a:r>
              <a:rPr lang="ru-RU" dirty="0">
                <a:solidFill>
                  <a:srgbClr val="FF0000"/>
                </a:solidFill>
              </a:rPr>
              <a:t>жергиликтүү өз алдынча башкаруу </a:t>
            </a:r>
            <a:r>
              <a:rPr lang="ru-RU" dirty="0" err="1">
                <a:solidFill>
                  <a:srgbClr val="FF0000"/>
                </a:solidFill>
              </a:rPr>
              <a:t>комиссиялары</a:t>
            </a:r>
            <a:r>
              <a:rPr lang="ru-RU" dirty="0">
                <a:solidFill>
                  <a:srgbClr val="FF0000"/>
                </a:solidFill>
              </a:rPr>
              <a:t> тарабынан </a:t>
            </a:r>
            <a:r>
              <a:rPr lang="ru-RU" dirty="0" err="1">
                <a:solidFill>
                  <a:srgbClr val="FF0000"/>
                </a:solidFill>
              </a:rPr>
              <a:t>салынган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айыптардан</a:t>
            </a:r>
            <a:r>
              <a:rPr lang="ru-RU" dirty="0">
                <a:solidFill>
                  <a:srgbClr val="FF0000"/>
                </a:solidFill>
              </a:rPr>
              <a:t> жана </a:t>
            </a:r>
            <a:r>
              <a:rPr lang="ru-RU" dirty="0" err="1">
                <a:solidFill>
                  <a:srgbClr val="FF0000"/>
                </a:solidFill>
              </a:rPr>
              <a:t>компенсациялардан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түшкөн</a:t>
            </a:r>
            <a:r>
              <a:rPr lang="ru-RU" dirty="0">
                <a:solidFill>
                  <a:srgbClr val="FF0000"/>
                </a:solidFill>
              </a:rPr>
              <a:t> каражаттар;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ыктыярдуу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жана </a:t>
            </a:r>
            <a:r>
              <a:rPr lang="ru-RU" dirty="0" err="1">
                <a:solidFill>
                  <a:srgbClr val="FF0000"/>
                </a:solidFill>
              </a:rPr>
              <a:t>демөөрчүлүк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салымдар</a:t>
            </a:r>
            <a:r>
              <a:rPr lang="ru-RU" dirty="0">
                <a:solidFill>
                  <a:srgbClr val="FF0000"/>
                </a:solidFill>
              </a:rPr>
              <a:t>;</a:t>
            </a:r>
          </a:p>
          <a:p>
            <a:r>
              <a:rPr lang="ru-RU" dirty="0">
                <a:solidFill>
                  <a:srgbClr val="FF0000"/>
                </a:solidFill>
              </a:rPr>
              <a:t>муниципалдык </a:t>
            </a:r>
            <a:r>
              <a:rPr lang="ru-RU" dirty="0" err="1">
                <a:solidFill>
                  <a:srgbClr val="FF0000"/>
                </a:solidFill>
              </a:rPr>
              <a:t>менчиктеги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мүлктү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сатуудан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түшкөн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кирешелер</a:t>
            </a:r>
            <a:r>
              <a:rPr lang="ru-RU" dirty="0">
                <a:solidFill>
                  <a:srgbClr val="FF0000"/>
                </a:solidFill>
              </a:rPr>
              <a:t>;</a:t>
            </a:r>
          </a:p>
          <a:p>
            <a:r>
              <a:rPr lang="ru-RU" dirty="0"/>
              <a:t>жергиликтүү бюджеттен </a:t>
            </a:r>
            <a:r>
              <a:rPr lang="ru-RU" dirty="0" err="1"/>
              <a:t>каржылануучу</a:t>
            </a:r>
            <a:r>
              <a:rPr lang="ru-RU" dirty="0"/>
              <a:t> </a:t>
            </a:r>
            <a:r>
              <a:rPr lang="ru-RU" dirty="0" err="1"/>
              <a:t>мекемелердин</a:t>
            </a:r>
            <a:r>
              <a:rPr lang="ru-RU" dirty="0"/>
              <a:t> </a:t>
            </a:r>
            <a:r>
              <a:rPr lang="ru-RU" dirty="0" err="1"/>
              <a:t>мүлкүн</a:t>
            </a:r>
            <a:r>
              <a:rPr lang="ru-RU" dirty="0"/>
              <a:t> </a:t>
            </a:r>
            <a:r>
              <a:rPr lang="ru-RU" dirty="0" err="1"/>
              <a:t>сатуудан</a:t>
            </a:r>
            <a:r>
              <a:rPr lang="ru-RU" dirty="0"/>
              <a:t> </a:t>
            </a:r>
            <a:r>
              <a:rPr lang="ru-RU" dirty="0" err="1"/>
              <a:t>түшкөн</a:t>
            </a:r>
            <a:r>
              <a:rPr lang="ru-RU" dirty="0"/>
              <a:t> </a:t>
            </a:r>
            <a:r>
              <a:rPr lang="ru-RU" dirty="0" err="1"/>
              <a:t>кирешелер</a:t>
            </a:r>
            <a:r>
              <a:rPr lang="ru-RU" dirty="0"/>
              <a:t>;</a:t>
            </a:r>
          </a:p>
          <a:p>
            <a:r>
              <a:rPr lang="ru-RU" dirty="0" err="1"/>
              <a:t>конфискацияланган</a:t>
            </a:r>
            <a:r>
              <a:rPr lang="ru-RU" dirty="0"/>
              <a:t> </a:t>
            </a:r>
            <a:r>
              <a:rPr lang="ru-RU" dirty="0" err="1"/>
              <a:t>мүлктү</a:t>
            </a:r>
            <a:r>
              <a:rPr lang="ru-RU" dirty="0"/>
              <a:t>, муниципалдык </a:t>
            </a:r>
            <a:r>
              <a:rPr lang="ru-RU" dirty="0" err="1"/>
              <a:t>менчикке</a:t>
            </a:r>
            <a:r>
              <a:rPr lang="ru-RU" dirty="0"/>
              <a:t> </a:t>
            </a:r>
            <a:r>
              <a:rPr lang="ru-RU" dirty="0" err="1"/>
              <a:t>белгиленген</a:t>
            </a:r>
            <a:r>
              <a:rPr lang="ru-RU" dirty="0"/>
              <a:t> </a:t>
            </a:r>
            <a:r>
              <a:rPr lang="ru-RU" dirty="0" err="1"/>
              <a:t>тартипте</a:t>
            </a:r>
            <a:r>
              <a:rPr lang="ru-RU" dirty="0"/>
              <a:t> </a:t>
            </a:r>
            <a:r>
              <a:rPr lang="ru-RU" dirty="0" err="1"/>
              <a:t>бекер</a:t>
            </a:r>
            <a:r>
              <a:rPr lang="ru-RU" dirty="0"/>
              <a:t> </a:t>
            </a:r>
            <a:r>
              <a:rPr lang="ru-RU" dirty="0" err="1"/>
              <a:t>берилген</a:t>
            </a:r>
            <a:r>
              <a:rPr lang="ru-RU" dirty="0"/>
              <a:t> </a:t>
            </a:r>
            <a:r>
              <a:rPr lang="ru-RU" dirty="0" err="1"/>
              <a:t>мүлктү</a:t>
            </a:r>
            <a:r>
              <a:rPr lang="ru-RU" dirty="0"/>
              <a:t> </a:t>
            </a:r>
            <a:r>
              <a:rPr lang="ru-RU" dirty="0" err="1"/>
              <a:t>сатуудан</a:t>
            </a:r>
            <a:r>
              <a:rPr lang="ru-RU" dirty="0"/>
              <a:t> </a:t>
            </a:r>
            <a:r>
              <a:rPr lang="ru-RU" dirty="0" err="1"/>
              <a:t>түшкөн</a:t>
            </a:r>
            <a:r>
              <a:rPr lang="ru-RU" dirty="0"/>
              <a:t> </a:t>
            </a:r>
            <a:r>
              <a:rPr lang="ru-RU" dirty="0" err="1"/>
              <a:t>кирешелер</a:t>
            </a:r>
            <a:r>
              <a:rPr lang="ru-RU" dirty="0"/>
              <a:t>;</a:t>
            </a:r>
          </a:p>
          <a:p>
            <a:r>
              <a:rPr lang="ru-RU" dirty="0"/>
              <a:t>Кыргыз Республикасынын </a:t>
            </a:r>
            <a:r>
              <a:rPr lang="ru-RU" dirty="0" err="1"/>
              <a:t>мыйзамдарында</a:t>
            </a:r>
            <a:r>
              <a:rPr lang="ru-RU" dirty="0"/>
              <a:t> </a:t>
            </a:r>
            <a:r>
              <a:rPr lang="ru-RU" dirty="0" err="1"/>
              <a:t>белгиленген</a:t>
            </a:r>
            <a:r>
              <a:rPr lang="ru-RU" dirty="0"/>
              <a:t> башка </a:t>
            </a:r>
            <a:r>
              <a:rPr lang="ru-RU" dirty="0" err="1"/>
              <a:t>салыктык</a:t>
            </a:r>
            <a:r>
              <a:rPr lang="ru-RU" dirty="0"/>
              <a:t> </a:t>
            </a:r>
            <a:r>
              <a:rPr lang="ru-RU" dirty="0" err="1"/>
              <a:t>эмес</a:t>
            </a:r>
            <a:r>
              <a:rPr lang="ru-RU" dirty="0"/>
              <a:t> </a:t>
            </a:r>
            <a:r>
              <a:rPr lang="ru-RU" dirty="0" err="1"/>
              <a:t>кирешелер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27466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14498</TotalTime>
  <Words>1930</Words>
  <Application>Microsoft Office PowerPoint</Application>
  <PresentationFormat>Экран (4:3)</PresentationFormat>
  <Paragraphs>302</Paragraphs>
  <Slides>44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9" baseType="lpstr">
      <vt:lpstr>Arial</vt:lpstr>
      <vt:lpstr>Calibri</vt:lpstr>
      <vt:lpstr>Times New Roman</vt:lpstr>
      <vt:lpstr>Wingdings</vt:lpstr>
      <vt:lpstr>Тема Office</vt:lpstr>
      <vt:lpstr>Кыргыз Республикасында жергиликтүү бюджеттерди түзүү жана аткаруу</vt:lpstr>
      <vt:lpstr>Кыргыз Республикасындагы бюджеттер аралык мамилелердин негиздери</vt:lpstr>
      <vt:lpstr>Государственный бюджет</vt:lpstr>
      <vt:lpstr>Финансылык децентрализациянын принциптери</vt:lpstr>
      <vt:lpstr>Жергиликтүү кеңештин жана аткаруучу органынын бюджет маселелери боюнча ыйгарым укуктары</vt:lpstr>
      <vt:lpstr>Бюджеттер аралык мамилелер</vt:lpstr>
      <vt:lpstr>Кыргыз Республикасындагы бюджеттер аралык мамилелердин өзгөчөлүктөрү</vt:lpstr>
      <vt:lpstr>Жергиликтүү бюджеттин киреше булактары</vt:lpstr>
      <vt:lpstr>Салыктык эмес кирешелер</vt:lpstr>
      <vt:lpstr>Трансферттер</vt:lpstr>
      <vt:lpstr>Бюджеттер аралык трансферттер</vt:lpstr>
      <vt:lpstr>Теңдештирүүчү трансферттер</vt:lpstr>
      <vt:lpstr> Жергиликтүү бюджеттердин негизги көйгөйү эмнеде?</vt:lpstr>
      <vt:lpstr>2023-жылга региондор боюнча жергиликтүү бюджеттердеги “активдердин” үлүшү.</vt:lpstr>
      <vt:lpstr>Теңдештирүүчү трансферт менен жергиликтүү бюджеттин активдери ортосундагы өз ара байланыш.</vt:lpstr>
      <vt:lpstr>Региондор боюнча 1 адамга теңдештирүүчү трансферттердин көлөмү (миң сом/адам)</vt:lpstr>
      <vt:lpstr>Муниципалитеттердин «дотация» жөнүндөгү мифтер</vt:lpstr>
      <vt:lpstr>Теңдештирүүчү трансферттин формуласы</vt:lpstr>
      <vt:lpstr>Теңдештирүү трансферттин эсептөө</vt:lpstr>
      <vt:lpstr>Жергиликтүү бюджеттердин учурдагы көйгөйлөрү</vt:lpstr>
      <vt:lpstr>Максаттуу трансферттер</vt:lpstr>
      <vt:lpstr>Муниципалдык аралык кызматташтыкты өнүктүрүү үчүн жергиликтүү өз алдынча башкаруунун бир органынан экинчи органга которуулар (горизонталдык трансферттер)</vt:lpstr>
      <vt:lpstr>  Топтук талкуу.  </vt:lpstr>
      <vt:lpstr>Бюджеттик ссуда</vt:lpstr>
      <vt:lpstr>  Топтук талкуу.  </vt:lpstr>
      <vt:lpstr>Жергиликтүү бюджеттин долбоору кандай түзүлөт?</vt:lpstr>
      <vt:lpstr>Жергиликтүү бюджет кандай түзүлөт?</vt:lpstr>
      <vt:lpstr>Жергиликтүү бюджеттин чыгаша бөлүгүн түзүү</vt:lpstr>
      <vt:lpstr>Чыгымдар боюнча милдеттенмелер</vt:lpstr>
      <vt:lpstr>Жергиликтүү өз алдынча башкаруунун деңгээлинде жергиликтүү бюджеттерден кызмат көрсөтүүлөрдү каржылоонун өзгөчөлүктөрү</vt:lpstr>
      <vt:lpstr>Презентация PowerPoint</vt:lpstr>
      <vt:lpstr>Правовая основа предоставления государственных и муниципальных услуг</vt:lpstr>
      <vt:lpstr>Жергиликтүү бюджеттердин атайын эсептерин башкаруунун өзгөчөлүктөрү</vt:lpstr>
      <vt:lpstr>Кантип муниципалдык кызматтар акы төлөнүүчү кызматка айланышы мүмкүн?</vt:lpstr>
      <vt:lpstr>Акы төлөнүүчү муниципалдык кызматтардан түшкөн каражаттардын туура эмес чегерилиши үчүн жоопкерчилик</vt:lpstr>
      <vt:lpstr>Жашоону колдоо кызматтары</vt:lpstr>
      <vt:lpstr>Поставщики услуги.</vt:lpstr>
      <vt:lpstr>Особенности муниципальных предприятий</vt:lpstr>
      <vt:lpstr>Бүгүнкү учурда муниципалдык ишканалар кандай каржыланууда?</vt:lpstr>
      <vt:lpstr>Кантип болушу керек</vt:lpstr>
      <vt:lpstr>Субсидиялар</vt:lpstr>
      <vt:lpstr>Субсидиялар</vt:lpstr>
      <vt:lpstr>Субсидия для услуги ТБО</vt:lpstr>
      <vt:lpstr>Дополнительные вопросы для обсуждения о работе муниципального предприятия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муниципальной собственностью</dc:title>
  <dc:creator>User</dc:creator>
  <cp:lastModifiedBy>user</cp:lastModifiedBy>
  <cp:revision>107</cp:revision>
  <dcterms:created xsi:type="dcterms:W3CDTF">2018-05-16T10:59:37Z</dcterms:created>
  <dcterms:modified xsi:type="dcterms:W3CDTF">2024-02-29T12:44:07Z</dcterms:modified>
</cp:coreProperties>
</file>