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98" r:id="rId4"/>
    <p:sldId id="299" r:id="rId5"/>
    <p:sldId id="300" r:id="rId6"/>
    <p:sldId id="301" r:id="rId7"/>
    <p:sldId id="302" r:id="rId8"/>
    <p:sldId id="304" r:id="rId9"/>
    <p:sldId id="278" r:id="rId10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1" d="100"/>
          <a:sy n="81" d="100"/>
        </p:scale>
        <p:origin x="917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4B4C-EE85-4684-83ED-6363F3DE6D2E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C23B2-AD3E-467F-874B-A88251958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804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77E2F-D966-48B5-8F2D-FA5624D6ECF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40502-FD18-41C5-8F40-2EAFF951C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2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09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86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19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4957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04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6697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49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1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80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27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24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6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6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6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16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6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65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56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  <p:sldLayoutId id="2147484153" r:id="rId13"/>
    <p:sldLayoutId id="2147484154" r:id="rId14"/>
    <p:sldLayoutId id="2147484155" r:id="rId15"/>
    <p:sldLayoutId id="2147484156" r:id="rId16"/>
    <p:sldLayoutId id="21474841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7988424" cy="2808312"/>
          </a:xfrm>
        </p:spPr>
        <p:txBody>
          <a:bodyPr>
            <a:noAutofit/>
          </a:bodyPr>
          <a:lstStyle/>
          <a:p>
            <a:pPr algn="ctr"/>
            <a:br>
              <a:rPr lang="en-US" sz="3600" b="1" i="1" dirty="0"/>
            </a:br>
            <a:br>
              <a:rPr lang="en-US" sz="3600" b="1" i="1" dirty="0"/>
            </a:br>
            <a:br>
              <a:rPr lang="en-US" sz="3600" b="1" i="1" dirty="0"/>
            </a:br>
            <a:br>
              <a:rPr lang="en-US" sz="3600" b="1" i="1" dirty="0"/>
            </a:br>
            <a:br>
              <a:rPr lang="en-US" sz="3600" b="1" i="1" dirty="0"/>
            </a:br>
            <a:br>
              <a:rPr lang="en-US" sz="3600" b="1" i="1" dirty="0"/>
            </a:br>
            <a:br>
              <a:rPr lang="en-US" sz="3600" b="1" i="1" dirty="0"/>
            </a:br>
            <a:r>
              <a:rPr lang="ky-K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роведение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y-K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ВСТРЕЧ ОДНОГРУППНИКОВ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выпускниками 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Фонда 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Ханнса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Зайделя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108012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Кыргызская Республика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Бишкек, 202</a:t>
            </a:r>
            <a:r>
              <a:rPr lang="en-US" sz="2400" b="1" dirty="0">
                <a:solidFill>
                  <a:schemeClr val="tx1"/>
                </a:solidFill>
              </a:rPr>
              <a:t>4</a:t>
            </a:r>
            <a:endParaRPr lang="ru-RU" sz="24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870" y="188641"/>
            <a:ext cx="2021241" cy="86409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3526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F598C-C65F-2E13-32D1-2B63E691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23392"/>
          </a:xfrm>
        </p:spPr>
        <p:txBody>
          <a:bodyPr>
            <a:noAutofit/>
          </a:bodyPr>
          <a:lstStyle/>
          <a:p>
            <a:pPr algn="ctr"/>
            <a:br>
              <a:rPr lang="ru-RU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921628-6D47-48C8-B5C2-ED496958A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412776"/>
            <a:ext cx="8359080" cy="4607024"/>
          </a:xfrm>
        </p:spPr>
        <p:txBody>
          <a:bodyPr>
            <a:normAutofit fontScale="92500" lnSpcReduction="10000"/>
          </a:bodyPr>
          <a:lstStyle/>
          <a:p>
            <a:endParaRPr lang="ru-RU" sz="96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Целевая группа: Все успешные участники и выпускники долгосрочных магистерских программ и краткосрочных учебных курсов, поддерживаемых Фондом </a:t>
            </a:r>
            <a:r>
              <a:rPr lang="ru-RU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Ханнса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 За</a:t>
            </a:r>
            <a:r>
              <a:rPr lang="ky-KG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ptos" panose="020B0004020202020204" pitchFamily="34" charset="0"/>
                <a:cs typeface="Times New Roman" panose="02020603050405020304" pitchFamily="18" charset="0"/>
              </a:rPr>
              <a:t>йделя 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ru-RU" sz="5100" b="1" i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48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D7F189D-015C-16E8-8B79-C825DFD95B4C}"/>
              </a:ext>
            </a:extLst>
          </p:cNvPr>
          <p:cNvSpPr txBox="1"/>
          <p:nvPr/>
        </p:nvSpPr>
        <p:spPr>
          <a:xfrm>
            <a:off x="683568" y="260648"/>
            <a:ext cx="7992888" cy="6165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500"/>
              </a:lnSpc>
              <a:spcAft>
                <a:spcPts val="800"/>
              </a:spcAft>
            </a:pP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Обмен информацией и опытом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Усиление потенциала одногруппников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Культурное и интеллектуальное обогащение </a:t>
            </a:r>
            <a:endParaRPr lang="ky-K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  <a:spcAft>
                <a:spcPts val="80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ЧАСТОТА, ПРОДОЛЖИТЕЛЬНОСТЬ И ДАТЫ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Частота: один раз в год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Продолжительность: от нескольких часов до трех дней (максимум)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Дата встречи : на усмотрение выпускников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77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4EB1C6-80D7-8524-6ADE-93FACE5A9F9F}"/>
              </a:ext>
            </a:extLst>
          </p:cNvPr>
          <p:cNvSpPr txBox="1"/>
          <p:nvPr/>
        </p:nvSpPr>
        <p:spPr>
          <a:xfrm>
            <a:off x="539552" y="-16110"/>
            <a:ext cx="8136904" cy="62182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ts val="1350"/>
              </a:lnSpc>
            </a:pPr>
            <a:endParaRPr lang="ky-KG" sz="2000" b="1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57200" algn="ctr">
              <a:lnSpc>
                <a:spcPts val="1350"/>
              </a:lnSpc>
            </a:pPr>
            <a:endParaRPr lang="ky-KG" sz="2000" b="1" i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457200" algn="ctr">
              <a:lnSpc>
                <a:spcPts val="1350"/>
              </a:lnSpc>
            </a:pPr>
            <a:r>
              <a:rPr lang="ru-RU" sz="2000" b="1" dirty="0">
                <a:effectLst/>
                <a:ea typeface="Times New Roman" panose="02020603050405020304" pitchFamily="18" charset="0"/>
              </a:rPr>
              <a:t>ФОРМАТ И ТЕМА ВСТРЕЧИ</a:t>
            </a:r>
            <a:r>
              <a:rPr lang="en-US" sz="2000" b="1" dirty="0">
                <a:ea typeface="Times New Roman" panose="02020603050405020304" pitchFamily="18" charset="0"/>
              </a:rPr>
              <a:t>:</a:t>
            </a:r>
            <a:r>
              <a:rPr lang="ru-RU" sz="2000" b="1" dirty="0">
                <a:effectLst/>
                <a:ea typeface="Times New Roman" panose="02020603050405020304" pitchFamily="18" charset="0"/>
              </a:rPr>
              <a:t> </a:t>
            </a: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pPr marL="457200">
              <a:lnSpc>
                <a:spcPts val="1350"/>
              </a:lnSpc>
            </a:pPr>
            <a:endParaRPr lang="ru-RU" sz="2000" b="1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ky-KG" sz="2000" b="1" dirty="0">
                <a:effectLst/>
                <a:ea typeface="Times New Roman" panose="02020603050405020304" pitchFamily="18" charset="0"/>
              </a:rPr>
              <a:t>Н</a:t>
            </a:r>
            <a:r>
              <a:rPr lang="ru-RU" sz="2000" b="1" dirty="0">
                <a:effectLst/>
                <a:ea typeface="Times New Roman" panose="02020603050405020304" pitchFamily="18" charset="0"/>
              </a:rPr>
              <a:t>а усмотрение выпускников</a:t>
            </a: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ts val="1350"/>
              </a:lnSpc>
              <a:buSzPts val="1000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</a:rPr>
              <a:t> </a:t>
            </a: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pPr lvl="0" algn="ctr">
              <a:lnSpc>
                <a:spcPts val="1350"/>
              </a:lnSpc>
              <a:buSzPts val="1000"/>
              <a:tabLst>
                <a:tab pos="457200" algn="l"/>
              </a:tabLst>
            </a:pPr>
            <a:endParaRPr lang="ru-RU" sz="2000" b="1" dirty="0">
              <a:effectLst/>
              <a:ea typeface="Times New Roman" panose="02020603050405020304" pitchFamily="18" charset="0"/>
            </a:endParaRPr>
          </a:p>
          <a:p>
            <a:pPr marL="457200" algn="ctr">
              <a:lnSpc>
                <a:spcPts val="1350"/>
              </a:lnSpc>
            </a:pPr>
            <a:r>
              <a:rPr lang="ru-RU" sz="2000" b="1" dirty="0">
                <a:effectLst/>
                <a:ea typeface="Times New Roman" panose="02020603050405020304" pitchFamily="18" charset="0"/>
              </a:rPr>
              <a:t>МЕСТО ПРОВЕДЕНИЯ</a:t>
            </a:r>
            <a:r>
              <a:rPr lang="en-US" sz="2000" b="1" dirty="0">
                <a:effectLst/>
                <a:ea typeface="Times New Roman" panose="02020603050405020304" pitchFamily="18" charset="0"/>
              </a:rPr>
              <a:t>:</a:t>
            </a:r>
          </a:p>
          <a:p>
            <a:pPr marL="457200">
              <a:lnSpc>
                <a:spcPts val="1350"/>
              </a:lnSpc>
            </a:pPr>
            <a:endParaRPr lang="ru-RU" sz="2000" b="1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</a:rPr>
              <a:t>Выпускники определяют место встречи самостоятельно</a:t>
            </a:r>
            <a:endParaRPr lang="en-US" sz="2000" b="1" dirty="0">
              <a:ea typeface="Times New Roman" panose="02020603050405020304" pitchFamily="18" charset="0"/>
            </a:endParaRPr>
          </a:p>
          <a:p>
            <a:pPr lvl="0">
              <a:lnSpc>
                <a:spcPts val="1350"/>
              </a:lnSpc>
              <a:buSzPts val="1000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</a:rPr>
              <a:t> </a:t>
            </a:r>
            <a:endParaRPr lang="en-US" sz="2000" b="1" dirty="0">
              <a:effectLst/>
              <a:ea typeface="Times New Roman" panose="02020603050405020304" pitchFamily="18" charset="0"/>
            </a:endParaRPr>
          </a:p>
          <a:p>
            <a:pPr lvl="0">
              <a:lnSpc>
                <a:spcPts val="1350"/>
              </a:lnSpc>
              <a:buSzPts val="1000"/>
              <a:tabLst>
                <a:tab pos="457200" algn="l"/>
              </a:tabLst>
            </a:pPr>
            <a:endParaRPr lang="ru-RU" sz="2000" b="1" dirty="0">
              <a:effectLst/>
              <a:ea typeface="Times New Roman" panose="02020603050405020304" pitchFamily="18" charset="0"/>
            </a:endParaRPr>
          </a:p>
          <a:p>
            <a:pPr algn="ctr">
              <a:lnSpc>
                <a:spcPts val="1500"/>
              </a:lnSpc>
              <a:spcAft>
                <a:spcPts val="800"/>
              </a:spcAft>
            </a:pPr>
            <a:r>
              <a:rPr lang="ru-RU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КАТЕГОРИИ ВСТРЕЧ:</a:t>
            </a:r>
            <a:endParaRPr lang="ru-RU" sz="20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Личные: продвижений по карьерной лестнице</a:t>
            </a:r>
            <a:endParaRPr lang="ru-RU" sz="20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Официальные: проведение тренинга, конференции, лекции, экскурсии в ведомства </a:t>
            </a:r>
            <a:endParaRPr lang="ru-RU" sz="20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Культурные: празднование </a:t>
            </a:r>
            <a:r>
              <a:rPr lang="ru-RU" sz="2000" b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Нооруза</a:t>
            </a:r>
            <a:r>
              <a:rPr lang="ru-RU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Дня независимости, 8 марта и других праздников </a:t>
            </a:r>
            <a:endParaRPr lang="ru-RU" sz="20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Спортивные : проведение соревнований по футболу, волейболу; турниры по шахматам, кок-бору, скачкам, состязания по борьбе</a:t>
            </a:r>
            <a:endParaRPr lang="ru-RU" sz="20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Посещение достопримечательностей: заповедников, исторических и святых мест</a:t>
            </a:r>
            <a:endParaRPr lang="ru-RU" sz="2000" b="1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56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F9DB2C-92D5-020E-3525-82935235CAE4}"/>
              </a:ext>
            </a:extLst>
          </p:cNvPr>
          <p:cNvSpPr txBox="1"/>
          <p:nvPr/>
        </p:nvSpPr>
        <p:spPr>
          <a:xfrm>
            <a:off x="251520" y="332656"/>
            <a:ext cx="8712968" cy="6268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Вклад Фонда </a:t>
            </a:r>
            <a:r>
              <a:rPr lang="ru-RU" sz="3600" b="1" spc="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Ханнса</a:t>
            </a:r>
            <a:r>
              <a:rPr lang="ru-RU" sz="3600"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Зайделя </a:t>
            </a:r>
            <a:endParaRPr lang="ky-KG" sz="3600" b="1" spc="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ky-KG" sz="2800"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800"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ХЗ может оплатить некоторые расходы выпускников, где есть образовательный аспект, повышение потенциала выпускников </a:t>
            </a:r>
            <a:r>
              <a:rPr lang="en-US" sz="2800"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b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тренинги и лекции</a:t>
            </a:r>
            <a:endParaRPr lang="en-US" sz="2800" b="1" spc="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аренду конференц-зала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раздаточные материалы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подготовку сертификатов 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питание : обед, кофе-брейки и ужин — если продолжительность мероприятия 2 дня (максимум)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225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DCA9BE-4C8F-AAF9-887A-B922EDB01211}"/>
              </a:ext>
            </a:extLst>
          </p:cNvPr>
          <p:cNvSpPr txBox="1"/>
          <p:nvPr/>
        </p:nvSpPr>
        <p:spPr>
          <a:xfrm>
            <a:off x="179512" y="404664"/>
            <a:ext cx="8712968" cy="6117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spc="50" dirty="0">
                <a:ea typeface="Times New Roman" panose="02020603050405020304" pitchFamily="18" charset="0"/>
                <a:cs typeface="Times New Roman" panose="02020603050405020304" pitchFamily="18" charset="0"/>
              </a:rPr>
              <a:t>При необходимости ФХЗ может оплатить: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spc="50" dirty="0">
                <a:ea typeface="Times New Roman" panose="02020603050405020304" pitchFamily="18" charset="0"/>
                <a:cs typeface="Times New Roman" panose="02020603050405020304" pitchFamily="18" charset="0"/>
              </a:rPr>
              <a:t>1. Гонорар тренеров/приглашенных экспертов, командировочные расходы тренеров (проживание и транспорт)</a:t>
            </a:r>
            <a:endParaRPr lang="ru-RU" sz="2400" b="1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spc="50" dirty="0">
                <a:ea typeface="Times New Roman" panose="02020603050405020304" pitchFamily="18" charset="0"/>
                <a:cs typeface="Times New Roman" panose="02020603050405020304" pitchFamily="18" charset="0"/>
              </a:rPr>
              <a:t>2. Контакты : ФХЗ может предоставить контактные данные выпускников той или иной группы по письменному запросу (по электронной почте) организаторов встречи </a:t>
            </a:r>
            <a:endParaRPr lang="ru-RU" sz="2400" b="1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spc="50" dirty="0">
                <a:ea typeface="Times New Roman" panose="02020603050405020304" pitchFamily="18" charset="0"/>
                <a:cs typeface="Times New Roman" panose="02020603050405020304" pitchFamily="18" charset="0"/>
              </a:rPr>
              <a:t>3. Тренеры : ФХЗ может порекомендовать экспертов, тренеров или лекторов</a:t>
            </a:r>
            <a:endParaRPr lang="ru-RU" sz="2400" b="1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spc="50" dirty="0">
                <a:ea typeface="Times New Roman" panose="02020603050405020304" pitchFamily="18" charset="0"/>
                <a:cs typeface="Times New Roman" panose="02020603050405020304" pitchFamily="18" charset="0"/>
              </a:rPr>
              <a:t>4. Участие : ФХЗ может принять участие на встрече </a:t>
            </a:r>
            <a:endParaRPr lang="ru-RU" sz="2400" b="1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spc="50" dirty="0">
                <a:ea typeface="Times New Roman" panose="02020603050405020304" pitchFamily="18" charset="0"/>
                <a:cs typeface="Times New Roman" panose="02020603050405020304" pitchFamily="18" charset="0"/>
              </a:rPr>
              <a:t>5. Материалы: ФХЗ может предоставить информационные материалы по теме встречи. </a:t>
            </a:r>
            <a:endParaRPr lang="ru-RU" sz="2400" b="1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i="1" spc="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8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EE6382-124A-44D6-B999-1AD5B3CDE023}"/>
              </a:ext>
            </a:extLst>
          </p:cNvPr>
          <p:cNvSpPr txBox="1"/>
          <p:nvPr/>
        </p:nvSpPr>
        <p:spPr>
          <a:xfrm>
            <a:off x="467544" y="404664"/>
            <a:ext cx="8352928" cy="62221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275"/>
              </a:lnSpc>
              <a:spcAft>
                <a:spcPts val="800"/>
              </a:spcAft>
            </a:pP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Вклад выпускников 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Выпускники полностью ответственны за организацию встреч</a:t>
            </a:r>
          </a:p>
          <a:p>
            <a:pPr>
              <a:lnSpc>
                <a:spcPts val="1275"/>
              </a:lnSpc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1.  Выпускники сами выбирают ответственных людей для: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сбора одногруппников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 встречи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 безопасности одногруппников во время встречи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Информирования ФХЗ за 3 недели до встречи если требуется материальная/нематериальная поддержка ФХЗ 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ky-KG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Составления отчетов и счетов за расходы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365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5444E64-B91D-E668-6433-482F0BDE1FB1}"/>
              </a:ext>
            </a:extLst>
          </p:cNvPr>
          <p:cNvSpPr txBox="1"/>
          <p:nvPr/>
        </p:nvSpPr>
        <p:spPr>
          <a:xfrm>
            <a:off x="251520" y="260649"/>
            <a:ext cx="8712968" cy="5573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2. Расходы: выпускники сами покрывают расходы на проезд и проживание и другие непредвиденные расходы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3. Логистика: выпускники сами собирают своих одногруппников. Для получения контактных данных одногруппников, требуется письменный запрос в ФХЗ по электронной почте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75"/>
              </a:lnSpc>
              <a:spcAft>
                <a:spcPts val="800"/>
              </a:spcAft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4. Публикация встречи: во время и/или после встречи, организаторы предоставляют ФХЗ информацию и фотографии со встречи для публикации на вебсайте и социальных сетях ФХЗ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718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410164" y="685799"/>
            <a:ext cx="5308250" cy="4892676"/>
          </a:xfrm>
        </p:spPr>
        <p:txBody>
          <a:bodyPr anchor="ctr"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 </a:t>
            </a:r>
            <a:endParaRPr lang="ru-RU" b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EC335A-D1CD-4687-AB54-7E9FEC72B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4951" y="1532691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49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479</TotalTime>
  <Words>415</Words>
  <Application>Microsoft Office PowerPoint</Application>
  <PresentationFormat>Экран (4:3)</PresentationFormat>
  <Paragraphs>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Aptos</vt:lpstr>
      <vt:lpstr>Arial</vt:lpstr>
      <vt:lpstr>Calibri</vt:lpstr>
      <vt:lpstr>Century Gothic</vt:lpstr>
      <vt:lpstr>Symbol</vt:lpstr>
      <vt:lpstr>Times New Roman</vt:lpstr>
      <vt:lpstr>Wingdings 3</vt:lpstr>
      <vt:lpstr>Сектор</vt:lpstr>
      <vt:lpstr>       Проведение ВСТРЕЧ ОДНОГРУППНИКОВ выпускниками  Фонда Ханнса Зайделя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микротренингов выпускников  Фонда Ханнса Зайделя</dc:title>
  <dc:creator>Sanzhar Kadyrakunov</dc:creator>
  <cp:lastModifiedBy>Alia Asanova</cp:lastModifiedBy>
  <cp:revision>92</cp:revision>
  <cp:lastPrinted>2020-02-06T07:53:58Z</cp:lastPrinted>
  <dcterms:created xsi:type="dcterms:W3CDTF">2020-02-05T04:57:59Z</dcterms:created>
  <dcterms:modified xsi:type="dcterms:W3CDTF">2024-02-02T12:21:00Z</dcterms:modified>
</cp:coreProperties>
</file>